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3"/>
  </p:notesMasterIdLst>
  <p:handoutMasterIdLst>
    <p:handoutMasterId r:id="rId24"/>
  </p:handoutMasterIdLst>
  <p:sldIdLst>
    <p:sldId id="322" r:id="rId2"/>
    <p:sldId id="579" r:id="rId3"/>
    <p:sldId id="525" r:id="rId4"/>
    <p:sldId id="582" r:id="rId5"/>
    <p:sldId id="532" r:id="rId6"/>
    <p:sldId id="531" r:id="rId7"/>
    <p:sldId id="605" r:id="rId8"/>
    <p:sldId id="498" r:id="rId9"/>
    <p:sldId id="581" r:id="rId10"/>
    <p:sldId id="588" r:id="rId11"/>
    <p:sldId id="590" r:id="rId12"/>
    <p:sldId id="591" r:id="rId13"/>
    <p:sldId id="592" r:id="rId14"/>
    <p:sldId id="593" r:id="rId15"/>
    <p:sldId id="594" r:id="rId16"/>
    <p:sldId id="596" r:id="rId17"/>
    <p:sldId id="597" r:id="rId18"/>
    <p:sldId id="598" r:id="rId19"/>
    <p:sldId id="599" r:id="rId20"/>
    <p:sldId id="600" r:id="rId21"/>
    <p:sldId id="601" r:id="rId22"/>
  </p:sldIdLst>
  <p:sldSz cx="9144000" cy="6858000" type="screen4x3"/>
  <p:notesSz cx="7099300" cy="10234613"/>
  <p:defaultTextStyle>
    <a:defPPr>
      <a:defRPr lang="fr-FR"/>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8CD0"/>
    <a:srgbClr val="FFCC00"/>
    <a:srgbClr val="FF9900"/>
    <a:srgbClr val="FFFF66"/>
    <a:srgbClr val="FFFF99"/>
    <a:srgbClr val="993366"/>
    <a:srgbClr val="CCCC00"/>
    <a:srgbClr val="CCECFF"/>
    <a:srgbClr val="CC9900"/>
    <a:srgbClr val="9966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inimized" horzBarState="maximized">
    <p:restoredLeft sz="13475" autoAdjust="0"/>
    <p:restoredTop sz="94641" autoAdjust="0"/>
  </p:normalViewPr>
  <p:slideViewPr>
    <p:cSldViewPr>
      <p:cViewPr>
        <p:scale>
          <a:sx n="80" d="100"/>
          <a:sy n="80" d="100"/>
        </p:scale>
        <p:origin x="-691" y="-106"/>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1296"/>
    </p:cViewPr>
  </p:sorterViewPr>
  <p:notesViewPr>
    <p:cSldViewPr>
      <p:cViewPr varScale="1">
        <p:scale>
          <a:sx n="57" d="100"/>
          <a:sy n="57" d="100"/>
        </p:scale>
        <p:origin x="-1843" y="-101"/>
      </p:cViewPr>
      <p:guideLst>
        <p:guide orient="horz" pos="3224"/>
        <p:guide pos="2237"/>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1" y="1"/>
            <a:ext cx="3076363" cy="511730"/>
          </a:xfrm>
          <a:prstGeom prst="rect">
            <a:avLst/>
          </a:prstGeom>
        </p:spPr>
        <p:txBody>
          <a:bodyPr vert="horz" lIns="95079" tIns="47540" rIns="95079" bIns="47540" rtlCol="0"/>
          <a:lstStyle>
            <a:lvl1pPr algn="l" fontAlgn="auto">
              <a:spcBef>
                <a:spcPts val="0"/>
              </a:spcBef>
              <a:spcAft>
                <a:spcPts val="0"/>
              </a:spcAft>
              <a:defRPr sz="1200">
                <a:latin typeface="+mn-lt"/>
              </a:defRPr>
            </a:lvl1pPr>
          </a:lstStyle>
          <a:p>
            <a:pPr>
              <a:defRPr/>
            </a:pPr>
            <a:endParaRPr lang="fr-FR"/>
          </a:p>
        </p:txBody>
      </p:sp>
      <p:sp>
        <p:nvSpPr>
          <p:cNvPr id="3" name="Espace réservé de la date 2"/>
          <p:cNvSpPr>
            <a:spLocks noGrp="1"/>
          </p:cNvSpPr>
          <p:nvPr>
            <p:ph type="dt" sz="quarter" idx="1"/>
          </p:nvPr>
        </p:nvSpPr>
        <p:spPr>
          <a:xfrm>
            <a:off x="4021295" y="1"/>
            <a:ext cx="3076363" cy="511730"/>
          </a:xfrm>
          <a:prstGeom prst="rect">
            <a:avLst/>
          </a:prstGeom>
        </p:spPr>
        <p:txBody>
          <a:bodyPr vert="horz" lIns="95079" tIns="47540" rIns="95079" bIns="47540" rtlCol="0"/>
          <a:lstStyle>
            <a:lvl1pPr algn="r" fontAlgn="auto">
              <a:spcBef>
                <a:spcPts val="0"/>
              </a:spcBef>
              <a:spcAft>
                <a:spcPts val="0"/>
              </a:spcAft>
              <a:defRPr sz="1200" smtClean="0">
                <a:latin typeface="+mn-lt"/>
              </a:defRPr>
            </a:lvl1pPr>
          </a:lstStyle>
          <a:p>
            <a:pPr>
              <a:defRPr/>
            </a:pPr>
            <a:fld id="{F3F46457-DC9C-48B0-87FC-4E62850A1B34}" type="datetimeFigureOut">
              <a:rPr lang="fr-FR"/>
              <a:pPr>
                <a:defRPr/>
              </a:pPr>
              <a:t>30/12/2014</a:t>
            </a:fld>
            <a:endParaRPr lang="fr-FR"/>
          </a:p>
        </p:txBody>
      </p:sp>
      <p:sp>
        <p:nvSpPr>
          <p:cNvPr id="4" name="Espace réservé du pied de page 3"/>
          <p:cNvSpPr>
            <a:spLocks noGrp="1"/>
          </p:cNvSpPr>
          <p:nvPr>
            <p:ph type="ftr" sz="quarter" idx="2"/>
          </p:nvPr>
        </p:nvSpPr>
        <p:spPr>
          <a:xfrm>
            <a:off x="1" y="9721106"/>
            <a:ext cx="3076363" cy="511730"/>
          </a:xfrm>
          <a:prstGeom prst="rect">
            <a:avLst/>
          </a:prstGeom>
        </p:spPr>
        <p:txBody>
          <a:bodyPr vert="horz" lIns="95079" tIns="47540" rIns="95079" bIns="47540" rtlCol="0" anchor="b"/>
          <a:lstStyle>
            <a:lvl1pPr algn="l" fontAlgn="auto">
              <a:spcBef>
                <a:spcPts val="0"/>
              </a:spcBef>
              <a:spcAft>
                <a:spcPts val="0"/>
              </a:spcAft>
              <a:defRPr sz="1200">
                <a:latin typeface="+mn-lt"/>
              </a:defRPr>
            </a:lvl1pPr>
          </a:lstStyle>
          <a:p>
            <a:pPr>
              <a:defRPr/>
            </a:pPr>
            <a:endParaRPr lang="fr-FR"/>
          </a:p>
        </p:txBody>
      </p:sp>
      <p:sp>
        <p:nvSpPr>
          <p:cNvPr id="5" name="Espace réservé du numéro de diapositive 4"/>
          <p:cNvSpPr>
            <a:spLocks noGrp="1"/>
          </p:cNvSpPr>
          <p:nvPr>
            <p:ph type="sldNum" sz="quarter" idx="3"/>
          </p:nvPr>
        </p:nvSpPr>
        <p:spPr>
          <a:xfrm>
            <a:off x="4021295" y="9721106"/>
            <a:ext cx="3076363" cy="511730"/>
          </a:xfrm>
          <a:prstGeom prst="rect">
            <a:avLst/>
          </a:prstGeom>
        </p:spPr>
        <p:txBody>
          <a:bodyPr vert="horz" lIns="95079" tIns="47540" rIns="95079" bIns="47540" rtlCol="0" anchor="b"/>
          <a:lstStyle>
            <a:lvl1pPr algn="r" fontAlgn="auto">
              <a:spcBef>
                <a:spcPts val="0"/>
              </a:spcBef>
              <a:spcAft>
                <a:spcPts val="0"/>
              </a:spcAft>
              <a:defRPr sz="1200" smtClean="0">
                <a:latin typeface="+mn-lt"/>
              </a:defRPr>
            </a:lvl1pPr>
          </a:lstStyle>
          <a:p>
            <a:pPr>
              <a:defRPr/>
            </a:pPr>
            <a:fld id="{B46975C7-C46F-4F8A-88BF-1DE35DF0EFAD}" type="slidenum">
              <a:rPr lang="fr-FR"/>
              <a:pPr>
                <a:defRPr/>
              </a:pPr>
              <a:t>‹N°›</a:t>
            </a:fld>
            <a:endParaRPr lang="fr-FR"/>
          </a:p>
        </p:txBody>
      </p:sp>
    </p:spTree>
    <p:extLst>
      <p:ext uri="{BB962C8B-B14F-4D97-AF65-F5344CB8AC3E}">
        <p14:creationId xmlns:p14="http://schemas.microsoft.com/office/powerpoint/2010/main" val="2989131083"/>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1" y="1"/>
            <a:ext cx="3076363" cy="511730"/>
          </a:xfrm>
          <a:prstGeom prst="rect">
            <a:avLst/>
          </a:prstGeom>
        </p:spPr>
        <p:txBody>
          <a:bodyPr vert="horz" lIns="95079" tIns="47540" rIns="95079" bIns="47540" rtlCol="0"/>
          <a:lstStyle>
            <a:lvl1pPr algn="l" fontAlgn="auto">
              <a:spcBef>
                <a:spcPts val="0"/>
              </a:spcBef>
              <a:spcAft>
                <a:spcPts val="0"/>
              </a:spcAft>
              <a:defRPr sz="1200">
                <a:latin typeface="+mn-lt"/>
              </a:defRPr>
            </a:lvl1pPr>
          </a:lstStyle>
          <a:p>
            <a:pPr>
              <a:defRPr/>
            </a:pPr>
            <a:endParaRPr lang="fr-FR"/>
          </a:p>
        </p:txBody>
      </p:sp>
      <p:sp>
        <p:nvSpPr>
          <p:cNvPr id="3" name="Espace réservé de la date 2"/>
          <p:cNvSpPr>
            <a:spLocks noGrp="1"/>
          </p:cNvSpPr>
          <p:nvPr>
            <p:ph type="dt" idx="1"/>
          </p:nvPr>
        </p:nvSpPr>
        <p:spPr>
          <a:xfrm>
            <a:off x="4021295" y="1"/>
            <a:ext cx="3076363" cy="511730"/>
          </a:xfrm>
          <a:prstGeom prst="rect">
            <a:avLst/>
          </a:prstGeom>
        </p:spPr>
        <p:txBody>
          <a:bodyPr vert="horz" lIns="95079" tIns="47540" rIns="95079" bIns="47540" rtlCol="0"/>
          <a:lstStyle>
            <a:lvl1pPr algn="r" fontAlgn="auto">
              <a:spcBef>
                <a:spcPts val="0"/>
              </a:spcBef>
              <a:spcAft>
                <a:spcPts val="0"/>
              </a:spcAft>
              <a:defRPr sz="1200" smtClean="0">
                <a:latin typeface="+mn-lt"/>
              </a:defRPr>
            </a:lvl1pPr>
          </a:lstStyle>
          <a:p>
            <a:pPr>
              <a:defRPr/>
            </a:pPr>
            <a:fld id="{EB12CFA4-CA7B-42A2-B3FE-A2B88FA550E9}" type="datetimeFigureOut">
              <a:rPr lang="fr-FR"/>
              <a:pPr>
                <a:defRPr/>
              </a:pPr>
              <a:t>30/12/2014</a:t>
            </a:fld>
            <a:endParaRPr lang="fr-FR"/>
          </a:p>
        </p:txBody>
      </p:sp>
      <p:sp>
        <p:nvSpPr>
          <p:cNvPr id="4" name="Espace réservé de l'image des diapositives 3"/>
          <p:cNvSpPr>
            <a:spLocks noGrp="1" noRot="1" noChangeAspect="1"/>
          </p:cNvSpPr>
          <p:nvPr>
            <p:ph type="sldImg" idx="2"/>
          </p:nvPr>
        </p:nvSpPr>
        <p:spPr>
          <a:xfrm>
            <a:off x="989013" y="766763"/>
            <a:ext cx="5121275" cy="3840162"/>
          </a:xfrm>
          <a:prstGeom prst="rect">
            <a:avLst/>
          </a:prstGeom>
          <a:noFill/>
          <a:ln w="12700">
            <a:solidFill>
              <a:prstClr val="black"/>
            </a:solidFill>
          </a:ln>
        </p:spPr>
        <p:txBody>
          <a:bodyPr vert="horz" lIns="95079" tIns="47540" rIns="95079" bIns="47540" rtlCol="0" anchor="ctr"/>
          <a:lstStyle/>
          <a:p>
            <a:pPr lvl="0"/>
            <a:endParaRPr lang="fr-FR" noProof="0"/>
          </a:p>
        </p:txBody>
      </p:sp>
      <p:sp>
        <p:nvSpPr>
          <p:cNvPr id="5" name="Espace réservé des commentaires 4"/>
          <p:cNvSpPr>
            <a:spLocks noGrp="1"/>
          </p:cNvSpPr>
          <p:nvPr>
            <p:ph type="body" sz="quarter" idx="3"/>
          </p:nvPr>
        </p:nvSpPr>
        <p:spPr>
          <a:xfrm>
            <a:off x="709931" y="4861441"/>
            <a:ext cx="5679440" cy="4605575"/>
          </a:xfrm>
          <a:prstGeom prst="rect">
            <a:avLst/>
          </a:prstGeom>
        </p:spPr>
        <p:txBody>
          <a:bodyPr vert="horz" lIns="95079" tIns="47540" rIns="95079" bIns="47540" rtlCol="0">
            <a:normAutofit/>
          </a:bodyPr>
          <a:lstStyle/>
          <a:p>
            <a:pPr lvl="0"/>
            <a:r>
              <a:rPr lang="fr-FR" noProof="0" smtClean="0"/>
              <a:t>Cliquez pour modifier les styles du texte du masque</a:t>
            </a:r>
          </a:p>
          <a:p>
            <a:pPr lvl="1"/>
            <a:r>
              <a:rPr lang="fr-FR" noProof="0" smtClean="0"/>
              <a:t>Deuxième niveau</a:t>
            </a:r>
          </a:p>
          <a:p>
            <a:pPr lvl="2"/>
            <a:r>
              <a:rPr lang="fr-FR" noProof="0" smtClean="0"/>
              <a:t>Troisième niveau</a:t>
            </a:r>
          </a:p>
          <a:p>
            <a:pPr lvl="3"/>
            <a:r>
              <a:rPr lang="fr-FR" noProof="0" smtClean="0"/>
              <a:t>Quatrième niveau</a:t>
            </a:r>
          </a:p>
          <a:p>
            <a:pPr lvl="4"/>
            <a:r>
              <a:rPr lang="fr-FR" noProof="0" smtClean="0"/>
              <a:t>Cinquième niveau</a:t>
            </a:r>
            <a:endParaRPr lang="fr-FR" noProof="0"/>
          </a:p>
        </p:txBody>
      </p:sp>
      <p:sp>
        <p:nvSpPr>
          <p:cNvPr id="6" name="Espace réservé du pied de page 5"/>
          <p:cNvSpPr>
            <a:spLocks noGrp="1"/>
          </p:cNvSpPr>
          <p:nvPr>
            <p:ph type="ftr" sz="quarter" idx="4"/>
          </p:nvPr>
        </p:nvSpPr>
        <p:spPr>
          <a:xfrm>
            <a:off x="1" y="9721106"/>
            <a:ext cx="3076363" cy="511730"/>
          </a:xfrm>
          <a:prstGeom prst="rect">
            <a:avLst/>
          </a:prstGeom>
        </p:spPr>
        <p:txBody>
          <a:bodyPr vert="horz" lIns="95079" tIns="47540" rIns="95079" bIns="47540" rtlCol="0" anchor="b"/>
          <a:lstStyle>
            <a:lvl1pPr algn="l" fontAlgn="auto">
              <a:spcBef>
                <a:spcPts val="0"/>
              </a:spcBef>
              <a:spcAft>
                <a:spcPts val="0"/>
              </a:spcAft>
              <a:defRPr sz="1200">
                <a:latin typeface="+mn-lt"/>
              </a:defRPr>
            </a:lvl1pPr>
          </a:lstStyle>
          <a:p>
            <a:pPr>
              <a:defRPr/>
            </a:pPr>
            <a:endParaRPr lang="fr-FR"/>
          </a:p>
        </p:txBody>
      </p:sp>
      <p:sp>
        <p:nvSpPr>
          <p:cNvPr id="7" name="Espace réservé du numéro de diapositive 6"/>
          <p:cNvSpPr>
            <a:spLocks noGrp="1"/>
          </p:cNvSpPr>
          <p:nvPr>
            <p:ph type="sldNum" sz="quarter" idx="5"/>
          </p:nvPr>
        </p:nvSpPr>
        <p:spPr>
          <a:xfrm>
            <a:off x="4021295" y="9721106"/>
            <a:ext cx="3076363" cy="511730"/>
          </a:xfrm>
          <a:prstGeom prst="rect">
            <a:avLst/>
          </a:prstGeom>
        </p:spPr>
        <p:txBody>
          <a:bodyPr vert="horz" lIns="95079" tIns="47540" rIns="95079" bIns="47540" rtlCol="0" anchor="b"/>
          <a:lstStyle>
            <a:lvl1pPr algn="r" fontAlgn="auto">
              <a:spcBef>
                <a:spcPts val="0"/>
              </a:spcBef>
              <a:spcAft>
                <a:spcPts val="0"/>
              </a:spcAft>
              <a:defRPr sz="1200" smtClean="0">
                <a:latin typeface="+mn-lt"/>
              </a:defRPr>
            </a:lvl1pPr>
          </a:lstStyle>
          <a:p>
            <a:pPr>
              <a:defRPr/>
            </a:pPr>
            <a:fld id="{5FF0DCC4-F1E2-4503-A9CF-C739A375A035}" type="slidenum">
              <a:rPr lang="fr-FR"/>
              <a:pPr>
                <a:defRPr/>
              </a:pPr>
              <a:t>‹N°›</a:t>
            </a:fld>
            <a:endParaRPr lang="fr-FR"/>
          </a:p>
        </p:txBody>
      </p:sp>
    </p:spTree>
    <p:extLst>
      <p:ext uri="{BB962C8B-B14F-4D97-AF65-F5344CB8AC3E}">
        <p14:creationId xmlns:p14="http://schemas.microsoft.com/office/powerpoint/2010/main" val="189457213"/>
      </p:ext>
    </p:extLst>
  </p:cSld>
  <p:clrMap bg1="lt1" tx1="dk1" bg2="lt2" tx2="dk2" accent1="accent1" accent2="accent2" accent3="accent3" accent4="accent4" accent5="accent5" accent6="accent6" hlink="hlink" folHlink="folHlink"/>
  <p:hf sldNum="0" hdr="0" ftr="0" dt="0"/>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pPr marL="0" lvl="1" defTabSz="950793">
              <a:defRPr/>
            </a:pPr>
            <a:r>
              <a:rPr lang="fr-FR" sz="1700" dirty="0">
                <a:solidFill>
                  <a:srgbClr val="FF9900"/>
                </a:solidFill>
              </a:rPr>
              <a:t>La génération suivante (UTIL - 2001) sera commercialisée jusqu’à 2018</a:t>
            </a:r>
          </a:p>
          <a:p>
            <a:endParaRPr lang="fr-FR" dirty="0"/>
          </a:p>
        </p:txBody>
      </p:sp>
    </p:spTree>
    <p:extLst>
      <p:ext uri="{BB962C8B-B14F-4D97-AF65-F5344CB8AC3E}">
        <p14:creationId xmlns:p14="http://schemas.microsoft.com/office/powerpoint/2010/main" val="226993177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85797" eaLnBrk="0" hangingPunct="0">
              <a:defRPr sz="1700">
                <a:solidFill>
                  <a:srgbClr val="002A58"/>
                </a:solidFill>
                <a:latin typeface="Arial" pitchFamily="34" charset="0"/>
                <a:ea typeface="ヒラギノ角ゴ Pro W3"/>
                <a:cs typeface="ヒラギノ角ゴ Pro W3"/>
              </a:defRPr>
            </a:lvl1pPr>
            <a:lvl2pPr marL="780631" indent="-300242" defTabSz="985797" eaLnBrk="0" hangingPunct="0">
              <a:defRPr sz="1700">
                <a:solidFill>
                  <a:srgbClr val="002A58"/>
                </a:solidFill>
                <a:latin typeface="Arial" pitchFamily="34" charset="0"/>
                <a:ea typeface="ヒラギノ角ゴ Pro W3"/>
                <a:cs typeface="ヒラギノ角ゴ Pro W3"/>
              </a:defRPr>
            </a:lvl2pPr>
            <a:lvl3pPr marL="1200971" indent="-240194" defTabSz="985797" eaLnBrk="0" hangingPunct="0">
              <a:defRPr sz="1700">
                <a:solidFill>
                  <a:srgbClr val="002A58"/>
                </a:solidFill>
                <a:latin typeface="Arial" pitchFamily="34" charset="0"/>
                <a:ea typeface="ヒラギノ角ゴ Pro W3"/>
                <a:cs typeface="ヒラギノ角ゴ Pro W3"/>
              </a:defRPr>
            </a:lvl3pPr>
            <a:lvl4pPr marL="1681359" indent="-240194" defTabSz="985797" eaLnBrk="0" hangingPunct="0">
              <a:defRPr sz="1700">
                <a:solidFill>
                  <a:srgbClr val="002A58"/>
                </a:solidFill>
                <a:latin typeface="Arial" pitchFamily="34" charset="0"/>
                <a:ea typeface="ヒラギノ角ゴ Pro W3"/>
                <a:cs typeface="ヒラギノ角ゴ Pro W3"/>
              </a:defRPr>
            </a:lvl4pPr>
            <a:lvl5pPr marL="2161747" indent="-240194" defTabSz="985797" eaLnBrk="0" hangingPunct="0">
              <a:defRPr sz="1700">
                <a:solidFill>
                  <a:srgbClr val="002A58"/>
                </a:solidFill>
                <a:latin typeface="Arial" pitchFamily="34" charset="0"/>
                <a:ea typeface="ヒラギノ角ゴ Pro W3"/>
                <a:cs typeface="ヒラギノ角ゴ Pro W3"/>
              </a:defRPr>
            </a:lvl5pPr>
            <a:lvl6pPr marL="2642135" indent="-240194" defTabSz="985797" eaLnBrk="0" fontAlgn="base" hangingPunct="0">
              <a:spcBef>
                <a:spcPct val="0"/>
              </a:spcBef>
              <a:spcAft>
                <a:spcPct val="0"/>
              </a:spcAft>
              <a:defRPr sz="1700">
                <a:solidFill>
                  <a:srgbClr val="002A58"/>
                </a:solidFill>
                <a:latin typeface="Arial" pitchFamily="34" charset="0"/>
                <a:ea typeface="ヒラギノ角ゴ Pro W3"/>
                <a:cs typeface="ヒラギノ角ゴ Pro W3"/>
              </a:defRPr>
            </a:lvl6pPr>
            <a:lvl7pPr marL="3122524" indent="-240194" defTabSz="985797" eaLnBrk="0" fontAlgn="base" hangingPunct="0">
              <a:spcBef>
                <a:spcPct val="0"/>
              </a:spcBef>
              <a:spcAft>
                <a:spcPct val="0"/>
              </a:spcAft>
              <a:defRPr sz="1700">
                <a:solidFill>
                  <a:srgbClr val="002A58"/>
                </a:solidFill>
                <a:latin typeface="Arial" pitchFamily="34" charset="0"/>
                <a:ea typeface="ヒラギノ角ゴ Pro W3"/>
                <a:cs typeface="ヒラギノ角ゴ Pro W3"/>
              </a:defRPr>
            </a:lvl7pPr>
            <a:lvl8pPr marL="3602912" indent="-240194" defTabSz="985797" eaLnBrk="0" fontAlgn="base" hangingPunct="0">
              <a:spcBef>
                <a:spcPct val="0"/>
              </a:spcBef>
              <a:spcAft>
                <a:spcPct val="0"/>
              </a:spcAft>
              <a:defRPr sz="1700">
                <a:solidFill>
                  <a:srgbClr val="002A58"/>
                </a:solidFill>
                <a:latin typeface="Arial" pitchFamily="34" charset="0"/>
                <a:ea typeface="ヒラギノ角ゴ Pro W3"/>
                <a:cs typeface="ヒラギノ角ゴ Pro W3"/>
              </a:defRPr>
            </a:lvl8pPr>
            <a:lvl9pPr marL="4083300" indent="-240194" defTabSz="985797" eaLnBrk="0" fontAlgn="base" hangingPunct="0">
              <a:spcBef>
                <a:spcPct val="0"/>
              </a:spcBef>
              <a:spcAft>
                <a:spcPct val="0"/>
              </a:spcAft>
              <a:defRPr sz="1700">
                <a:solidFill>
                  <a:srgbClr val="002A58"/>
                </a:solidFill>
                <a:latin typeface="Arial" pitchFamily="34" charset="0"/>
                <a:ea typeface="ヒラギノ角ゴ Pro W3"/>
                <a:cs typeface="ヒラギノ角ゴ Pro W3"/>
              </a:defRPr>
            </a:lvl9pPr>
          </a:lstStyle>
          <a:p>
            <a:fld id="{CC9993DA-FD95-4B85-85B7-887A0FD1A393}" type="slidenum">
              <a:rPr lang="de-DE" sz="1200">
                <a:solidFill>
                  <a:srgbClr val="000000"/>
                </a:solidFill>
              </a:rPr>
              <a:pPr/>
              <a:t>11</a:t>
            </a:fld>
            <a:endParaRPr lang="de-DE" sz="1200">
              <a:solidFill>
                <a:srgbClr val="000000"/>
              </a:solidFill>
            </a:endParaRPr>
          </a:p>
        </p:txBody>
      </p:sp>
      <p:sp>
        <p:nvSpPr>
          <p:cNvPr id="86019" name="Rectangle 2"/>
          <p:cNvSpPr>
            <a:spLocks noGrp="1" noRot="1" noChangeAspect="1" noChangeArrowheads="1" noTextEdit="1"/>
          </p:cNvSpPr>
          <p:nvPr>
            <p:ph type="sldImg"/>
          </p:nvPr>
        </p:nvSpPr>
        <p:spPr>
          <a:xfrm>
            <a:off x="992188" y="768350"/>
            <a:ext cx="5119687" cy="3838575"/>
          </a:xfrm>
          <a:ln/>
        </p:spPr>
      </p:sp>
      <p:sp>
        <p:nvSpPr>
          <p:cNvPr id="86020" name="Rectangle 3"/>
          <p:cNvSpPr>
            <a:spLocks noGrp="1" noChangeArrowheads="1"/>
          </p:cNvSpPr>
          <p:nvPr>
            <p:ph type="body" idx="1"/>
          </p:nvPr>
        </p:nvSpPr>
        <p:spPr>
          <a:xfrm>
            <a:off x="945560" y="4859541"/>
            <a:ext cx="5208182" cy="4606732"/>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2147" tIns="51073" rIns="102147" bIns="51073"/>
          <a:lstStyle/>
          <a:p>
            <a:pPr eaLnBrk="1" hangingPunct="1"/>
            <a:endParaRPr lang="de-CH" smtClean="0">
              <a:latin typeface="Times" pitchFamily="18" charset="0"/>
              <a:ea typeface="ヒラギノ角ゴ Pro W3"/>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pPr marL="0" lvl="1" defTabSz="950793">
              <a:defRPr/>
            </a:pPr>
            <a:r>
              <a:rPr lang="fr-FR" sz="1700" dirty="0">
                <a:solidFill>
                  <a:srgbClr val="FF9900"/>
                </a:solidFill>
              </a:rPr>
              <a:t>La génération suivante (UTIL - 2001) sera commercialisée jusqu’à 2018</a:t>
            </a:r>
          </a:p>
          <a:p>
            <a:endParaRPr lang="fr-FR" dirty="0"/>
          </a:p>
        </p:txBody>
      </p:sp>
    </p:spTree>
    <p:extLst>
      <p:ext uri="{BB962C8B-B14F-4D97-AF65-F5344CB8AC3E}">
        <p14:creationId xmlns:p14="http://schemas.microsoft.com/office/powerpoint/2010/main" val="226993177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pPr marL="0" lvl="1" defTabSz="950793">
              <a:defRPr/>
            </a:pPr>
            <a:r>
              <a:rPr lang="fr-FR" sz="1700" dirty="0">
                <a:solidFill>
                  <a:srgbClr val="FF9900"/>
                </a:solidFill>
              </a:rPr>
              <a:t>La génération suivante (UTIL - 2001) sera commercialisée jusqu’à 2018</a:t>
            </a:r>
          </a:p>
          <a:p>
            <a:endParaRPr lang="fr-FR" dirty="0"/>
          </a:p>
        </p:txBody>
      </p:sp>
    </p:spTree>
    <p:extLst>
      <p:ext uri="{BB962C8B-B14F-4D97-AF65-F5344CB8AC3E}">
        <p14:creationId xmlns:p14="http://schemas.microsoft.com/office/powerpoint/2010/main" val="226993177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pPr marL="0" lvl="1" defTabSz="950793">
              <a:defRPr/>
            </a:pPr>
            <a:r>
              <a:rPr lang="fr-FR" sz="1700" dirty="0">
                <a:solidFill>
                  <a:srgbClr val="FF9900"/>
                </a:solidFill>
              </a:rPr>
              <a:t>La génération suivante (UTIL - 2001) sera commercialisée jusqu’à 2018</a:t>
            </a:r>
          </a:p>
          <a:p>
            <a:endParaRPr lang="fr-FR" dirty="0"/>
          </a:p>
        </p:txBody>
      </p:sp>
    </p:spTree>
    <p:extLst>
      <p:ext uri="{BB962C8B-B14F-4D97-AF65-F5344CB8AC3E}">
        <p14:creationId xmlns:p14="http://schemas.microsoft.com/office/powerpoint/2010/main" val="226993177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pPr marL="0" lvl="1" defTabSz="950793">
              <a:defRPr/>
            </a:pPr>
            <a:r>
              <a:rPr lang="fr-FR" sz="1700" dirty="0">
                <a:solidFill>
                  <a:srgbClr val="FF9900"/>
                </a:solidFill>
              </a:rPr>
              <a:t>La génération suivante (UTIL - 2001) sera commercialisée jusqu’à 2018</a:t>
            </a:r>
          </a:p>
          <a:p>
            <a:endParaRPr lang="fr-FR" dirty="0"/>
          </a:p>
        </p:txBody>
      </p:sp>
    </p:spTree>
    <p:extLst>
      <p:ext uri="{BB962C8B-B14F-4D97-AF65-F5344CB8AC3E}">
        <p14:creationId xmlns:p14="http://schemas.microsoft.com/office/powerpoint/2010/main" val="226993177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pPr marL="0" lvl="1" defTabSz="950793">
              <a:defRPr/>
            </a:pPr>
            <a:r>
              <a:rPr lang="fr-FR" sz="1700" dirty="0">
                <a:solidFill>
                  <a:srgbClr val="FF9900"/>
                </a:solidFill>
              </a:rPr>
              <a:t>La génération suivante (UTIL - 2001) sera commercialisée jusqu’à 2018</a:t>
            </a:r>
          </a:p>
          <a:p>
            <a:endParaRPr lang="fr-FR" dirty="0"/>
          </a:p>
        </p:txBody>
      </p:sp>
    </p:spTree>
    <p:extLst>
      <p:ext uri="{BB962C8B-B14F-4D97-AF65-F5344CB8AC3E}">
        <p14:creationId xmlns:p14="http://schemas.microsoft.com/office/powerpoint/2010/main" val="226993177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85797" eaLnBrk="0" hangingPunct="0">
              <a:defRPr sz="1700">
                <a:solidFill>
                  <a:srgbClr val="002A58"/>
                </a:solidFill>
                <a:latin typeface="Arial" pitchFamily="34" charset="0"/>
                <a:ea typeface="ヒラギノ角ゴ Pro W3"/>
                <a:cs typeface="ヒラギノ角ゴ Pro W3"/>
              </a:defRPr>
            </a:lvl1pPr>
            <a:lvl2pPr marL="780631" indent="-300242" defTabSz="985797" eaLnBrk="0" hangingPunct="0">
              <a:defRPr sz="1700">
                <a:solidFill>
                  <a:srgbClr val="002A58"/>
                </a:solidFill>
                <a:latin typeface="Arial" pitchFamily="34" charset="0"/>
                <a:ea typeface="ヒラギノ角ゴ Pro W3"/>
                <a:cs typeface="ヒラギノ角ゴ Pro W3"/>
              </a:defRPr>
            </a:lvl2pPr>
            <a:lvl3pPr marL="1200971" indent="-240194" defTabSz="985797" eaLnBrk="0" hangingPunct="0">
              <a:defRPr sz="1700">
                <a:solidFill>
                  <a:srgbClr val="002A58"/>
                </a:solidFill>
                <a:latin typeface="Arial" pitchFamily="34" charset="0"/>
                <a:ea typeface="ヒラギノ角ゴ Pro W3"/>
                <a:cs typeface="ヒラギノ角ゴ Pro W3"/>
              </a:defRPr>
            </a:lvl3pPr>
            <a:lvl4pPr marL="1681359" indent="-240194" defTabSz="985797" eaLnBrk="0" hangingPunct="0">
              <a:defRPr sz="1700">
                <a:solidFill>
                  <a:srgbClr val="002A58"/>
                </a:solidFill>
                <a:latin typeface="Arial" pitchFamily="34" charset="0"/>
                <a:ea typeface="ヒラギノ角ゴ Pro W3"/>
                <a:cs typeface="ヒラギノ角ゴ Pro W3"/>
              </a:defRPr>
            </a:lvl4pPr>
            <a:lvl5pPr marL="2161747" indent="-240194" defTabSz="985797" eaLnBrk="0" hangingPunct="0">
              <a:defRPr sz="1700">
                <a:solidFill>
                  <a:srgbClr val="002A58"/>
                </a:solidFill>
                <a:latin typeface="Arial" pitchFamily="34" charset="0"/>
                <a:ea typeface="ヒラギノ角ゴ Pro W3"/>
                <a:cs typeface="ヒラギノ角ゴ Pro W3"/>
              </a:defRPr>
            </a:lvl5pPr>
            <a:lvl6pPr marL="2642135" indent="-240194" defTabSz="985797" eaLnBrk="0" fontAlgn="base" hangingPunct="0">
              <a:spcBef>
                <a:spcPct val="0"/>
              </a:spcBef>
              <a:spcAft>
                <a:spcPct val="0"/>
              </a:spcAft>
              <a:defRPr sz="1700">
                <a:solidFill>
                  <a:srgbClr val="002A58"/>
                </a:solidFill>
                <a:latin typeface="Arial" pitchFamily="34" charset="0"/>
                <a:ea typeface="ヒラギノ角ゴ Pro W3"/>
                <a:cs typeface="ヒラギノ角ゴ Pro W3"/>
              </a:defRPr>
            </a:lvl6pPr>
            <a:lvl7pPr marL="3122524" indent="-240194" defTabSz="985797" eaLnBrk="0" fontAlgn="base" hangingPunct="0">
              <a:spcBef>
                <a:spcPct val="0"/>
              </a:spcBef>
              <a:spcAft>
                <a:spcPct val="0"/>
              </a:spcAft>
              <a:defRPr sz="1700">
                <a:solidFill>
                  <a:srgbClr val="002A58"/>
                </a:solidFill>
                <a:latin typeface="Arial" pitchFamily="34" charset="0"/>
                <a:ea typeface="ヒラギノ角ゴ Pro W3"/>
                <a:cs typeface="ヒラギノ角ゴ Pro W3"/>
              </a:defRPr>
            </a:lvl7pPr>
            <a:lvl8pPr marL="3602912" indent="-240194" defTabSz="985797" eaLnBrk="0" fontAlgn="base" hangingPunct="0">
              <a:spcBef>
                <a:spcPct val="0"/>
              </a:spcBef>
              <a:spcAft>
                <a:spcPct val="0"/>
              </a:spcAft>
              <a:defRPr sz="1700">
                <a:solidFill>
                  <a:srgbClr val="002A58"/>
                </a:solidFill>
                <a:latin typeface="Arial" pitchFamily="34" charset="0"/>
                <a:ea typeface="ヒラギノ角ゴ Pro W3"/>
                <a:cs typeface="ヒラギノ角ゴ Pro W3"/>
              </a:defRPr>
            </a:lvl8pPr>
            <a:lvl9pPr marL="4083300" indent="-240194" defTabSz="985797" eaLnBrk="0" fontAlgn="base" hangingPunct="0">
              <a:spcBef>
                <a:spcPct val="0"/>
              </a:spcBef>
              <a:spcAft>
                <a:spcPct val="0"/>
              </a:spcAft>
              <a:defRPr sz="1700">
                <a:solidFill>
                  <a:srgbClr val="002A58"/>
                </a:solidFill>
                <a:latin typeface="Arial" pitchFamily="34" charset="0"/>
                <a:ea typeface="ヒラギノ角ゴ Pro W3"/>
                <a:cs typeface="ヒラギノ角ゴ Pro W3"/>
              </a:defRPr>
            </a:lvl9pPr>
          </a:lstStyle>
          <a:p>
            <a:fld id="{CC9993DA-FD95-4B85-85B7-887A0FD1A393}" type="slidenum">
              <a:rPr lang="de-DE" sz="1200">
                <a:solidFill>
                  <a:srgbClr val="000000"/>
                </a:solidFill>
              </a:rPr>
              <a:pPr/>
              <a:t>18</a:t>
            </a:fld>
            <a:endParaRPr lang="de-DE" sz="1200">
              <a:solidFill>
                <a:srgbClr val="000000"/>
              </a:solidFill>
            </a:endParaRPr>
          </a:p>
        </p:txBody>
      </p:sp>
      <p:sp>
        <p:nvSpPr>
          <p:cNvPr id="86019" name="Rectangle 2"/>
          <p:cNvSpPr>
            <a:spLocks noGrp="1" noRot="1" noChangeAspect="1" noChangeArrowheads="1" noTextEdit="1"/>
          </p:cNvSpPr>
          <p:nvPr>
            <p:ph type="sldImg"/>
          </p:nvPr>
        </p:nvSpPr>
        <p:spPr>
          <a:xfrm>
            <a:off x="992188" y="768350"/>
            <a:ext cx="5119687" cy="3838575"/>
          </a:xfrm>
          <a:ln/>
        </p:spPr>
      </p:sp>
      <p:sp>
        <p:nvSpPr>
          <p:cNvPr id="86020" name="Rectangle 3"/>
          <p:cNvSpPr>
            <a:spLocks noGrp="1" noChangeArrowheads="1"/>
          </p:cNvSpPr>
          <p:nvPr>
            <p:ph type="body" idx="1"/>
          </p:nvPr>
        </p:nvSpPr>
        <p:spPr>
          <a:xfrm>
            <a:off x="945560" y="4859541"/>
            <a:ext cx="5208182" cy="4606732"/>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2147" tIns="51073" rIns="102147" bIns="51073"/>
          <a:lstStyle/>
          <a:p>
            <a:pPr eaLnBrk="1" hangingPunct="1"/>
            <a:endParaRPr lang="de-CH" smtClean="0">
              <a:latin typeface="Times" pitchFamily="18" charset="0"/>
              <a:ea typeface="ヒラギノ角ゴ Pro W3"/>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85797" eaLnBrk="0" hangingPunct="0">
              <a:defRPr sz="1700">
                <a:solidFill>
                  <a:srgbClr val="002A58"/>
                </a:solidFill>
                <a:latin typeface="Arial" pitchFamily="34" charset="0"/>
                <a:ea typeface="ヒラギノ角ゴ Pro W3"/>
                <a:cs typeface="ヒラギノ角ゴ Pro W3"/>
              </a:defRPr>
            </a:lvl1pPr>
            <a:lvl2pPr marL="780631" indent="-300242" defTabSz="985797" eaLnBrk="0" hangingPunct="0">
              <a:defRPr sz="1700">
                <a:solidFill>
                  <a:srgbClr val="002A58"/>
                </a:solidFill>
                <a:latin typeface="Arial" pitchFamily="34" charset="0"/>
                <a:ea typeface="ヒラギノ角ゴ Pro W3"/>
                <a:cs typeface="ヒラギノ角ゴ Pro W3"/>
              </a:defRPr>
            </a:lvl2pPr>
            <a:lvl3pPr marL="1200971" indent="-240194" defTabSz="985797" eaLnBrk="0" hangingPunct="0">
              <a:defRPr sz="1700">
                <a:solidFill>
                  <a:srgbClr val="002A58"/>
                </a:solidFill>
                <a:latin typeface="Arial" pitchFamily="34" charset="0"/>
                <a:ea typeface="ヒラギノ角ゴ Pro W3"/>
                <a:cs typeface="ヒラギノ角ゴ Pro W3"/>
              </a:defRPr>
            </a:lvl3pPr>
            <a:lvl4pPr marL="1681359" indent="-240194" defTabSz="985797" eaLnBrk="0" hangingPunct="0">
              <a:defRPr sz="1700">
                <a:solidFill>
                  <a:srgbClr val="002A58"/>
                </a:solidFill>
                <a:latin typeface="Arial" pitchFamily="34" charset="0"/>
                <a:ea typeface="ヒラギノ角ゴ Pro W3"/>
                <a:cs typeface="ヒラギノ角ゴ Pro W3"/>
              </a:defRPr>
            </a:lvl4pPr>
            <a:lvl5pPr marL="2161747" indent="-240194" defTabSz="985797" eaLnBrk="0" hangingPunct="0">
              <a:defRPr sz="1700">
                <a:solidFill>
                  <a:srgbClr val="002A58"/>
                </a:solidFill>
                <a:latin typeface="Arial" pitchFamily="34" charset="0"/>
                <a:ea typeface="ヒラギノ角ゴ Pro W3"/>
                <a:cs typeface="ヒラギノ角ゴ Pro W3"/>
              </a:defRPr>
            </a:lvl5pPr>
            <a:lvl6pPr marL="2642135" indent="-240194" defTabSz="985797" eaLnBrk="0" fontAlgn="base" hangingPunct="0">
              <a:spcBef>
                <a:spcPct val="0"/>
              </a:spcBef>
              <a:spcAft>
                <a:spcPct val="0"/>
              </a:spcAft>
              <a:defRPr sz="1700">
                <a:solidFill>
                  <a:srgbClr val="002A58"/>
                </a:solidFill>
                <a:latin typeface="Arial" pitchFamily="34" charset="0"/>
                <a:ea typeface="ヒラギノ角ゴ Pro W3"/>
                <a:cs typeface="ヒラギノ角ゴ Pro W3"/>
              </a:defRPr>
            </a:lvl6pPr>
            <a:lvl7pPr marL="3122524" indent="-240194" defTabSz="985797" eaLnBrk="0" fontAlgn="base" hangingPunct="0">
              <a:spcBef>
                <a:spcPct val="0"/>
              </a:spcBef>
              <a:spcAft>
                <a:spcPct val="0"/>
              </a:spcAft>
              <a:defRPr sz="1700">
                <a:solidFill>
                  <a:srgbClr val="002A58"/>
                </a:solidFill>
                <a:latin typeface="Arial" pitchFamily="34" charset="0"/>
                <a:ea typeface="ヒラギノ角ゴ Pro W3"/>
                <a:cs typeface="ヒラギノ角ゴ Pro W3"/>
              </a:defRPr>
            </a:lvl7pPr>
            <a:lvl8pPr marL="3602912" indent="-240194" defTabSz="985797" eaLnBrk="0" fontAlgn="base" hangingPunct="0">
              <a:spcBef>
                <a:spcPct val="0"/>
              </a:spcBef>
              <a:spcAft>
                <a:spcPct val="0"/>
              </a:spcAft>
              <a:defRPr sz="1700">
                <a:solidFill>
                  <a:srgbClr val="002A58"/>
                </a:solidFill>
                <a:latin typeface="Arial" pitchFamily="34" charset="0"/>
                <a:ea typeface="ヒラギノ角ゴ Pro W3"/>
                <a:cs typeface="ヒラギノ角ゴ Pro W3"/>
              </a:defRPr>
            </a:lvl8pPr>
            <a:lvl9pPr marL="4083300" indent="-240194" defTabSz="985797" eaLnBrk="0" fontAlgn="base" hangingPunct="0">
              <a:spcBef>
                <a:spcPct val="0"/>
              </a:spcBef>
              <a:spcAft>
                <a:spcPct val="0"/>
              </a:spcAft>
              <a:defRPr sz="1700">
                <a:solidFill>
                  <a:srgbClr val="002A58"/>
                </a:solidFill>
                <a:latin typeface="Arial" pitchFamily="34" charset="0"/>
                <a:ea typeface="ヒラギノ角ゴ Pro W3"/>
                <a:cs typeface="ヒラギノ角ゴ Pro W3"/>
              </a:defRPr>
            </a:lvl9pPr>
          </a:lstStyle>
          <a:p>
            <a:fld id="{CC9993DA-FD95-4B85-85B7-887A0FD1A393}" type="slidenum">
              <a:rPr lang="de-DE" sz="1200">
                <a:solidFill>
                  <a:srgbClr val="000000"/>
                </a:solidFill>
              </a:rPr>
              <a:pPr/>
              <a:t>20</a:t>
            </a:fld>
            <a:endParaRPr lang="de-DE" sz="1200">
              <a:solidFill>
                <a:srgbClr val="000000"/>
              </a:solidFill>
            </a:endParaRPr>
          </a:p>
        </p:txBody>
      </p:sp>
      <p:sp>
        <p:nvSpPr>
          <p:cNvPr id="86019" name="Rectangle 2"/>
          <p:cNvSpPr>
            <a:spLocks noGrp="1" noRot="1" noChangeAspect="1" noChangeArrowheads="1" noTextEdit="1"/>
          </p:cNvSpPr>
          <p:nvPr>
            <p:ph type="sldImg"/>
          </p:nvPr>
        </p:nvSpPr>
        <p:spPr>
          <a:xfrm>
            <a:off x="992188" y="768350"/>
            <a:ext cx="5119687" cy="3838575"/>
          </a:xfrm>
          <a:ln/>
        </p:spPr>
      </p:sp>
      <p:sp>
        <p:nvSpPr>
          <p:cNvPr id="86020" name="Rectangle 3"/>
          <p:cNvSpPr>
            <a:spLocks noGrp="1" noChangeArrowheads="1"/>
          </p:cNvSpPr>
          <p:nvPr>
            <p:ph type="body" idx="1"/>
          </p:nvPr>
        </p:nvSpPr>
        <p:spPr>
          <a:xfrm>
            <a:off x="945560" y="4859541"/>
            <a:ext cx="5208182" cy="4606732"/>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2147" tIns="51073" rIns="102147" bIns="51073"/>
          <a:lstStyle/>
          <a:p>
            <a:pPr eaLnBrk="1" hangingPunct="1"/>
            <a:endParaRPr lang="de-CH" smtClean="0">
              <a:latin typeface="Times" pitchFamily="18" charset="0"/>
              <a:ea typeface="ヒラギノ角ゴ Pro W3"/>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85797" eaLnBrk="0" hangingPunct="0">
              <a:defRPr sz="1700">
                <a:solidFill>
                  <a:srgbClr val="002A58"/>
                </a:solidFill>
                <a:latin typeface="Arial" pitchFamily="34" charset="0"/>
                <a:ea typeface="ヒラギノ角ゴ Pro W3"/>
                <a:cs typeface="ヒラギノ角ゴ Pro W3"/>
              </a:defRPr>
            </a:lvl1pPr>
            <a:lvl2pPr marL="780631" indent="-300242" defTabSz="985797" eaLnBrk="0" hangingPunct="0">
              <a:defRPr sz="1700">
                <a:solidFill>
                  <a:srgbClr val="002A58"/>
                </a:solidFill>
                <a:latin typeface="Arial" pitchFamily="34" charset="0"/>
                <a:ea typeface="ヒラギノ角ゴ Pro W3"/>
                <a:cs typeface="ヒラギノ角ゴ Pro W3"/>
              </a:defRPr>
            </a:lvl2pPr>
            <a:lvl3pPr marL="1200971" indent="-240194" defTabSz="985797" eaLnBrk="0" hangingPunct="0">
              <a:defRPr sz="1700">
                <a:solidFill>
                  <a:srgbClr val="002A58"/>
                </a:solidFill>
                <a:latin typeface="Arial" pitchFamily="34" charset="0"/>
                <a:ea typeface="ヒラギノ角ゴ Pro W3"/>
                <a:cs typeface="ヒラギノ角ゴ Pro W3"/>
              </a:defRPr>
            </a:lvl3pPr>
            <a:lvl4pPr marL="1681359" indent="-240194" defTabSz="985797" eaLnBrk="0" hangingPunct="0">
              <a:defRPr sz="1700">
                <a:solidFill>
                  <a:srgbClr val="002A58"/>
                </a:solidFill>
                <a:latin typeface="Arial" pitchFamily="34" charset="0"/>
                <a:ea typeface="ヒラギノ角ゴ Pro W3"/>
                <a:cs typeface="ヒラギノ角ゴ Pro W3"/>
              </a:defRPr>
            </a:lvl4pPr>
            <a:lvl5pPr marL="2161747" indent="-240194" defTabSz="985797" eaLnBrk="0" hangingPunct="0">
              <a:defRPr sz="1700">
                <a:solidFill>
                  <a:srgbClr val="002A58"/>
                </a:solidFill>
                <a:latin typeface="Arial" pitchFamily="34" charset="0"/>
                <a:ea typeface="ヒラギノ角ゴ Pro W3"/>
                <a:cs typeface="ヒラギノ角ゴ Pro W3"/>
              </a:defRPr>
            </a:lvl5pPr>
            <a:lvl6pPr marL="2642135" indent="-240194" defTabSz="985797" eaLnBrk="0" fontAlgn="base" hangingPunct="0">
              <a:spcBef>
                <a:spcPct val="0"/>
              </a:spcBef>
              <a:spcAft>
                <a:spcPct val="0"/>
              </a:spcAft>
              <a:defRPr sz="1700">
                <a:solidFill>
                  <a:srgbClr val="002A58"/>
                </a:solidFill>
                <a:latin typeface="Arial" pitchFamily="34" charset="0"/>
                <a:ea typeface="ヒラギノ角ゴ Pro W3"/>
                <a:cs typeface="ヒラギノ角ゴ Pro W3"/>
              </a:defRPr>
            </a:lvl6pPr>
            <a:lvl7pPr marL="3122524" indent="-240194" defTabSz="985797" eaLnBrk="0" fontAlgn="base" hangingPunct="0">
              <a:spcBef>
                <a:spcPct val="0"/>
              </a:spcBef>
              <a:spcAft>
                <a:spcPct val="0"/>
              </a:spcAft>
              <a:defRPr sz="1700">
                <a:solidFill>
                  <a:srgbClr val="002A58"/>
                </a:solidFill>
                <a:latin typeface="Arial" pitchFamily="34" charset="0"/>
                <a:ea typeface="ヒラギノ角ゴ Pro W3"/>
                <a:cs typeface="ヒラギノ角ゴ Pro W3"/>
              </a:defRPr>
            </a:lvl7pPr>
            <a:lvl8pPr marL="3602912" indent="-240194" defTabSz="985797" eaLnBrk="0" fontAlgn="base" hangingPunct="0">
              <a:spcBef>
                <a:spcPct val="0"/>
              </a:spcBef>
              <a:spcAft>
                <a:spcPct val="0"/>
              </a:spcAft>
              <a:defRPr sz="1700">
                <a:solidFill>
                  <a:srgbClr val="002A58"/>
                </a:solidFill>
                <a:latin typeface="Arial" pitchFamily="34" charset="0"/>
                <a:ea typeface="ヒラギノ角ゴ Pro W3"/>
                <a:cs typeface="ヒラギノ角ゴ Pro W3"/>
              </a:defRPr>
            </a:lvl8pPr>
            <a:lvl9pPr marL="4083300" indent="-240194" defTabSz="985797" eaLnBrk="0" fontAlgn="base" hangingPunct="0">
              <a:spcBef>
                <a:spcPct val="0"/>
              </a:spcBef>
              <a:spcAft>
                <a:spcPct val="0"/>
              </a:spcAft>
              <a:defRPr sz="1700">
                <a:solidFill>
                  <a:srgbClr val="002A58"/>
                </a:solidFill>
                <a:latin typeface="Arial" pitchFamily="34" charset="0"/>
                <a:ea typeface="ヒラギノ角ゴ Pro W3"/>
                <a:cs typeface="ヒラギノ角ゴ Pro W3"/>
              </a:defRPr>
            </a:lvl9pPr>
          </a:lstStyle>
          <a:p>
            <a:fld id="{CC9993DA-FD95-4B85-85B7-887A0FD1A393}" type="slidenum">
              <a:rPr lang="de-DE" sz="1200">
                <a:solidFill>
                  <a:srgbClr val="000000"/>
                </a:solidFill>
              </a:rPr>
              <a:pPr/>
              <a:t>21</a:t>
            </a:fld>
            <a:endParaRPr lang="de-DE" sz="1200">
              <a:solidFill>
                <a:srgbClr val="000000"/>
              </a:solidFill>
            </a:endParaRPr>
          </a:p>
        </p:txBody>
      </p:sp>
      <p:sp>
        <p:nvSpPr>
          <p:cNvPr id="86019" name="Rectangle 2"/>
          <p:cNvSpPr>
            <a:spLocks noGrp="1" noRot="1" noChangeAspect="1" noChangeArrowheads="1" noTextEdit="1"/>
          </p:cNvSpPr>
          <p:nvPr>
            <p:ph type="sldImg"/>
          </p:nvPr>
        </p:nvSpPr>
        <p:spPr>
          <a:xfrm>
            <a:off x="992188" y="768350"/>
            <a:ext cx="5119687" cy="3838575"/>
          </a:xfrm>
          <a:ln/>
        </p:spPr>
      </p:sp>
      <p:sp>
        <p:nvSpPr>
          <p:cNvPr id="86020" name="Rectangle 3"/>
          <p:cNvSpPr>
            <a:spLocks noGrp="1" noChangeArrowheads="1"/>
          </p:cNvSpPr>
          <p:nvPr>
            <p:ph type="body" idx="1"/>
          </p:nvPr>
        </p:nvSpPr>
        <p:spPr>
          <a:xfrm>
            <a:off x="945560" y="4859541"/>
            <a:ext cx="5208182" cy="4606732"/>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2147" tIns="51073" rIns="102147" bIns="51073"/>
          <a:lstStyle/>
          <a:p>
            <a:pPr eaLnBrk="1" hangingPunct="1"/>
            <a:endParaRPr lang="de-CH" smtClean="0">
              <a:latin typeface="Times" pitchFamily="18" charset="0"/>
              <a:ea typeface="ヒラギノ角ゴ Pro W3"/>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7"/>
          <p:cNvSpPr>
            <a:spLocks noGrp="1" noChangeArrowheads="1"/>
          </p:cNvSpPr>
          <p:nvPr>
            <p:ph type="sldNum" sz="quarter" idx="5"/>
          </p:nvPr>
        </p:nvSpPr>
        <p:spPr>
          <a:noFill/>
        </p:spPr>
        <p:txBody>
          <a:bodyPr/>
          <a:lstStyle>
            <a:lvl1pPr eaLnBrk="0" hangingPunct="0">
              <a:defRPr sz="1600">
                <a:solidFill>
                  <a:srgbClr val="009EE0"/>
                </a:solidFill>
                <a:latin typeface="Arial" charset="0"/>
              </a:defRPr>
            </a:lvl1pPr>
            <a:lvl2pPr marL="742932" indent="-285743" eaLnBrk="0" hangingPunct="0">
              <a:defRPr sz="1600">
                <a:solidFill>
                  <a:srgbClr val="009EE0"/>
                </a:solidFill>
                <a:latin typeface="Arial" charset="0"/>
              </a:defRPr>
            </a:lvl2pPr>
            <a:lvl3pPr marL="1142972" indent="-228595" eaLnBrk="0" hangingPunct="0">
              <a:defRPr sz="1600">
                <a:solidFill>
                  <a:srgbClr val="009EE0"/>
                </a:solidFill>
                <a:latin typeface="Arial" charset="0"/>
              </a:defRPr>
            </a:lvl3pPr>
            <a:lvl4pPr marL="1600161" indent="-228595" eaLnBrk="0" hangingPunct="0">
              <a:defRPr sz="1600">
                <a:solidFill>
                  <a:srgbClr val="009EE0"/>
                </a:solidFill>
                <a:latin typeface="Arial" charset="0"/>
              </a:defRPr>
            </a:lvl4pPr>
            <a:lvl5pPr marL="2057350" indent="-228595" eaLnBrk="0" hangingPunct="0">
              <a:defRPr sz="1600">
                <a:solidFill>
                  <a:srgbClr val="009EE0"/>
                </a:solidFill>
                <a:latin typeface="Arial" charset="0"/>
              </a:defRPr>
            </a:lvl5pPr>
            <a:lvl6pPr marL="2514539" indent="-228595" algn="just" eaLnBrk="0" fontAlgn="base" hangingPunct="0">
              <a:spcBef>
                <a:spcPct val="0"/>
              </a:spcBef>
              <a:spcAft>
                <a:spcPct val="0"/>
              </a:spcAft>
              <a:buClr>
                <a:srgbClr val="D6C700"/>
              </a:buClr>
              <a:buFont typeface="Wingdings 3" pitchFamily="18" charset="2"/>
              <a:defRPr sz="1600">
                <a:solidFill>
                  <a:srgbClr val="009EE0"/>
                </a:solidFill>
                <a:latin typeface="Arial" charset="0"/>
              </a:defRPr>
            </a:lvl6pPr>
            <a:lvl7pPr marL="2971728" indent="-228595" algn="just" eaLnBrk="0" fontAlgn="base" hangingPunct="0">
              <a:spcBef>
                <a:spcPct val="0"/>
              </a:spcBef>
              <a:spcAft>
                <a:spcPct val="0"/>
              </a:spcAft>
              <a:buClr>
                <a:srgbClr val="D6C700"/>
              </a:buClr>
              <a:buFont typeface="Wingdings 3" pitchFamily="18" charset="2"/>
              <a:defRPr sz="1600">
                <a:solidFill>
                  <a:srgbClr val="009EE0"/>
                </a:solidFill>
                <a:latin typeface="Arial" charset="0"/>
              </a:defRPr>
            </a:lvl7pPr>
            <a:lvl8pPr marL="3428916" indent="-228595" algn="just" eaLnBrk="0" fontAlgn="base" hangingPunct="0">
              <a:spcBef>
                <a:spcPct val="0"/>
              </a:spcBef>
              <a:spcAft>
                <a:spcPct val="0"/>
              </a:spcAft>
              <a:buClr>
                <a:srgbClr val="D6C700"/>
              </a:buClr>
              <a:buFont typeface="Wingdings 3" pitchFamily="18" charset="2"/>
              <a:defRPr sz="1600">
                <a:solidFill>
                  <a:srgbClr val="009EE0"/>
                </a:solidFill>
                <a:latin typeface="Arial" charset="0"/>
              </a:defRPr>
            </a:lvl8pPr>
            <a:lvl9pPr marL="3886106" indent="-228595" algn="just" eaLnBrk="0" fontAlgn="base" hangingPunct="0">
              <a:spcBef>
                <a:spcPct val="0"/>
              </a:spcBef>
              <a:spcAft>
                <a:spcPct val="0"/>
              </a:spcAft>
              <a:buClr>
                <a:srgbClr val="D6C700"/>
              </a:buClr>
              <a:buFont typeface="Wingdings 3" pitchFamily="18" charset="2"/>
              <a:defRPr sz="1600">
                <a:solidFill>
                  <a:srgbClr val="009EE0"/>
                </a:solidFill>
                <a:latin typeface="Arial" charset="0"/>
              </a:defRPr>
            </a:lvl9pPr>
          </a:lstStyle>
          <a:p>
            <a:pPr eaLnBrk="1" hangingPunct="1"/>
            <a:fld id="{F04CB69D-AFB9-4D46-A260-9069EF1ED975}" type="slidenum">
              <a:rPr lang="fr-FR" sz="1400">
                <a:solidFill>
                  <a:schemeClr val="tx1"/>
                </a:solidFill>
              </a:rPr>
              <a:pPr eaLnBrk="1" hangingPunct="1"/>
              <a:t>3</a:t>
            </a:fld>
            <a:endParaRPr lang="fr-FR" sz="1400">
              <a:solidFill>
                <a:schemeClr val="tx1"/>
              </a:solidFill>
            </a:endParaRPr>
          </a:p>
        </p:txBody>
      </p:sp>
      <p:sp>
        <p:nvSpPr>
          <p:cNvPr id="49155" name="Rectangle 2"/>
          <p:cNvSpPr>
            <a:spLocks noGrp="1" noRot="1" noChangeAspect="1" noChangeArrowheads="1" noTextEdit="1"/>
          </p:cNvSpPr>
          <p:nvPr>
            <p:ph type="sldImg"/>
          </p:nvPr>
        </p:nvSpPr>
        <p:spPr>
          <a:ln/>
        </p:spPr>
      </p:sp>
      <p:sp>
        <p:nvSpPr>
          <p:cNvPr id="49156" name="Rectangle 3"/>
          <p:cNvSpPr>
            <a:spLocks noGrp="1" noChangeArrowheads="1"/>
          </p:cNvSpPr>
          <p:nvPr>
            <p:ph type="body" idx="1"/>
          </p:nvPr>
        </p:nvSpPr>
        <p:spPr>
          <a:noFill/>
        </p:spPr>
        <p:txBody>
          <a:bodyPr/>
          <a:lstStyle/>
          <a:p>
            <a:pPr eaLnBrk="1" hangingPunct="1"/>
            <a:r>
              <a:rPr lang="fr-FR" smtClean="0"/>
              <a:t>Durée : 1 minutes et 30 secondes       Objet: lecteur     Diapo 5/7 : lecteur évolutif et pérenne</a:t>
            </a:r>
          </a:p>
          <a:p>
            <a:pPr eaLnBrk="1" hangingPunct="1"/>
            <a:endParaRPr lang="fr-FR" smtClean="0"/>
          </a:p>
          <a:p>
            <a:pPr eaLnBrk="1" hangingPunct="1"/>
            <a:r>
              <a:rPr lang="fr-FR" smtClean="0"/>
              <a:t>Premiers besoins exprimés par les clients :</a:t>
            </a:r>
          </a:p>
          <a:p>
            <a:pPr eaLnBrk="1" hangingPunct="1"/>
            <a:r>
              <a:rPr lang="fr-FR" smtClean="0"/>
              <a:t>      la faisabilité et l’évolutivité, qui garantissent la pérennité des installations</a:t>
            </a:r>
          </a:p>
          <a:p>
            <a:pPr eaLnBrk="1" hangingPunct="1"/>
            <a:r>
              <a:rPr lang="fr-FR" smtClean="0"/>
              <a:t>         a) (Sncf, Aviation civile, banque) j’ai une carte,  j’ai besoin d’un lecteur</a:t>
            </a:r>
          </a:p>
          <a:p>
            <a:pPr eaLnBrk="1" hangingPunct="1"/>
            <a:r>
              <a:rPr lang="fr-FR" smtClean="0"/>
              <a:t>	b) (armée, ministère, port,hopitaux) je dois changer de carte, j’ai besoin d’un lecteur qui lise l’ancienne et la nouvelle (qui n’est peut-être pas encore défini)</a:t>
            </a:r>
          </a:p>
          <a:p>
            <a:pPr eaLnBrk="1" hangingPunct="1"/>
            <a:r>
              <a:rPr lang="fr-FR" smtClean="0"/>
              <a:t>	c) (Pam, banque) je sais que ma carte va évoluer (nouveau service, modification méthode authentification, ajout biométrie),  j’ai besoin d’un lecteur qui me suit.</a:t>
            </a:r>
          </a:p>
          <a:p>
            <a:pPr eaLnBrk="1" hangingPunct="1"/>
            <a:r>
              <a:rPr lang="fr-FR" smtClean="0"/>
              <a:t>	c) (Pam,) j’ai plusieurs société, système de CA donc de carte à l’intérieur de mon site</a:t>
            </a:r>
          </a:p>
          <a:p>
            <a:pPr eaLnBrk="1" hangingPunct="1"/>
            <a:endParaRPr lang="fr-FR" smtClean="0"/>
          </a:p>
          <a:p>
            <a:pPr eaLnBrk="1" hangingPunct="1"/>
            <a:r>
              <a:rPr lang="fr-FR" smtClean="0"/>
              <a:t>La solution passe par </a:t>
            </a:r>
          </a:p>
          <a:p>
            <a:pPr eaLnBrk="1" hangingPunct="1"/>
            <a:r>
              <a:rPr lang="fr-FR" smtClean="0"/>
              <a:t>	a) un lecteur qui possède toutes les ressources permettant de traiter potentiellement n’importe quelle carte.</a:t>
            </a:r>
          </a:p>
          <a:p>
            <a:pPr eaLnBrk="1" hangingPunct="1"/>
            <a:r>
              <a:rPr lang="fr-FR" smtClean="0"/>
              <a:t>	b) la possibilité de définir et télécharger (facilement) n’importe quelle lecture et schémas d’authentification ou de sécurité.</a:t>
            </a: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pPr marL="0" lvl="1" defTabSz="950793">
              <a:defRPr/>
            </a:pPr>
            <a:r>
              <a:rPr lang="fr-FR" sz="1700" dirty="0">
                <a:solidFill>
                  <a:srgbClr val="FF9900"/>
                </a:solidFill>
              </a:rPr>
              <a:t>La génération suivante (UTIL - 2001) sera commercialisée jusqu’à 2018</a:t>
            </a:r>
          </a:p>
          <a:p>
            <a:endParaRPr lang="fr-FR" dirty="0"/>
          </a:p>
        </p:txBody>
      </p:sp>
    </p:spTree>
    <p:extLst>
      <p:ext uri="{BB962C8B-B14F-4D97-AF65-F5344CB8AC3E}">
        <p14:creationId xmlns:p14="http://schemas.microsoft.com/office/powerpoint/2010/main" val="226993177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pPr marL="0" lvl="1" defTabSz="950793">
              <a:defRPr/>
            </a:pPr>
            <a:r>
              <a:rPr lang="fr-FR" sz="1700" dirty="0">
                <a:solidFill>
                  <a:srgbClr val="FF9900"/>
                </a:solidFill>
              </a:rPr>
              <a:t>La génération suivante (UTIL - 2001) sera commercialisée jusqu’à 2018</a:t>
            </a:r>
          </a:p>
          <a:p>
            <a:endParaRPr lang="fr-FR" dirty="0"/>
          </a:p>
        </p:txBody>
      </p:sp>
    </p:spTree>
    <p:extLst>
      <p:ext uri="{BB962C8B-B14F-4D97-AF65-F5344CB8AC3E}">
        <p14:creationId xmlns:p14="http://schemas.microsoft.com/office/powerpoint/2010/main" val="226993177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pPr marL="0" lvl="1" defTabSz="950793">
              <a:defRPr/>
            </a:pPr>
            <a:r>
              <a:rPr lang="fr-FR" sz="1700" dirty="0">
                <a:solidFill>
                  <a:srgbClr val="FF9900"/>
                </a:solidFill>
              </a:rPr>
              <a:t>La génération suivante (UTIL - 2001) sera commercialisée jusqu’à 2018</a:t>
            </a:r>
          </a:p>
          <a:p>
            <a:endParaRPr lang="fr-FR" dirty="0"/>
          </a:p>
        </p:txBody>
      </p:sp>
    </p:spTree>
    <p:extLst>
      <p:ext uri="{BB962C8B-B14F-4D97-AF65-F5344CB8AC3E}">
        <p14:creationId xmlns:p14="http://schemas.microsoft.com/office/powerpoint/2010/main" val="226993177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pPr marL="0" lvl="1" defTabSz="950793">
              <a:defRPr/>
            </a:pPr>
            <a:r>
              <a:rPr lang="fr-FR" sz="1700" dirty="0">
                <a:solidFill>
                  <a:srgbClr val="FF9900"/>
                </a:solidFill>
              </a:rPr>
              <a:t>La génération suivante (UTIL - 2001) sera commercialisée jusqu’à 2018</a:t>
            </a:r>
          </a:p>
          <a:p>
            <a:endParaRPr lang="fr-FR" dirty="0"/>
          </a:p>
        </p:txBody>
      </p:sp>
    </p:spTree>
    <p:extLst>
      <p:ext uri="{BB962C8B-B14F-4D97-AF65-F5344CB8AC3E}">
        <p14:creationId xmlns:p14="http://schemas.microsoft.com/office/powerpoint/2010/main" val="226993177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pPr marL="0" lvl="1" defTabSz="950793">
              <a:defRPr/>
            </a:pPr>
            <a:r>
              <a:rPr lang="fr-FR" sz="1700" dirty="0">
                <a:solidFill>
                  <a:srgbClr val="FF9900"/>
                </a:solidFill>
              </a:rPr>
              <a:t>La génération suivante (UTIL - 2001) sera commercialisée jusqu’à 2018</a:t>
            </a:r>
          </a:p>
          <a:p>
            <a:endParaRPr lang="fr-FR" dirty="0"/>
          </a:p>
        </p:txBody>
      </p:sp>
    </p:spTree>
    <p:extLst>
      <p:ext uri="{BB962C8B-B14F-4D97-AF65-F5344CB8AC3E}">
        <p14:creationId xmlns:p14="http://schemas.microsoft.com/office/powerpoint/2010/main" val="226993177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pPr marL="0" lvl="1" defTabSz="950793">
              <a:defRPr/>
            </a:pPr>
            <a:r>
              <a:rPr lang="fr-FR" sz="1700" dirty="0">
                <a:solidFill>
                  <a:srgbClr val="FF9900"/>
                </a:solidFill>
              </a:rPr>
              <a:t>La génération suivante (UTIL - 2001) sera commercialisée jusqu’à 2018</a:t>
            </a:r>
          </a:p>
          <a:p>
            <a:endParaRPr lang="fr-FR" dirty="0"/>
          </a:p>
        </p:txBody>
      </p:sp>
    </p:spTree>
    <p:extLst>
      <p:ext uri="{BB962C8B-B14F-4D97-AF65-F5344CB8AC3E}">
        <p14:creationId xmlns:p14="http://schemas.microsoft.com/office/powerpoint/2010/main" val="226993177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pPr marL="0" lvl="1" defTabSz="950793">
              <a:defRPr/>
            </a:pPr>
            <a:r>
              <a:rPr lang="fr-FR" sz="1700" dirty="0">
                <a:solidFill>
                  <a:srgbClr val="FF9900"/>
                </a:solidFill>
              </a:rPr>
              <a:t>La génération suivante (UTIL - 2001) sera commercialisée jusqu’à 2018</a:t>
            </a:r>
          </a:p>
          <a:p>
            <a:endParaRPr lang="fr-FR" dirty="0"/>
          </a:p>
        </p:txBody>
      </p:sp>
    </p:spTree>
    <p:extLst>
      <p:ext uri="{BB962C8B-B14F-4D97-AF65-F5344CB8AC3E}">
        <p14:creationId xmlns:p14="http://schemas.microsoft.com/office/powerpoint/2010/main" val="226993177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BE"/>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BE"/>
          </a:p>
        </p:txBody>
      </p:sp>
      <p:sp>
        <p:nvSpPr>
          <p:cNvPr id="4" name="Espace réservé de la date 3"/>
          <p:cNvSpPr>
            <a:spLocks noGrp="1"/>
          </p:cNvSpPr>
          <p:nvPr>
            <p:ph type="dt" sz="half" idx="10"/>
          </p:nvPr>
        </p:nvSpPr>
        <p:spPr/>
        <p:txBody>
          <a:bodyPr/>
          <a:lstStyle>
            <a:lvl1pPr>
              <a:defRPr/>
            </a:lvl1pPr>
          </a:lstStyle>
          <a:p>
            <a:pPr>
              <a:defRPr/>
            </a:pPr>
            <a:fld id="{33EC5B9A-34AF-4B3D-9EB0-3ACFD86B17D5}" type="datetimeFigureOut">
              <a:rPr lang="fr-FR"/>
              <a:pPr>
                <a:defRPr/>
              </a:pPr>
              <a:t>30/12/2014</a:t>
            </a:fld>
            <a:endParaRPr lang="fr-BE"/>
          </a:p>
        </p:txBody>
      </p:sp>
      <p:sp>
        <p:nvSpPr>
          <p:cNvPr id="5" name="Espace réservé du pied de page 4"/>
          <p:cNvSpPr>
            <a:spLocks noGrp="1"/>
          </p:cNvSpPr>
          <p:nvPr>
            <p:ph type="ftr" sz="quarter" idx="11"/>
          </p:nvPr>
        </p:nvSpPr>
        <p:spPr/>
        <p:txBody>
          <a:bodyPr/>
          <a:lstStyle>
            <a:lvl1pPr>
              <a:defRPr/>
            </a:lvl1pPr>
          </a:lstStyle>
          <a:p>
            <a:pPr>
              <a:defRPr/>
            </a:pPr>
            <a:endParaRPr lang="fr-BE"/>
          </a:p>
        </p:txBody>
      </p:sp>
      <p:sp>
        <p:nvSpPr>
          <p:cNvPr id="6" name="Espace réservé du numéro de diapositive 5"/>
          <p:cNvSpPr>
            <a:spLocks noGrp="1"/>
          </p:cNvSpPr>
          <p:nvPr>
            <p:ph type="sldNum" sz="quarter" idx="12"/>
          </p:nvPr>
        </p:nvSpPr>
        <p:spPr/>
        <p:txBody>
          <a:bodyPr/>
          <a:lstStyle>
            <a:lvl1pPr>
              <a:defRPr/>
            </a:lvl1pPr>
          </a:lstStyle>
          <a:p>
            <a:pPr>
              <a:defRPr/>
            </a:pPr>
            <a:fld id="{ABEC02C6-AB6C-428D-B34C-D37F56B10D86}" type="slidenum">
              <a:rPr lang="fr-BE"/>
              <a:pPr>
                <a:defRPr/>
              </a:pPr>
              <a:t>‹N°›</a:t>
            </a:fld>
            <a:endParaRPr lang="fr-BE"/>
          </a:p>
        </p:txBody>
      </p:sp>
    </p:spTree>
    <p:extLst>
      <p:ext uri="{BB962C8B-B14F-4D97-AF65-F5344CB8AC3E}">
        <p14:creationId xmlns:p14="http://schemas.microsoft.com/office/powerpoint/2010/main" val="7408035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BE"/>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e la date 3"/>
          <p:cNvSpPr>
            <a:spLocks noGrp="1"/>
          </p:cNvSpPr>
          <p:nvPr>
            <p:ph type="dt" sz="half" idx="10"/>
          </p:nvPr>
        </p:nvSpPr>
        <p:spPr/>
        <p:txBody>
          <a:bodyPr/>
          <a:lstStyle>
            <a:lvl1pPr>
              <a:defRPr/>
            </a:lvl1pPr>
          </a:lstStyle>
          <a:p>
            <a:pPr>
              <a:defRPr/>
            </a:pPr>
            <a:fld id="{6E5E4C34-DC3A-4A0E-83F5-51F4258A7A38}" type="datetimeFigureOut">
              <a:rPr lang="fr-FR"/>
              <a:pPr>
                <a:defRPr/>
              </a:pPr>
              <a:t>30/12/2014</a:t>
            </a:fld>
            <a:endParaRPr lang="fr-BE"/>
          </a:p>
        </p:txBody>
      </p:sp>
      <p:sp>
        <p:nvSpPr>
          <p:cNvPr id="5" name="Espace réservé du pied de page 4"/>
          <p:cNvSpPr>
            <a:spLocks noGrp="1"/>
          </p:cNvSpPr>
          <p:nvPr>
            <p:ph type="ftr" sz="quarter" idx="11"/>
          </p:nvPr>
        </p:nvSpPr>
        <p:spPr/>
        <p:txBody>
          <a:bodyPr/>
          <a:lstStyle>
            <a:lvl1pPr>
              <a:defRPr/>
            </a:lvl1pPr>
          </a:lstStyle>
          <a:p>
            <a:pPr>
              <a:defRPr/>
            </a:pPr>
            <a:endParaRPr lang="fr-BE"/>
          </a:p>
        </p:txBody>
      </p:sp>
      <p:sp>
        <p:nvSpPr>
          <p:cNvPr id="6" name="Espace réservé du numéro de diapositive 5"/>
          <p:cNvSpPr>
            <a:spLocks noGrp="1"/>
          </p:cNvSpPr>
          <p:nvPr>
            <p:ph type="sldNum" sz="quarter" idx="12"/>
          </p:nvPr>
        </p:nvSpPr>
        <p:spPr/>
        <p:txBody>
          <a:bodyPr/>
          <a:lstStyle>
            <a:lvl1pPr>
              <a:defRPr/>
            </a:lvl1pPr>
          </a:lstStyle>
          <a:p>
            <a:pPr>
              <a:defRPr/>
            </a:pPr>
            <a:fld id="{4DE943CB-EBBB-486A-84CF-A27A179C349F}" type="slidenum">
              <a:rPr lang="fr-BE"/>
              <a:pPr>
                <a:defRPr/>
              </a:pPr>
              <a:t>‹N°›</a:t>
            </a:fld>
            <a:endParaRPr lang="fr-BE"/>
          </a:p>
        </p:txBody>
      </p:sp>
    </p:spTree>
    <p:extLst>
      <p:ext uri="{BB962C8B-B14F-4D97-AF65-F5344CB8AC3E}">
        <p14:creationId xmlns:p14="http://schemas.microsoft.com/office/powerpoint/2010/main" val="198144954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fr-BE"/>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e la date 3"/>
          <p:cNvSpPr>
            <a:spLocks noGrp="1"/>
          </p:cNvSpPr>
          <p:nvPr>
            <p:ph type="dt" sz="half" idx="10"/>
          </p:nvPr>
        </p:nvSpPr>
        <p:spPr/>
        <p:txBody>
          <a:bodyPr/>
          <a:lstStyle>
            <a:lvl1pPr>
              <a:defRPr/>
            </a:lvl1pPr>
          </a:lstStyle>
          <a:p>
            <a:pPr>
              <a:defRPr/>
            </a:pPr>
            <a:fld id="{8A52C0AF-B8BB-4398-9F4B-11DDF7FB04C3}" type="datetimeFigureOut">
              <a:rPr lang="fr-FR"/>
              <a:pPr>
                <a:defRPr/>
              </a:pPr>
              <a:t>30/12/2014</a:t>
            </a:fld>
            <a:endParaRPr lang="fr-BE"/>
          </a:p>
        </p:txBody>
      </p:sp>
      <p:sp>
        <p:nvSpPr>
          <p:cNvPr id="5" name="Espace réservé du pied de page 4"/>
          <p:cNvSpPr>
            <a:spLocks noGrp="1"/>
          </p:cNvSpPr>
          <p:nvPr>
            <p:ph type="ftr" sz="quarter" idx="11"/>
          </p:nvPr>
        </p:nvSpPr>
        <p:spPr/>
        <p:txBody>
          <a:bodyPr/>
          <a:lstStyle>
            <a:lvl1pPr>
              <a:defRPr/>
            </a:lvl1pPr>
          </a:lstStyle>
          <a:p>
            <a:pPr>
              <a:defRPr/>
            </a:pPr>
            <a:endParaRPr lang="fr-BE"/>
          </a:p>
        </p:txBody>
      </p:sp>
      <p:sp>
        <p:nvSpPr>
          <p:cNvPr id="6" name="Espace réservé du numéro de diapositive 5"/>
          <p:cNvSpPr>
            <a:spLocks noGrp="1"/>
          </p:cNvSpPr>
          <p:nvPr>
            <p:ph type="sldNum" sz="quarter" idx="12"/>
          </p:nvPr>
        </p:nvSpPr>
        <p:spPr/>
        <p:txBody>
          <a:bodyPr/>
          <a:lstStyle>
            <a:lvl1pPr>
              <a:defRPr/>
            </a:lvl1pPr>
          </a:lstStyle>
          <a:p>
            <a:pPr>
              <a:defRPr/>
            </a:pPr>
            <a:fld id="{0F9E49CE-29EA-4B15-9A95-1525DD644173}" type="slidenum">
              <a:rPr lang="fr-BE"/>
              <a:pPr>
                <a:defRPr/>
              </a:pPr>
              <a:t>‹N°›</a:t>
            </a:fld>
            <a:endParaRPr lang="fr-BE"/>
          </a:p>
        </p:txBody>
      </p:sp>
    </p:spTree>
    <p:extLst>
      <p:ext uri="{BB962C8B-B14F-4D97-AF65-F5344CB8AC3E}">
        <p14:creationId xmlns:p14="http://schemas.microsoft.com/office/powerpoint/2010/main" val="375657476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TwoObj" preserve="1">
  <p:cSld name="Titre. Texte et 2 contenus">
    <p:spTree>
      <p:nvGrpSpPr>
        <p:cNvPr id="1" name=""/>
        <p:cNvGrpSpPr/>
        <p:nvPr/>
      </p:nvGrpSpPr>
      <p:grpSpPr>
        <a:xfrm>
          <a:off x="0" y="0"/>
          <a:ext cx="0" cy="0"/>
          <a:chOff x="0" y="0"/>
          <a:chExt cx="0" cy="0"/>
        </a:xfrm>
      </p:grpSpPr>
      <p:sp>
        <p:nvSpPr>
          <p:cNvPr id="2" name="Titre 1"/>
          <p:cNvSpPr>
            <a:spLocks noGrp="1"/>
          </p:cNvSpPr>
          <p:nvPr>
            <p:ph type="title"/>
          </p:nvPr>
        </p:nvSpPr>
        <p:spPr>
          <a:xfrm>
            <a:off x="914400" y="115888"/>
            <a:ext cx="7905750" cy="792162"/>
          </a:xfrm>
        </p:spPr>
        <p:txBody>
          <a:bodyPr/>
          <a:lstStyle/>
          <a:p>
            <a:r>
              <a:rPr lang="fr-FR" smtClean="0"/>
              <a:t>Modifiez le style du titre</a:t>
            </a:r>
            <a:endParaRPr lang="fr-FR"/>
          </a:p>
        </p:txBody>
      </p:sp>
      <p:sp>
        <p:nvSpPr>
          <p:cNvPr id="3" name="Espace réservé du texte 2"/>
          <p:cNvSpPr>
            <a:spLocks noGrp="1"/>
          </p:cNvSpPr>
          <p:nvPr>
            <p:ph type="body" sz="half" idx="1"/>
          </p:nvPr>
        </p:nvSpPr>
        <p:spPr>
          <a:xfrm>
            <a:off x="457200" y="1600200"/>
            <a:ext cx="4038600" cy="4525963"/>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quarter" idx="2"/>
          </p:nvPr>
        </p:nvSpPr>
        <p:spPr>
          <a:xfrm>
            <a:off x="4648200" y="1600200"/>
            <a:ext cx="4038600" cy="2185988"/>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contenu 4"/>
          <p:cNvSpPr>
            <a:spLocks noGrp="1"/>
          </p:cNvSpPr>
          <p:nvPr>
            <p:ph sz="quarter" idx="3"/>
          </p:nvPr>
        </p:nvSpPr>
        <p:spPr>
          <a:xfrm>
            <a:off x="4648200" y="3938588"/>
            <a:ext cx="4038600" cy="2187575"/>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e la date 5"/>
          <p:cNvSpPr>
            <a:spLocks noGrp="1"/>
          </p:cNvSpPr>
          <p:nvPr>
            <p:ph type="dt" sz="half" idx="10"/>
          </p:nvPr>
        </p:nvSpPr>
        <p:spPr>
          <a:xfrm>
            <a:off x="457200" y="6356350"/>
            <a:ext cx="2133600" cy="365125"/>
          </a:xfrm>
        </p:spPr>
        <p:txBody>
          <a:bodyPr/>
          <a:lstStyle>
            <a:lvl1pPr>
              <a:defRPr/>
            </a:lvl1pPr>
          </a:lstStyle>
          <a:p>
            <a:pPr>
              <a:defRPr/>
            </a:pPr>
            <a:fld id="{A65FDB90-7185-4ACF-82E7-1CF9CEC45295}" type="datetimeFigureOut">
              <a:rPr lang="fr-FR"/>
              <a:pPr>
                <a:defRPr/>
              </a:pPr>
              <a:t>30/12/2014</a:t>
            </a:fld>
            <a:endParaRPr lang="fr-BE"/>
          </a:p>
        </p:txBody>
      </p:sp>
      <p:sp>
        <p:nvSpPr>
          <p:cNvPr id="7" name="Espace réservé du pied de page 6"/>
          <p:cNvSpPr>
            <a:spLocks noGrp="1"/>
          </p:cNvSpPr>
          <p:nvPr>
            <p:ph type="ftr" sz="quarter" idx="11"/>
          </p:nvPr>
        </p:nvSpPr>
        <p:spPr>
          <a:xfrm>
            <a:off x="3124200" y="6356350"/>
            <a:ext cx="2895600" cy="365125"/>
          </a:xfrm>
        </p:spPr>
        <p:txBody>
          <a:bodyPr/>
          <a:lstStyle>
            <a:lvl1pPr>
              <a:defRPr/>
            </a:lvl1pPr>
          </a:lstStyle>
          <a:p>
            <a:pPr>
              <a:defRPr/>
            </a:pPr>
            <a:endParaRPr lang="fr-BE"/>
          </a:p>
        </p:txBody>
      </p:sp>
      <p:sp>
        <p:nvSpPr>
          <p:cNvPr id="8" name="Espace réservé du numéro de diapositive 7"/>
          <p:cNvSpPr>
            <a:spLocks noGrp="1"/>
          </p:cNvSpPr>
          <p:nvPr>
            <p:ph type="sldNum" sz="quarter" idx="12"/>
          </p:nvPr>
        </p:nvSpPr>
        <p:spPr>
          <a:xfrm>
            <a:off x="6553200" y="6356350"/>
            <a:ext cx="2133600" cy="365125"/>
          </a:xfrm>
        </p:spPr>
        <p:txBody>
          <a:bodyPr/>
          <a:lstStyle>
            <a:lvl1pPr>
              <a:defRPr/>
            </a:lvl1pPr>
          </a:lstStyle>
          <a:p>
            <a:pPr>
              <a:defRPr/>
            </a:pPr>
            <a:fld id="{425036C2-FCE9-4B33-94B0-86FDB091B30E}" type="slidenum">
              <a:rPr lang="fr-BE"/>
              <a:pPr>
                <a:defRPr/>
              </a:pPr>
              <a:t>‹N°›</a:t>
            </a:fld>
            <a:endParaRPr lang="fr-BE"/>
          </a:p>
        </p:txBody>
      </p:sp>
    </p:spTree>
    <p:extLst>
      <p:ext uri="{BB962C8B-B14F-4D97-AF65-F5344CB8AC3E}">
        <p14:creationId xmlns:p14="http://schemas.microsoft.com/office/powerpoint/2010/main" val="3741379419"/>
      </p:ext>
    </p:extLst>
  </p:cSld>
  <p:clrMapOvr>
    <a:masterClrMapping/>
  </p:clrMapOvr>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type="tbl" preserve="1">
  <p:cSld name="Titre et tableau">
    <p:spTree>
      <p:nvGrpSpPr>
        <p:cNvPr id="1" name=""/>
        <p:cNvGrpSpPr/>
        <p:nvPr/>
      </p:nvGrpSpPr>
      <p:grpSpPr>
        <a:xfrm>
          <a:off x="0" y="0"/>
          <a:ext cx="0" cy="0"/>
          <a:chOff x="0" y="0"/>
          <a:chExt cx="0" cy="0"/>
        </a:xfrm>
      </p:grpSpPr>
      <p:sp>
        <p:nvSpPr>
          <p:cNvPr id="2" name="Titre 1"/>
          <p:cNvSpPr>
            <a:spLocks noGrp="1"/>
          </p:cNvSpPr>
          <p:nvPr>
            <p:ph type="title"/>
          </p:nvPr>
        </p:nvSpPr>
        <p:spPr>
          <a:xfrm>
            <a:off x="914400" y="115888"/>
            <a:ext cx="7905750" cy="792162"/>
          </a:xfrm>
        </p:spPr>
        <p:txBody>
          <a:bodyPr/>
          <a:lstStyle/>
          <a:p>
            <a:r>
              <a:rPr lang="fr-FR" smtClean="0"/>
              <a:t>Modifiez le style du titre</a:t>
            </a:r>
            <a:endParaRPr lang="fr-FR"/>
          </a:p>
        </p:txBody>
      </p:sp>
      <p:sp>
        <p:nvSpPr>
          <p:cNvPr id="3" name="Espace réservé du tableau 2"/>
          <p:cNvSpPr>
            <a:spLocks noGrp="1"/>
          </p:cNvSpPr>
          <p:nvPr>
            <p:ph type="tbl" idx="1"/>
          </p:nvPr>
        </p:nvSpPr>
        <p:spPr>
          <a:xfrm>
            <a:off x="457200" y="1600200"/>
            <a:ext cx="8229600" cy="4525963"/>
          </a:xfrm>
        </p:spPr>
        <p:txBody>
          <a:bodyPr/>
          <a:lstStyle/>
          <a:p>
            <a:endParaRPr lang="fr-FR"/>
          </a:p>
        </p:txBody>
      </p:sp>
      <p:sp>
        <p:nvSpPr>
          <p:cNvPr id="4" name="Espace réservé de la date 3"/>
          <p:cNvSpPr>
            <a:spLocks noGrp="1"/>
          </p:cNvSpPr>
          <p:nvPr>
            <p:ph type="dt" sz="half" idx="10"/>
          </p:nvPr>
        </p:nvSpPr>
        <p:spPr>
          <a:xfrm>
            <a:off x="457200" y="6356350"/>
            <a:ext cx="2133600" cy="365125"/>
          </a:xfrm>
        </p:spPr>
        <p:txBody>
          <a:bodyPr/>
          <a:lstStyle>
            <a:lvl1pPr>
              <a:defRPr/>
            </a:lvl1pPr>
          </a:lstStyle>
          <a:p>
            <a:pPr>
              <a:defRPr/>
            </a:pPr>
            <a:fld id="{35DFF744-16DA-4D8D-9803-5514BF69BDA2}" type="datetimeFigureOut">
              <a:rPr lang="fr-FR"/>
              <a:pPr>
                <a:defRPr/>
              </a:pPr>
              <a:t>30/12/2014</a:t>
            </a:fld>
            <a:endParaRPr lang="fr-BE"/>
          </a:p>
        </p:txBody>
      </p:sp>
      <p:sp>
        <p:nvSpPr>
          <p:cNvPr id="5" name="Espace réservé du pied de page 4"/>
          <p:cNvSpPr>
            <a:spLocks noGrp="1"/>
          </p:cNvSpPr>
          <p:nvPr>
            <p:ph type="ftr" sz="quarter" idx="11"/>
          </p:nvPr>
        </p:nvSpPr>
        <p:spPr>
          <a:xfrm>
            <a:off x="3124200" y="6356350"/>
            <a:ext cx="2895600" cy="365125"/>
          </a:xfrm>
        </p:spPr>
        <p:txBody>
          <a:bodyPr/>
          <a:lstStyle>
            <a:lvl1pPr>
              <a:defRPr/>
            </a:lvl1pPr>
          </a:lstStyle>
          <a:p>
            <a:pPr>
              <a:defRPr/>
            </a:pPr>
            <a:endParaRPr lang="fr-BE"/>
          </a:p>
        </p:txBody>
      </p:sp>
      <p:sp>
        <p:nvSpPr>
          <p:cNvPr id="6" name="Espace réservé du numéro de diapositive 5"/>
          <p:cNvSpPr>
            <a:spLocks noGrp="1"/>
          </p:cNvSpPr>
          <p:nvPr>
            <p:ph type="sldNum" sz="quarter" idx="12"/>
          </p:nvPr>
        </p:nvSpPr>
        <p:spPr>
          <a:xfrm>
            <a:off x="6553200" y="6356350"/>
            <a:ext cx="2133600" cy="365125"/>
          </a:xfrm>
        </p:spPr>
        <p:txBody>
          <a:bodyPr/>
          <a:lstStyle>
            <a:lvl1pPr>
              <a:defRPr/>
            </a:lvl1pPr>
          </a:lstStyle>
          <a:p>
            <a:pPr>
              <a:defRPr/>
            </a:pPr>
            <a:fld id="{DFE576C5-29AB-4FE8-8C28-398FEC157ADC}" type="slidenum">
              <a:rPr lang="fr-BE"/>
              <a:pPr>
                <a:defRPr/>
              </a:pPr>
              <a:t>‹N°›</a:t>
            </a:fld>
            <a:endParaRPr lang="fr-BE"/>
          </a:p>
        </p:txBody>
      </p:sp>
    </p:spTree>
    <p:extLst>
      <p:ext uri="{BB962C8B-B14F-4D97-AF65-F5344CB8AC3E}">
        <p14:creationId xmlns:p14="http://schemas.microsoft.com/office/powerpoint/2010/main" val="291823961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Only" preserve="1">
  <p:cSld name="Contenu">
    <p:spTree>
      <p:nvGrpSpPr>
        <p:cNvPr id="1" name=""/>
        <p:cNvGrpSpPr/>
        <p:nvPr/>
      </p:nvGrpSpPr>
      <p:grpSpPr>
        <a:xfrm>
          <a:off x="0" y="0"/>
          <a:ext cx="0" cy="0"/>
          <a:chOff x="0" y="0"/>
          <a:chExt cx="0" cy="0"/>
        </a:xfrm>
      </p:grpSpPr>
      <p:sp>
        <p:nvSpPr>
          <p:cNvPr id="2" name="Espace réservé du contenu 1"/>
          <p:cNvSpPr>
            <a:spLocks noGrp="1"/>
          </p:cNvSpPr>
          <p:nvPr>
            <p:ph/>
          </p:nvPr>
        </p:nvSpPr>
        <p:spPr>
          <a:xfrm>
            <a:off x="457200" y="115888"/>
            <a:ext cx="8362950" cy="6010275"/>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3" name="Espace réservé de la date 2"/>
          <p:cNvSpPr>
            <a:spLocks noGrp="1"/>
          </p:cNvSpPr>
          <p:nvPr>
            <p:ph type="dt" sz="half" idx="10"/>
          </p:nvPr>
        </p:nvSpPr>
        <p:spPr>
          <a:xfrm>
            <a:off x="457200" y="6356350"/>
            <a:ext cx="2133600" cy="365125"/>
          </a:xfrm>
        </p:spPr>
        <p:txBody>
          <a:bodyPr/>
          <a:lstStyle>
            <a:lvl1pPr>
              <a:defRPr/>
            </a:lvl1pPr>
          </a:lstStyle>
          <a:p>
            <a:pPr>
              <a:defRPr/>
            </a:pPr>
            <a:fld id="{C244090A-4854-4B55-B7BB-FF673EDCBCED}" type="datetimeFigureOut">
              <a:rPr lang="fr-FR"/>
              <a:pPr>
                <a:defRPr/>
              </a:pPr>
              <a:t>30/12/2014</a:t>
            </a:fld>
            <a:endParaRPr lang="fr-BE"/>
          </a:p>
        </p:txBody>
      </p:sp>
      <p:sp>
        <p:nvSpPr>
          <p:cNvPr id="4" name="Espace réservé du pied de page 3"/>
          <p:cNvSpPr>
            <a:spLocks noGrp="1"/>
          </p:cNvSpPr>
          <p:nvPr>
            <p:ph type="ftr" sz="quarter" idx="11"/>
          </p:nvPr>
        </p:nvSpPr>
        <p:spPr>
          <a:xfrm>
            <a:off x="3124200" y="6356350"/>
            <a:ext cx="2895600" cy="365125"/>
          </a:xfrm>
        </p:spPr>
        <p:txBody>
          <a:bodyPr/>
          <a:lstStyle>
            <a:lvl1pPr>
              <a:defRPr/>
            </a:lvl1pPr>
          </a:lstStyle>
          <a:p>
            <a:pPr>
              <a:defRPr/>
            </a:pPr>
            <a:endParaRPr lang="fr-BE"/>
          </a:p>
        </p:txBody>
      </p:sp>
      <p:sp>
        <p:nvSpPr>
          <p:cNvPr id="5" name="Espace réservé du numéro de diapositive 4"/>
          <p:cNvSpPr>
            <a:spLocks noGrp="1"/>
          </p:cNvSpPr>
          <p:nvPr>
            <p:ph type="sldNum" sz="quarter" idx="12"/>
          </p:nvPr>
        </p:nvSpPr>
        <p:spPr>
          <a:xfrm>
            <a:off x="6553200" y="6356350"/>
            <a:ext cx="2133600" cy="365125"/>
          </a:xfrm>
        </p:spPr>
        <p:txBody>
          <a:bodyPr/>
          <a:lstStyle>
            <a:lvl1pPr>
              <a:defRPr/>
            </a:lvl1pPr>
          </a:lstStyle>
          <a:p>
            <a:pPr>
              <a:defRPr/>
            </a:pPr>
            <a:fld id="{344BE0B3-A1DB-4053-AAED-29C8D3A8D17E}" type="slidenum">
              <a:rPr lang="fr-BE"/>
              <a:pPr>
                <a:defRPr/>
              </a:pPr>
              <a:t>‹N°›</a:t>
            </a:fld>
            <a:endParaRPr lang="fr-BE"/>
          </a:p>
        </p:txBody>
      </p:sp>
    </p:spTree>
    <p:extLst>
      <p:ext uri="{BB962C8B-B14F-4D97-AF65-F5344CB8AC3E}">
        <p14:creationId xmlns:p14="http://schemas.microsoft.com/office/powerpoint/2010/main" val="290286184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xAndObj" preserve="1">
  <p:cSld name="Titre. Texte et contenu">
    <p:spTree>
      <p:nvGrpSpPr>
        <p:cNvPr id="1" name=""/>
        <p:cNvGrpSpPr/>
        <p:nvPr/>
      </p:nvGrpSpPr>
      <p:grpSpPr>
        <a:xfrm>
          <a:off x="0" y="0"/>
          <a:ext cx="0" cy="0"/>
          <a:chOff x="0" y="0"/>
          <a:chExt cx="0" cy="0"/>
        </a:xfrm>
      </p:grpSpPr>
      <p:sp>
        <p:nvSpPr>
          <p:cNvPr id="2" name="Titre 1"/>
          <p:cNvSpPr>
            <a:spLocks noGrp="1"/>
          </p:cNvSpPr>
          <p:nvPr>
            <p:ph type="title"/>
          </p:nvPr>
        </p:nvSpPr>
        <p:spPr>
          <a:xfrm>
            <a:off x="914400" y="115888"/>
            <a:ext cx="7905750" cy="792162"/>
          </a:xfrm>
        </p:spPr>
        <p:txBody>
          <a:bodyPr/>
          <a:lstStyle/>
          <a:p>
            <a:r>
              <a:rPr lang="fr-FR" smtClean="0"/>
              <a:t>Modifiez le style du titre</a:t>
            </a:r>
            <a:endParaRPr lang="fr-FR"/>
          </a:p>
        </p:txBody>
      </p:sp>
      <p:sp>
        <p:nvSpPr>
          <p:cNvPr id="3" name="Espace réservé du texte 2"/>
          <p:cNvSpPr>
            <a:spLocks noGrp="1"/>
          </p:cNvSpPr>
          <p:nvPr>
            <p:ph type="body" sz="half" idx="1"/>
          </p:nvPr>
        </p:nvSpPr>
        <p:spPr>
          <a:xfrm>
            <a:off x="457200" y="1600200"/>
            <a:ext cx="4038600" cy="4525963"/>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a:xfrm>
            <a:off x="457200" y="6356350"/>
            <a:ext cx="2133600" cy="365125"/>
          </a:xfrm>
        </p:spPr>
        <p:txBody>
          <a:bodyPr/>
          <a:lstStyle>
            <a:lvl1pPr>
              <a:defRPr/>
            </a:lvl1pPr>
          </a:lstStyle>
          <a:p>
            <a:pPr>
              <a:defRPr/>
            </a:pPr>
            <a:fld id="{B86461A7-D71F-4CD3-B5C1-FEAD120B20BB}" type="datetimeFigureOut">
              <a:rPr lang="fr-FR"/>
              <a:pPr>
                <a:defRPr/>
              </a:pPr>
              <a:t>30/12/2014</a:t>
            </a:fld>
            <a:endParaRPr lang="fr-BE"/>
          </a:p>
        </p:txBody>
      </p:sp>
      <p:sp>
        <p:nvSpPr>
          <p:cNvPr id="6" name="Espace réservé du pied de page 5"/>
          <p:cNvSpPr>
            <a:spLocks noGrp="1"/>
          </p:cNvSpPr>
          <p:nvPr>
            <p:ph type="ftr" sz="quarter" idx="11"/>
          </p:nvPr>
        </p:nvSpPr>
        <p:spPr>
          <a:xfrm>
            <a:off x="3124200" y="6356350"/>
            <a:ext cx="2895600" cy="365125"/>
          </a:xfrm>
        </p:spPr>
        <p:txBody>
          <a:bodyPr/>
          <a:lstStyle>
            <a:lvl1pPr>
              <a:defRPr/>
            </a:lvl1pPr>
          </a:lstStyle>
          <a:p>
            <a:pPr>
              <a:defRPr/>
            </a:pPr>
            <a:endParaRPr lang="fr-BE"/>
          </a:p>
        </p:txBody>
      </p:sp>
      <p:sp>
        <p:nvSpPr>
          <p:cNvPr id="7" name="Espace réservé du numéro de diapositive 6"/>
          <p:cNvSpPr>
            <a:spLocks noGrp="1"/>
          </p:cNvSpPr>
          <p:nvPr>
            <p:ph type="sldNum" sz="quarter" idx="12"/>
          </p:nvPr>
        </p:nvSpPr>
        <p:spPr>
          <a:xfrm>
            <a:off x="6553200" y="6356350"/>
            <a:ext cx="2133600" cy="365125"/>
          </a:xfrm>
        </p:spPr>
        <p:txBody>
          <a:bodyPr/>
          <a:lstStyle>
            <a:lvl1pPr>
              <a:defRPr/>
            </a:lvl1pPr>
          </a:lstStyle>
          <a:p>
            <a:pPr>
              <a:defRPr/>
            </a:pPr>
            <a:fld id="{173D50FC-9CF9-4304-A6B6-CD03CA27C041}" type="slidenum">
              <a:rPr lang="fr-BE"/>
              <a:pPr>
                <a:defRPr/>
              </a:pPr>
              <a:t>‹N°›</a:t>
            </a:fld>
            <a:endParaRPr lang="fr-BE"/>
          </a:p>
        </p:txBody>
      </p:sp>
    </p:spTree>
    <p:extLst>
      <p:ext uri="{BB962C8B-B14F-4D97-AF65-F5344CB8AC3E}">
        <p14:creationId xmlns:p14="http://schemas.microsoft.com/office/powerpoint/2010/main" val="13479105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solidFill>
                  <a:schemeClr val="tx1">
                    <a:lumMod val="50000"/>
                    <a:lumOff val="50000"/>
                  </a:schemeClr>
                </a:solidFill>
              </a:defRPr>
            </a:lvl1pPr>
          </a:lstStyle>
          <a:p>
            <a:r>
              <a:rPr lang="fr-FR" dirty="0" smtClean="0"/>
              <a:t>Cliquez pour modifier le style du titre</a:t>
            </a:r>
            <a:endParaRPr lang="fr-BE" dirty="0"/>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e la date 3"/>
          <p:cNvSpPr>
            <a:spLocks noGrp="1"/>
          </p:cNvSpPr>
          <p:nvPr>
            <p:ph type="dt" sz="half" idx="10"/>
          </p:nvPr>
        </p:nvSpPr>
        <p:spPr/>
        <p:txBody>
          <a:bodyPr/>
          <a:lstStyle>
            <a:lvl1pPr>
              <a:defRPr/>
            </a:lvl1pPr>
          </a:lstStyle>
          <a:p>
            <a:pPr>
              <a:defRPr/>
            </a:pPr>
            <a:fld id="{99BFEDFD-6277-4D24-B712-04494B992BAA}" type="datetimeFigureOut">
              <a:rPr lang="fr-FR"/>
              <a:pPr>
                <a:defRPr/>
              </a:pPr>
              <a:t>30/12/2014</a:t>
            </a:fld>
            <a:endParaRPr lang="fr-BE"/>
          </a:p>
        </p:txBody>
      </p:sp>
      <p:sp>
        <p:nvSpPr>
          <p:cNvPr id="5" name="Espace réservé du pied de page 4"/>
          <p:cNvSpPr>
            <a:spLocks noGrp="1"/>
          </p:cNvSpPr>
          <p:nvPr>
            <p:ph type="ftr" sz="quarter" idx="11"/>
          </p:nvPr>
        </p:nvSpPr>
        <p:spPr/>
        <p:txBody>
          <a:bodyPr/>
          <a:lstStyle>
            <a:lvl1pPr>
              <a:defRPr/>
            </a:lvl1pPr>
          </a:lstStyle>
          <a:p>
            <a:pPr>
              <a:defRPr/>
            </a:pPr>
            <a:endParaRPr lang="fr-BE"/>
          </a:p>
        </p:txBody>
      </p:sp>
      <p:sp>
        <p:nvSpPr>
          <p:cNvPr id="6" name="Espace réservé du numéro de diapositive 5"/>
          <p:cNvSpPr>
            <a:spLocks noGrp="1"/>
          </p:cNvSpPr>
          <p:nvPr>
            <p:ph type="sldNum" sz="quarter" idx="12"/>
          </p:nvPr>
        </p:nvSpPr>
        <p:spPr/>
        <p:txBody>
          <a:bodyPr/>
          <a:lstStyle>
            <a:lvl1pPr>
              <a:defRPr/>
            </a:lvl1pPr>
          </a:lstStyle>
          <a:p>
            <a:pPr>
              <a:defRPr/>
            </a:pPr>
            <a:fld id="{CB001FC8-D4D3-4F65-95CA-70C016C681B1}" type="slidenum">
              <a:rPr lang="fr-BE"/>
              <a:pPr>
                <a:defRPr/>
              </a:pPr>
              <a:t>‹N°›</a:t>
            </a:fld>
            <a:endParaRPr lang="fr-BE"/>
          </a:p>
        </p:txBody>
      </p:sp>
    </p:spTree>
    <p:extLst>
      <p:ext uri="{BB962C8B-B14F-4D97-AF65-F5344CB8AC3E}">
        <p14:creationId xmlns:p14="http://schemas.microsoft.com/office/powerpoint/2010/main" val="2052643068"/>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BE"/>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lvl1pPr>
              <a:defRPr/>
            </a:lvl1pPr>
          </a:lstStyle>
          <a:p>
            <a:pPr>
              <a:defRPr/>
            </a:pPr>
            <a:fld id="{4EE0D808-EE49-40F5-B962-17440746E2A9}" type="datetimeFigureOut">
              <a:rPr lang="fr-FR"/>
              <a:pPr>
                <a:defRPr/>
              </a:pPr>
              <a:t>30/12/2014</a:t>
            </a:fld>
            <a:endParaRPr lang="fr-BE"/>
          </a:p>
        </p:txBody>
      </p:sp>
      <p:sp>
        <p:nvSpPr>
          <p:cNvPr id="5" name="Espace réservé du pied de page 4"/>
          <p:cNvSpPr>
            <a:spLocks noGrp="1"/>
          </p:cNvSpPr>
          <p:nvPr>
            <p:ph type="ftr" sz="quarter" idx="11"/>
          </p:nvPr>
        </p:nvSpPr>
        <p:spPr/>
        <p:txBody>
          <a:bodyPr/>
          <a:lstStyle>
            <a:lvl1pPr>
              <a:defRPr/>
            </a:lvl1pPr>
          </a:lstStyle>
          <a:p>
            <a:pPr>
              <a:defRPr/>
            </a:pPr>
            <a:endParaRPr lang="fr-BE"/>
          </a:p>
        </p:txBody>
      </p:sp>
      <p:sp>
        <p:nvSpPr>
          <p:cNvPr id="6" name="Espace réservé du numéro de diapositive 5"/>
          <p:cNvSpPr>
            <a:spLocks noGrp="1"/>
          </p:cNvSpPr>
          <p:nvPr>
            <p:ph type="sldNum" sz="quarter" idx="12"/>
          </p:nvPr>
        </p:nvSpPr>
        <p:spPr/>
        <p:txBody>
          <a:bodyPr/>
          <a:lstStyle>
            <a:lvl1pPr>
              <a:defRPr/>
            </a:lvl1pPr>
          </a:lstStyle>
          <a:p>
            <a:pPr>
              <a:defRPr/>
            </a:pPr>
            <a:fld id="{6E938F31-A475-4D79-BAD6-3FB3F929F260}" type="slidenum">
              <a:rPr lang="fr-BE"/>
              <a:pPr>
                <a:defRPr/>
              </a:pPr>
              <a:t>‹N°›</a:t>
            </a:fld>
            <a:endParaRPr lang="fr-BE"/>
          </a:p>
        </p:txBody>
      </p:sp>
    </p:spTree>
    <p:extLst>
      <p:ext uri="{BB962C8B-B14F-4D97-AF65-F5344CB8AC3E}">
        <p14:creationId xmlns:p14="http://schemas.microsoft.com/office/powerpoint/2010/main" val="11103604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BE"/>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5" name="Espace réservé de la date 3"/>
          <p:cNvSpPr>
            <a:spLocks noGrp="1"/>
          </p:cNvSpPr>
          <p:nvPr>
            <p:ph type="dt" sz="half" idx="10"/>
          </p:nvPr>
        </p:nvSpPr>
        <p:spPr/>
        <p:txBody>
          <a:bodyPr/>
          <a:lstStyle>
            <a:lvl1pPr>
              <a:defRPr/>
            </a:lvl1pPr>
          </a:lstStyle>
          <a:p>
            <a:pPr>
              <a:defRPr/>
            </a:pPr>
            <a:fld id="{10CBA5BA-1A9A-4E8C-8A7C-D0E9D90EB08E}" type="datetimeFigureOut">
              <a:rPr lang="fr-FR"/>
              <a:pPr>
                <a:defRPr/>
              </a:pPr>
              <a:t>30/12/2014</a:t>
            </a:fld>
            <a:endParaRPr lang="fr-BE"/>
          </a:p>
        </p:txBody>
      </p:sp>
      <p:sp>
        <p:nvSpPr>
          <p:cNvPr id="6" name="Espace réservé du pied de page 4"/>
          <p:cNvSpPr>
            <a:spLocks noGrp="1"/>
          </p:cNvSpPr>
          <p:nvPr>
            <p:ph type="ftr" sz="quarter" idx="11"/>
          </p:nvPr>
        </p:nvSpPr>
        <p:spPr/>
        <p:txBody>
          <a:bodyPr/>
          <a:lstStyle>
            <a:lvl1pPr>
              <a:defRPr/>
            </a:lvl1pPr>
          </a:lstStyle>
          <a:p>
            <a:pPr>
              <a:defRPr/>
            </a:pPr>
            <a:endParaRPr lang="fr-BE"/>
          </a:p>
        </p:txBody>
      </p:sp>
      <p:sp>
        <p:nvSpPr>
          <p:cNvPr id="7" name="Espace réservé du numéro de diapositive 5"/>
          <p:cNvSpPr>
            <a:spLocks noGrp="1"/>
          </p:cNvSpPr>
          <p:nvPr>
            <p:ph type="sldNum" sz="quarter" idx="12"/>
          </p:nvPr>
        </p:nvSpPr>
        <p:spPr/>
        <p:txBody>
          <a:bodyPr/>
          <a:lstStyle>
            <a:lvl1pPr>
              <a:defRPr/>
            </a:lvl1pPr>
          </a:lstStyle>
          <a:p>
            <a:pPr>
              <a:defRPr/>
            </a:pPr>
            <a:fld id="{4F98980C-22CA-40A1-84BF-8B27B310445A}" type="slidenum">
              <a:rPr lang="fr-BE"/>
              <a:pPr>
                <a:defRPr/>
              </a:pPr>
              <a:t>‹N°›</a:t>
            </a:fld>
            <a:endParaRPr lang="fr-BE"/>
          </a:p>
        </p:txBody>
      </p:sp>
    </p:spTree>
    <p:extLst>
      <p:ext uri="{BB962C8B-B14F-4D97-AF65-F5344CB8AC3E}">
        <p14:creationId xmlns:p14="http://schemas.microsoft.com/office/powerpoint/2010/main" val="2968740147"/>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BE"/>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7" name="Espace réservé de la date 3"/>
          <p:cNvSpPr>
            <a:spLocks noGrp="1"/>
          </p:cNvSpPr>
          <p:nvPr>
            <p:ph type="dt" sz="half" idx="10"/>
          </p:nvPr>
        </p:nvSpPr>
        <p:spPr/>
        <p:txBody>
          <a:bodyPr/>
          <a:lstStyle>
            <a:lvl1pPr>
              <a:defRPr/>
            </a:lvl1pPr>
          </a:lstStyle>
          <a:p>
            <a:pPr>
              <a:defRPr/>
            </a:pPr>
            <a:fld id="{1EF3CA87-F4D0-446B-9575-CA9CB0E63D50}" type="datetimeFigureOut">
              <a:rPr lang="fr-FR"/>
              <a:pPr>
                <a:defRPr/>
              </a:pPr>
              <a:t>30/12/2014</a:t>
            </a:fld>
            <a:endParaRPr lang="fr-BE"/>
          </a:p>
        </p:txBody>
      </p:sp>
      <p:sp>
        <p:nvSpPr>
          <p:cNvPr id="8" name="Espace réservé du pied de page 4"/>
          <p:cNvSpPr>
            <a:spLocks noGrp="1"/>
          </p:cNvSpPr>
          <p:nvPr>
            <p:ph type="ftr" sz="quarter" idx="11"/>
          </p:nvPr>
        </p:nvSpPr>
        <p:spPr/>
        <p:txBody>
          <a:bodyPr/>
          <a:lstStyle>
            <a:lvl1pPr>
              <a:defRPr/>
            </a:lvl1pPr>
          </a:lstStyle>
          <a:p>
            <a:pPr>
              <a:defRPr/>
            </a:pPr>
            <a:endParaRPr lang="fr-BE"/>
          </a:p>
        </p:txBody>
      </p:sp>
      <p:sp>
        <p:nvSpPr>
          <p:cNvPr id="9" name="Espace réservé du numéro de diapositive 5"/>
          <p:cNvSpPr>
            <a:spLocks noGrp="1"/>
          </p:cNvSpPr>
          <p:nvPr>
            <p:ph type="sldNum" sz="quarter" idx="12"/>
          </p:nvPr>
        </p:nvSpPr>
        <p:spPr/>
        <p:txBody>
          <a:bodyPr/>
          <a:lstStyle>
            <a:lvl1pPr>
              <a:defRPr/>
            </a:lvl1pPr>
          </a:lstStyle>
          <a:p>
            <a:pPr>
              <a:defRPr/>
            </a:pPr>
            <a:fld id="{10043726-2E82-4499-B68A-A385E01A8C6B}" type="slidenum">
              <a:rPr lang="fr-BE"/>
              <a:pPr>
                <a:defRPr/>
              </a:pPr>
              <a:t>‹N°›</a:t>
            </a:fld>
            <a:endParaRPr lang="fr-BE"/>
          </a:p>
        </p:txBody>
      </p:sp>
    </p:spTree>
    <p:extLst>
      <p:ext uri="{BB962C8B-B14F-4D97-AF65-F5344CB8AC3E}">
        <p14:creationId xmlns:p14="http://schemas.microsoft.com/office/powerpoint/2010/main" val="39800188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BE"/>
          </a:p>
        </p:txBody>
      </p:sp>
      <p:sp>
        <p:nvSpPr>
          <p:cNvPr id="3" name="Espace réservé de la date 3"/>
          <p:cNvSpPr>
            <a:spLocks noGrp="1"/>
          </p:cNvSpPr>
          <p:nvPr>
            <p:ph type="dt" sz="half" idx="10"/>
          </p:nvPr>
        </p:nvSpPr>
        <p:spPr/>
        <p:txBody>
          <a:bodyPr/>
          <a:lstStyle>
            <a:lvl1pPr>
              <a:defRPr/>
            </a:lvl1pPr>
          </a:lstStyle>
          <a:p>
            <a:pPr>
              <a:defRPr/>
            </a:pPr>
            <a:fld id="{9FEE7207-2334-46CF-9BEF-1D266629CA8A}" type="datetimeFigureOut">
              <a:rPr lang="fr-FR"/>
              <a:pPr>
                <a:defRPr/>
              </a:pPr>
              <a:t>30/12/2014</a:t>
            </a:fld>
            <a:endParaRPr lang="fr-BE"/>
          </a:p>
        </p:txBody>
      </p:sp>
      <p:sp>
        <p:nvSpPr>
          <p:cNvPr id="4" name="Espace réservé du pied de page 4"/>
          <p:cNvSpPr>
            <a:spLocks noGrp="1"/>
          </p:cNvSpPr>
          <p:nvPr>
            <p:ph type="ftr" sz="quarter" idx="11"/>
          </p:nvPr>
        </p:nvSpPr>
        <p:spPr/>
        <p:txBody>
          <a:bodyPr/>
          <a:lstStyle>
            <a:lvl1pPr>
              <a:defRPr/>
            </a:lvl1pPr>
          </a:lstStyle>
          <a:p>
            <a:pPr>
              <a:defRPr/>
            </a:pPr>
            <a:endParaRPr lang="fr-BE"/>
          </a:p>
        </p:txBody>
      </p:sp>
      <p:sp>
        <p:nvSpPr>
          <p:cNvPr id="5" name="Espace réservé du numéro de diapositive 5"/>
          <p:cNvSpPr>
            <a:spLocks noGrp="1"/>
          </p:cNvSpPr>
          <p:nvPr>
            <p:ph type="sldNum" sz="quarter" idx="12"/>
          </p:nvPr>
        </p:nvSpPr>
        <p:spPr/>
        <p:txBody>
          <a:bodyPr/>
          <a:lstStyle>
            <a:lvl1pPr>
              <a:defRPr/>
            </a:lvl1pPr>
          </a:lstStyle>
          <a:p>
            <a:pPr>
              <a:defRPr/>
            </a:pPr>
            <a:fld id="{7A3763A1-85FE-47FC-85A4-E46D7493004C}" type="slidenum">
              <a:rPr lang="fr-BE"/>
              <a:pPr>
                <a:defRPr/>
              </a:pPr>
              <a:t>‹N°›</a:t>
            </a:fld>
            <a:endParaRPr lang="fr-BE"/>
          </a:p>
        </p:txBody>
      </p:sp>
    </p:spTree>
    <p:extLst>
      <p:ext uri="{BB962C8B-B14F-4D97-AF65-F5344CB8AC3E}">
        <p14:creationId xmlns:p14="http://schemas.microsoft.com/office/powerpoint/2010/main" val="15242505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3"/>
          <p:cNvSpPr>
            <a:spLocks noGrp="1"/>
          </p:cNvSpPr>
          <p:nvPr>
            <p:ph type="dt" sz="half" idx="10"/>
          </p:nvPr>
        </p:nvSpPr>
        <p:spPr/>
        <p:txBody>
          <a:bodyPr/>
          <a:lstStyle>
            <a:lvl1pPr>
              <a:defRPr/>
            </a:lvl1pPr>
          </a:lstStyle>
          <a:p>
            <a:pPr>
              <a:defRPr/>
            </a:pPr>
            <a:fld id="{8DF3316E-BBEB-4EED-AF89-09BBEB826E41}" type="datetimeFigureOut">
              <a:rPr lang="fr-FR"/>
              <a:pPr>
                <a:defRPr/>
              </a:pPr>
              <a:t>30/12/2014</a:t>
            </a:fld>
            <a:endParaRPr lang="fr-BE"/>
          </a:p>
        </p:txBody>
      </p:sp>
      <p:sp>
        <p:nvSpPr>
          <p:cNvPr id="3" name="Espace réservé du pied de page 4"/>
          <p:cNvSpPr>
            <a:spLocks noGrp="1"/>
          </p:cNvSpPr>
          <p:nvPr>
            <p:ph type="ftr" sz="quarter" idx="11"/>
          </p:nvPr>
        </p:nvSpPr>
        <p:spPr/>
        <p:txBody>
          <a:bodyPr/>
          <a:lstStyle>
            <a:lvl1pPr>
              <a:defRPr/>
            </a:lvl1pPr>
          </a:lstStyle>
          <a:p>
            <a:pPr>
              <a:defRPr/>
            </a:pPr>
            <a:endParaRPr lang="fr-BE"/>
          </a:p>
        </p:txBody>
      </p:sp>
      <p:sp>
        <p:nvSpPr>
          <p:cNvPr id="4" name="Espace réservé du numéro de diapositive 5"/>
          <p:cNvSpPr>
            <a:spLocks noGrp="1"/>
          </p:cNvSpPr>
          <p:nvPr>
            <p:ph type="sldNum" sz="quarter" idx="12"/>
          </p:nvPr>
        </p:nvSpPr>
        <p:spPr/>
        <p:txBody>
          <a:bodyPr/>
          <a:lstStyle>
            <a:lvl1pPr>
              <a:defRPr/>
            </a:lvl1pPr>
          </a:lstStyle>
          <a:p>
            <a:pPr>
              <a:defRPr/>
            </a:pPr>
            <a:fld id="{BF4D3C17-5763-45EA-8875-8E58FD2E0BF5}" type="slidenum">
              <a:rPr lang="fr-BE"/>
              <a:pPr>
                <a:defRPr/>
              </a:pPr>
              <a:t>‹N°›</a:t>
            </a:fld>
            <a:endParaRPr lang="fr-BE"/>
          </a:p>
        </p:txBody>
      </p:sp>
    </p:spTree>
    <p:extLst>
      <p:ext uri="{BB962C8B-B14F-4D97-AF65-F5344CB8AC3E}">
        <p14:creationId xmlns:p14="http://schemas.microsoft.com/office/powerpoint/2010/main" val="931618602"/>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BE"/>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3"/>
          <p:cNvSpPr>
            <a:spLocks noGrp="1"/>
          </p:cNvSpPr>
          <p:nvPr>
            <p:ph type="dt" sz="half" idx="10"/>
          </p:nvPr>
        </p:nvSpPr>
        <p:spPr/>
        <p:txBody>
          <a:bodyPr/>
          <a:lstStyle>
            <a:lvl1pPr>
              <a:defRPr/>
            </a:lvl1pPr>
          </a:lstStyle>
          <a:p>
            <a:pPr>
              <a:defRPr/>
            </a:pPr>
            <a:fld id="{727E2F6D-9D19-4822-8ED2-63201F2A1E4F}" type="datetimeFigureOut">
              <a:rPr lang="fr-FR"/>
              <a:pPr>
                <a:defRPr/>
              </a:pPr>
              <a:t>30/12/2014</a:t>
            </a:fld>
            <a:endParaRPr lang="fr-BE"/>
          </a:p>
        </p:txBody>
      </p:sp>
      <p:sp>
        <p:nvSpPr>
          <p:cNvPr id="6" name="Espace réservé du pied de page 4"/>
          <p:cNvSpPr>
            <a:spLocks noGrp="1"/>
          </p:cNvSpPr>
          <p:nvPr>
            <p:ph type="ftr" sz="quarter" idx="11"/>
          </p:nvPr>
        </p:nvSpPr>
        <p:spPr/>
        <p:txBody>
          <a:bodyPr/>
          <a:lstStyle>
            <a:lvl1pPr>
              <a:defRPr/>
            </a:lvl1pPr>
          </a:lstStyle>
          <a:p>
            <a:pPr>
              <a:defRPr/>
            </a:pPr>
            <a:endParaRPr lang="fr-BE"/>
          </a:p>
        </p:txBody>
      </p:sp>
      <p:sp>
        <p:nvSpPr>
          <p:cNvPr id="7" name="Espace réservé du numéro de diapositive 5"/>
          <p:cNvSpPr>
            <a:spLocks noGrp="1"/>
          </p:cNvSpPr>
          <p:nvPr>
            <p:ph type="sldNum" sz="quarter" idx="12"/>
          </p:nvPr>
        </p:nvSpPr>
        <p:spPr/>
        <p:txBody>
          <a:bodyPr/>
          <a:lstStyle>
            <a:lvl1pPr>
              <a:defRPr/>
            </a:lvl1pPr>
          </a:lstStyle>
          <a:p>
            <a:pPr>
              <a:defRPr/>
            </a:pPr>
            <a:fld id="{9C131F22-E0EE-4BBE-B2AB-610D109C1D34}" type="slidenum">
              <a:rPr lang="fr-BE"/>
              <a:pPr>
                <a:defRPr/>
              </a:pPr>
              <a:t>‹N°›</a:t>
            </a:fld>
            <a:endParaRPr lang="fr-BE"/>
          </a:p>
        </p:txBody>
      </p:sp>
    </p:spTree>
    <p:extLst>
      <p:ext uri="{BB962C8B-B14F-4D97-AF65-F5344CB8AC3E}">
        <p14:creationId xmlns:p14="http://schemas.microsoft.com/office/powerpoint/2010/main" val="355597719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BE"/>
          </a:p>
        </p:txBody>
      </p:sp>
      <p:sp>
        <p:nvSpPr>
          <p:cNvPr id="3" name="Espace réservé pour une image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fr-BE" noProof="0"/>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3"/>
          <p:cNvSpPr>
            <a:spLocks noGrp="1"/>
          </p:cNvSpPr>
          <p:nvPr>
            <p:ph type="dt" sz="half" idx="10"/>
          </p:nvPr>
        </p:nvSpPr>
        <p:spPr/>
        <p:txBody>
          <a:bodyPr/>
          <a:lstStyle>
            <a:lvl1pPr>
              <a:defRPr/>
            </a:lvl1pPr>
          </a:lstStyle>
          <a:p>
            <a:pPr>
              <a:defRPr/>
            </a:pPr>
            <a:fld id="{988C6531-057E-412D-9C52-F7F31AF0CB57}" type="datetimeFigureOut">
              <a:rPr lang="fr-FR"/>
              <a:pPr>
                <a:defRPr/>
              </a:pPr>
              <a:t>30/12/2014</a:t>
            </a:fld>
            <a:endParaRPr lang="fr-BE"/>
          </a:p>
        </p:txBody>
      </p:sp>
      <p:sp>
        <p:nvSpPr>
          <p:cNvPr id="6" name="Espace réservé du pied de page 4"/>
          <p:cNvSpPr>
            <a:spLocks noGrp="1"/>
          </p:cNvSpPr>
          <p:nvPr>
            <p:ph type="ftr" sz="quarter" idx="11"/>
          </p:nvPr>
        </p:nvSpPr>
        <p:spPr/>
        <p:txBody>
          <a:bodyPr/>
          <a:lstStyle>
            <a:lvl1pPr>
              <a:defRPr/>
            </a:lvl1pPr>
          </a:lstStyle>
          <a:p>
            <a:pPr>
              <a:defRPr/>
            </a:pPr>
            <a:endParaRPr lang="fr-BE"/>
          </a:p>
        </p:txBody>
      </p:sp>
      <p:sp>
        <p:nvSpPr>
          <p:cNvPr id="7" name="Espace réservé du numéro de diapositive 5"/>
          <p:cNvSpPr>
            <a:spLocks noGrp="1"/>
          </p:cNvSpPr>
          <p:nvPr>
            <p:ph type="sldNum" sz="quarter" idx="12"/>
          </p:nvPr>
        </p:nvSpPr>
        <p:spPr/>
        <p:txBody>
          <a:bodyPr/>
          <a:lstStyle>
            <a:lvl1pPr>
              <a:defRPr/>
            </a:lvl1pPr>
          </a:lstStyle>
          <a:p>
            <a:pPr>
              <a:defRPr/>
            </a:pPr>
            <a:fld id="{D87946E8-4BDA-4ACC-B16C-ED117E545F11}" type="slidenum">
              <a:rPr lang="fr-BE"/>
              <a:pPr>
                <a:defRPr/>
              </a:pPr>
              <a:t>‹N°›</a:t>
            </a:fld>
            <a:endParaRPr lang="fr-BE"/>
          </a:p>
        </p:txBody>
      </p:sp>
    </p:spTree>
    <p:extLst>
      <p:ext uri="{BB962C8B-B14F-4D97-AF65-F5344CB8AC3E}">
        <p14:creationId xmlns:p14="http://schemas.microsoft.com/office/powerpoint/2010/main" val="286671538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1.jpg"/><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Espace réservé du titre 1"/>
          <p:cNvSpPr>
            <a:spLocks noGrp="1"/>
          </p:cNvSpPr>
          <p:nvPr>
            <p:ph type="title"/>
          </p:nvPr>
        </p:nvSpPr>
        <p:spPr bwMode="auto">
          <a:xfrm>
            <a:off x="914400" y="115888"/>
            <a:ext cx="7905750" cy="792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fr-FR" smtClean="0"/>
              <a:t>Cliquez pour modifier le style du titre</a:t>
            </a:r>
            <a:endParaRPr lang="fr-BE" smtClean="0"/>
          </a:p>
        </p:txBody>
      </p:sp>
      <p:sp>
        <p:nvSpPr>
          <p:cNvPr id="1027" name="Espace réservé du texte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smtClean="0"/>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smtClean="0">
                <a:solidFill>
                  <a:schemeClr val="tx1">
                    <a:tint val="75000"/>
                  </a:schemeClr>
                </a:solidFill>
                <a:latin typeface="+mn-lt"/>
              </a:defRPr>
            </a:lvl1pPr>
          </a:lstStyle>
          <a:p>
            <a:pPr>
              <a:defRPr/>
            </a:pPr>
            <a:fld id="{E5959714-E203-466E-B19E-984B5F95A9C5}" type="datetimeFigureOut">
              <a:rPr lang="fr-FR"/>
              <a:pPr>
                <a:defRPr/>
              </a:pPr>
              <a:t>30/12/2014</a:t>
            </a:fld>
            <a:endParaRPr lang="fr-BE"/>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defRPr>
            </a:lvl1pPr>
          </a:lstStyle>
          <a:p>
            <a:pPr>
              <a:defRPr/>
            </a:pPr>
            <a:endParaRPr lang="fr-BE"/>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smtClean="0">
                <a:solidFill>
                  <a:schemeClr val="tx1">
                    <a:tint val="75000"/>
                  </a:schemeClr>
                </a:solidFill>
                <a:latin typeface="+mn-lt"/>
              </a:defRPr>
            </a:lvl1pPr>
          </a:lstStyle>
          <a:p>
            <a:pPr>
              <a:defRPr/>
            </a:pPr>
            <a:fld id="{88C2F08A-070F-4C99-9FC2-63DAFF105138}" type="slidenum">
              <a:rPr lang="fr-BE"/>
              <a:pPr>
                <a:defRPr/>
              </a:pPr>
              <a:t>‹N°›</a:t>
            </a:fld>
            <a:endParaRPr lang="fr-BE"/>
          </a:p>
        </p:txBody>
      </p:sp>
      <p:pic>
        <p:nvPicPr>
          <p:cNvPr id="2" name="Image 1"/>
          <p:cNvPicPr>
            <a:picLocks noChangeAspect="1"/>
          </p:cNvPicPr>
          <p:nvPr userDrawn="1"/>
        </p:nvPicPr>
        <p:blipFill>
          <a:blip r:embed="rId17">
            <a:extLst>
              <a:ext uri="{28A0092B-C50C-407E-A947-70E740481C1C}">
                <a14:useLocalDpi xmlns:a14="http://schemas.microsoft.com/office/drawing/2010/main" val="0"/>
              </a:ext>
            </a:extLst>
          </a:blip>
          <a:stretch>
            <a:fillRect/>
          </a:stretch>
        </p:blipFill>
        <p:spPr>
          <a:xfrm>
            <a:off x="2857" y="0"/>
            <a:ext cx="9138285" cy="6858000"/>
          </a:xfrm>
          <a:prstGeom prst="rect">
            <a:avLst/>
          </a:prstGeom>
        </p:spPr>
      </p:pic>
    </p:spTree>
  </p:cSld>
  <p:clrMap bg1="lt1" tx1="dk1" bg2="lt2" tx2="dk2" accent1="accent1" accent2="accent2" accent3="accent3" accent4="accent4" accent5="accent5" accent6="accent6" hlink="hlink" folHlink="folHlink"/>
  <p:sldLayoutIdLst>
    <p:sldLayoutId id="2147483659" r:id="rId1"/>
    <p:sldLayoutId id="2147483658" r:id="rId2"/>
    <p:sldLayoutId id="2147483657" r:id="rId3"/>
    <p:sldLayoutId id="2147483656" r:id="rId4"/>
    <p:sldLayoutId id="2147483655" r:id="rId5"/>
    <p:sldLayoutId id="2147483654" r:id="rId6"/>
    <p:sldLayoutId id="2147483653" r:id="rId7"/>
    <p:sldLayoutId id="2147483652" r:id="rId8"/>
    <p:sldLayoutId id="2147483651" r:id="rId9"/>
    <p:sldLayoutId id="2147483650" r:id="rId10"/>
    <p:sldLayoutId id="2147483649" r:id="rId11"/>
    <p:sldLayoutId id="2147483660" r:id="rId12"/>
    <p:sldLayoutId id="2147483661" r:id="rId13"/>
    <p:sldLayoutId id="2147483662" r:id="rId14"/>
    <p:sldLayoutId id="2147483663" r:id="rId15"/>
  </p:sldLayoutIdLst>
  <p:timing>
    <p:tnLst>
      <p:par>
        <p:cTn id="1" dur="indefinite" restart="never" nodeType="tmRoot"/>
      </p:par>
    </p:tnLst>
  </p:timing>
  <p:txStyles>
    <p:titleStyle>
      <a:lvl1pPr algn="r" rtl="0" fontAlgn="base">
        <a:spcBef>
          <a:spcPct val="0"/>
        </a:spcBef>
        <a:spcAft>
          <a:spcPct val="0"/>
        </a:spcAft>
        <a:defRPr sz="3600" b="1" kern="1200">
          <a:solidFill>
            <a:schemeClr val="tx1"/>
          </a:solidFill>
          <a:latin typeface="+mj-lt"/>
          <a:ea typeface="+mj-ea"/>
          <a:cs typeface="+mj-cs"/>
        </a:defRPr>
      </a:lvl1pPr>
      <a:lvl2pPr algn="r" rtl="0" fontAlgn="base">
        <a:spcBef>
          <a:spcPct val="0"/>
        </a:spcBef>
        <a:spcAft>
          <a:spcPct val="0"/>
        </a:spcAft>
        <a:defRPr sz="3600" b="1">
          <a:solidFill>
            <a:schemeClr val="tx1"/>
          </a:solidFill>
          <a:latin typeface="Calibri" pitchFamily="34" charset="0"/>
        </a:defRPr>
      </a:lvl2pPr>
      <a:lvl3pPr algn="r" rtl="0" fontAlgn="base">
        <a:spcBef>
          <a:spcPct val="0"/>
        </a:spcBef>
        <a:spcAft>
          <a:spcPct val="0"/>
        </a:spcAft>
        <a:defRPr sz="3600" b="1">
          <a:solidFill>
            <a:schemeClr val="tx1"/>
          </a:solidFill>
          <a:latin typeface="Calibri" pitchFamily="34" charset="0"/>
        </a:defRPr>
      </a:lvl3pPr>
      <a:lvl4pPr algn="r" rtl="0" fontAlgn="base">
        <a:spcBef>
          <a:spcPct val="0"/>
        </a:spcBef>
        <a:spcAft>
          <a:spcPct val="0"/>
        </a:spcAft>
        <a:defRPr sz="3600" b="1">
          <a:solidFill>
            <a:schemeClr val="tx1"/>
          </a:solidFill>
          <a:latin typeface="Calibri" pitchFamily="34" charset="0"/>
        </a:defRPr>
      </a:lvl4pPr>
      <a:lvl5pPr algn="r" rtl="0" fontAlgn="base">
        <a:spcBef>
          <a:spcPct val="0"/>
        </a:spcBef>
        <a:spcAft>
          <a:spcPct val="0"/>
        </a:spcAft>
        <a:defRPr sz="3600" b="1">
          <a:solidFill>
            <a:schemeClr val="tx1"/>
          </a:solidFill>
          <a:latin typeface="Calibri" pitchFamily="34" charset="0"/>
        </a:defRPr>
      </a:lvl5pPr>
      <a:lvl6pPr marL="457200" algn="r" rtl="0" fontAlgn="base">
        <a:spcBef>
          <a:spcPct val="0"/>
        </a:spcBef>
        <a:spcAft>
          <a:spcPct val="0"/>
        </a:spcAft>
        <a:defRPr sz="3600" b="1">
          <a:solidFill>
            <a:schemeClr val="tx1"/>
          </a:solidFill>
          <a:latin typeface="Calibri" pitchFamily="34" charset="0"/>
        </a:defRPr>
      </a:lvl6pPr>
      <a:lvl7pPr marL="914400" algn="r" rtl="0" fontAlgn="base">
        <a:spcBef>
          <a:spcPct val="0"/>
        </a:spcBef>
        <a:spcAft>
          <a:spcPct val="0"/>
        </a:spcAft>
        <a:defRPr sz="3600" b="1">
          <a:solidFill>
            <a:schemeClr val="tx1"/>
          </a:solidFill>
          <a:latin typeface="Calibri" pitchFamily="34" charset="0"/>
        </a:defRPr>
      </a:lvl7pPr>
      <a:lvl8pPr marL="1371600" algn="r" rtl="0" fontAlgn="base">
        <a:spcBef>
          <a:spcPct val="0"/>
        </a:spcBef>
        <a:spcAft>
          <a:spcPct val="0"/>
        </a:spcAft>
        <a:defRPr sz="3600" b="1">
          <a:solidFill>
            <a:schemeClr val="tx1"/>
          </a:solidFill>
          <a:latin typeface="Calibri" pitchFamily="34" charset="0"/>
        </a:defRPr>
      </a:lvl8pPr>
      <a:lvl9pPr marL="1828800" algn="r" rtl="0" fontAlgn="base">
        <a:spcBef>
          <a:spcPct val="0"/>
        </a:spcBef>
        <a:spcAft>
          <a:spcPct val="0"/>
        </a:spcAft>
        <a:defRPr sz="3600" b="1">
          <a:solidFill>
            <a:schemeClr val="tx1"/>
          </a:solidFill>
          <a:latin typeface="Calibri" pitchFamily="34" charset="0"/>
        </a:defRPr>
      </a:lvl9pPr>
    </p:titleStyle>
    <p:bodyStyle>
      <a:lvl1pPr marL="342900" indent="-342900" algn="l" rtl="0" fontAlgn="base">
        <a:lnSpc>
          <a:spcPct val="90000"/>
        </a:lnSpc>
        <a:spcBef>
          <a:spcPct val="40000"/>
        </a:spcBef>
        <a:spcAft>
          <a:spcPct val="0"/>
        </a:spcAft>
        <a:buClr>
          <a:srgbClr val="008CD0"/>
        </a:buClr>
        <a:buFont typeface="Wingdings 3" pitchFamily="18" charset="2"/>
        <a:buChar char="Æ"/>
        <a:defRPr sz="2000" b="1" kern="1200">
          <a:solidFill>
            <a:schemeClr val="tx1"/>
          </a:solidFill>
          <a:latin typeface="Arial" charset="0"/>
          <a:ea typeface="+mn-ea"/>
          <a:cs typeface="+mn-cs"/>
        </a:defRPr>
      </a:lvl1pPr>
      <a:lvl2pPr marL="742950" indent="-285750" algn="l" rtl="0" fontAlgn="base">
        <a:lnSpc>
          <a:spcPct val="90000"/>
        </a:lnSpc>
        <a:spcBef>
          <a:spcPct val="40000"/>
        </a:spcBef>
        <a:spcAft>
          <a:spcPct val="0"/>
        </a:spcAft>
        <a:buClr>
          <a:srgbClr val="008CD0"/>
        </a:buClr>
        <a:buFont typeface="Wingdings" pitchFamily="2" charset="2"/>
        <a:buChar char="Ø"/>
        <a:defRPr b="1" kern="1200">
          <a:solidFill>
            <a:schemeClr val="tx1"/>
          </a:solidFill>
          <a:latin typeface="Arial" charset="0"/>
          <a:ea typeface="+mn-ea"/>
          <a:cs typeface="+mn-cs"/>
        </a:defRPr>
      </a:lvl2pPr>
      <a:lvl3pPr marL="1143000" indent="-228600" algn="l" rtl="0" fontAlgn="base">
        <a:lnSpc>
          <a:spcPct val="90000"/>
        </a:lnSpc>
        <a:spcBef>
          <a:spcPct val="40000"/>
        </a:spcBef>
        <a:spcAft>
          <a:spcPct val="0"/>
        </a:spcAft>
        <a:buClr>
          <a:srgbClr val="008CD0"/>
        </a:buClr>
        <a:buChar char="•"/>
        <a:defRPr sz="1600" b="1" kern="1200">
          <a:solidFill>
            <a:schemeClr val="tx1"/>
          </a:solidFill>
          <a:latin typeface="Arial" charset="0"/>
          <a:ea typeface="+mn-ea"/>
          <a:cs typeface="+mn-cs"/>
        </a:defRPr>
      </a:lvl3pPr>
      <a:lvl4pPr marL="1600200" indent="-228600" algn="l" rtl="0" fontAlgn="base">
        <a:lnSpc>
          <a:spcPct val="90000"/>
        </a:lnSpc>
        <a:spcBef>
          <a:spcPct val="40000"/>
        </a:spcBef>
        <a:spcAft>
          <a:spcPct val="0"/>
        </a:spcAft>
        <a:buClr>
          <a:srgbClr val="008CD0"/>
        </a:buClr>
        <a:buFont typeface="Wingdings" pitchFamily="2" charset="2"/>
        <a:buChar char="§"/>
        <a:defRPr sz="1400" b="1" kern="1200">
          <a:solidFill>
            <a:schemeClr val="tx1"/>
          </a:solidFill>
          <a:latin typeface="Arial" charset="0"/>
          <a:ea typeface="+mn-ea"/>
          <a:cs typeface="+mn-cs"/>
        </a:defRPr>
      </a:lvl4pPr>
      <a:lvl5pPr marL="2057400" indent="-228600" algn="l" rtl="0" fontAlgn="base">
        <a:lnSpc>
          <a:spcPct val="90000"/>
        </a:lnSpc>
        <a:spcBef>
          <a:spcPct val="40000"/>
        </a:spcBef>
        <a:spcAft>
          <a:spcPct val="0"/>
        </a:spcAft>
        <a:buClr>
          <a:srgbClr val="008CD0"/>
        </a:buClr>
        <a:buChar char="•"/>
        <a:defRPr sz="1200" b="1" kern="1200">
          <a:solidFill>
            <a:schemeClr val="tx1"/>
          </a:solidFill>
          <a:latin typeface="Arial" charset="0"/>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8" Type="http://schemas.openxmlformats.org/officeDocument/2006/relationships/image" Target="../media/image8.png"/><Relationship Id="rId3" Type="http://schemas.openxmlformats.org/officeDocument/2006/relationships/image" Target="../media/image3.png"/><Relationship Id="rId7" Type="http://schemas.openxmlformats.org/officeDocument/2006/relationships/image" Target="../media/image7.png"/><Relationship Id="rId12" Type="http://schemas.openxmlformats.org/officeDocument/2006/relationships/image" Target="../media/image12.jpeg"/><Relationship Id="rId2" Type="http://schemas.openxmlformats.org/officeDocument/2006/relationships/notesSlide" Target="../notesSlides/notesSlide2.xml"/><Relationship Id="rId1" Type="http://schemas.openxmlformats.org/officeDocument/2006/relationships/slideLayout" Target="../slideLayouts/slideLayout15.xml"/><Relationship Id="rId6" Type="http://schemas.openxmlformats.org/officeDocument/2006/relationships/image" Target="../media/image6.png"/><Relationship Id="rId11" Type="http://schemas.openxmlformats.org/officeDocument/2006/relationships/image" Target="../media/image11.jpeg"/><Relationship Id="rId5" Type="http://schemas.openxmlformats.org/officeDocument/2006/relationships/image" Target="../media/image5.jpeg"/><Relationship Id="rId10" Type="http://schemas.openxmlformats.org/officeDocument/2006/relationships/image" Target="../media/image10.png"/><Relationship Id="rId4" Type="http://schemas.openxmlformats.org/officeDocument/2006/relationships/image" Target="../media/image4.png"/><Relationship Id="rId9" Type="http://schemas.openxmlformats.org/officeDocument/2006/relationships/image" Target="../media/image9.jpeg"/></Relationships>
</file>

<file path=ppt/slides/_rels/slide4.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notesSlide" Target="../notesSlides/notesSlide4.xml"/><Relationship Id="rId1" Type="http://schemas.openxmlformats.org/officeDocument/2006/relationships/slideLayout" Target="../slideLayouts/slideLayout12.xml"/><Relationship Id="rId4" Type="http://schemas.openxmlformats.org/officeDocument/2006/relationships/image" Target="../media/image13.jpeg"/></Relationships>
</file>

<file path=ppt/slides/_rels/slide6.xml.rels><?xml version="1.0" encoding="UTF-8" standalone="yes"?>
<Relationships xmlns="http://schemas.openxmlformats.org/package/2006/relationships"><Relationship Id="rId3" Type="http://schemas.openxmlformats.org/officeDocument/2006/relationships/image" Target="../media/image14.jpeg"/><Relationship Id="rId2" Type="http://schemas.openxmlformats.org/officeDocument/2006/relationships/notesSlide" Target="../notesSlides/notesSlide5.xml"/><Relationship Id="rId1" Type="http://schemas.openxmlformats.org/officeDocument/2006/relationships/slideLayout" Target="../slideLayouts/slideLayout12.xml"/><Relationship Id="rId4" Type="http://schemas.openxmlformats.org/officeDocument/2006/relationships/image" Target="../media/image15.jpeg"/></Relationships>
</file>

<file path=ppt/slides/_rels/slide7.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6.xml"/><Relationship Id="rId1" Type="http://schemas.openxmlformats.org/officeDocument/2006/relationships/slideLayout" Target="../slideLayouts/slideLayout12.xml"/><Relationship Id="rId5" Type="http://schemas.openxmlformats.org/officeDocument/2006/relationships/image" Target="../media/image18.jpeg"/><Relationship Id="rId4" Type="http://schemas.openxmlformats.org/officeDocument/2006/relationships/image" Target="../media/image17.jpeg"/></Relationships>
</file>

<file path=ppt/slides/_rels/slide8.xml.rels><?xml version="1.0" encoding="UTF-8" standalone="yes"?>
<Relationships xmlns="http://schemas.openxmlformats.org/package/2006/relationships"><Relationship Id="rId8" Type="http://schemas.openxmlformats.org/officeDocument/2006/relationships/image" Target="../media/image17.jpeg"/><Relationship Id="rId3" Type="http://schemas.openxmlformats.org/officeDocument/2006/relationships/image" Target="../media/image16.png"/><Relationship Id="rId7" Type="http://schemas.openxmlformats.org/officeDocument/2006/relationships/image" Target="../media/image8.png"/><Relationship Id="rId12" Type="http://schemas.openxmlformats.org/officeDocument/2006/relationships/image" Target="../media/image23.jpeg"/><Relationship Id="rId2" Type="http://schemas.openxmlformats.org/officeDocument/2006/relationships/notesSlide" Target="../notesSlides/notesSlide7.xml"/><Relationship Id="rId1" Type="http://schemas.openxmlformats.org/officeDocument/2006/relationships/slideLayout" Target="../slideLayouts/slideLayout12.xml"/><Relationship Id="rId6" Type="http://schemas.openxmlformats.org/officeDocument/2006/relationships/image" Target="../media/image20.jpeg"/><Relationship Id="rId11" Type="http://schemas.openxmlformats.org/officeDocument/2006/relationships/image" Target="../media/image22.jpeg"/><Relationship Id="rId5" Type="http://schemas.openxmlformats.org/officeDocument/2006/relationships/image" Target="../media/image3.png"/><Relationship Id="rId10" Type="http://schemas.openxmlformats.org/officeDocument/2006/relationships/image" Target="../media/image21.png"/><Relationship Id="rId4" Type="http://schemas.openxmlformats.org/officeDocument/2006/relationships/image" Target="../media/image19.jpeg"/><Relationship Id="rId9" Type="http://schemas.openxmlformats.org/officeDocument/2006/relationships/image" Target="../media/image18.jpeg"/></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1071"/>
            <a:ext cx="9144000" cy="6855858"/>
          </a:xfrm>
          <a:prstGeom prst="rect">
            <a:avLst/>
          </a:prstGeom>
        </p:spPr>
      </p:pic>
      <p:sp>
        <p:nvSpPr>
          <p:cNvPr id="185355" name="Text Box 11"/>
          <p:cNvSpPr txBox="1">
            <a:spLocks noChangeArrowheads="1"/>
          </p:cNvSpPr>
          <p:nvPr/>
        </p:nvSpPr>
        <p:spPr bwMode="auto">
          <a:xfrm>
            <a:off x="827584" y="1812880"/>
            <a:ext cx="7488831" cy="39087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a:r>
              <a:rPr lang="fr-FR" sz="5600" b="1" dirty="0" smtClean="0">
                <a:latin typeface="Calibri" pitchFamily="34" charset="0"/>
              </a:rPr>
              <a:t>Solution TIL </a:t>
            </a:r>
          </a:p>
          <a:p>
            <a:pPr algn="ctr"/>
            <a:r>
              <a:rPr lang="fr-FR" sz="5600" b="1" dirty="0" smtClean="0">
                <a:latin typeface="Calibri" pitchFamily="34" charset="0"/>
              </a:rPr>
              <a:t>Contrôle d’accès OFFLINE</a:t>
            </a:r>
          </a:p>
          <a:p>
            <a:pPr algn="ctr"/>
            <a:r>
              <a:rPr lang="fr-FR" sz="5600" b="1" dirty="0">
                <a:latin typeface="Calibri" pitchFamily="34" charset="0"/>
              </a:rPr>
              <a:t>a</a:t>
            </a:r>
            <a:r>
              <a:rPr lang="fr-FR" sz="5600" b="1" dirty="0" smtClean="0">
                <a:latin typeface="Calibri" pitchFamily="34" charset="0"/>
              </a:rPr>
              <a:t>vec APERIO</a:t>
            </a:r>
          </a:p>
          <a:p>
            <a:pPr algn="ctr"/>
            <a:endParaRPr lang="fr-FR" sz="2400" b="1" dirty="0">
              <a:latin typeface="Calibri" pitchFamily="34" charset="0"/>
            </a:endParaRPr>
          </a:p>
        </p:txBody>
      </p:sp>
      <p:sp>
        <p:nvSpPr>
          <p:cNvPr id="3" name="ZoneTexte 2"/>
          <p:cNvSpPr txBox="1"/>
          <p:nvPr/>
        </p:nvSpPr>
        <p:spPr>
          <a:xfrm rot="1822862">
            <a:off x="4839415" y="1142327"/>
            <a:ext cx="3829854" cy="523220"/>
          </a:xfrm>
          <a:prstGeom prst="rect">
            <a:avLst/>
          </a:prstGeom>
          <a:noFill/>
        </p:spPr>
        <p:txBody>
          <a:bodyPr wrap="square" rtlCol="0">
            <a:spAutoFit/>
          </a:bodyPr>
          <a:lstStyle/>
          <a:p>
            <a:pPr algn="ctr"/>
            <a:r>
              <a:rPr lang="fr-FR" sz="2800" b="1" dirty="0" smtClean="0">
                <a:solidFill>
                  <a:schemeClr val="bg1"/>
                </a:solidFill>
              </a:rPr>
              <a:t>Janvier 2015</a:t>
            </a:r>
            <a:endParaRPr lang="fr-FR" sz="2800" b="1" dirty="0">
              <a:solidFill>
                <a:schemeClr val="bg1"/>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5458" name="Rectangle 2"/>
          <p:cNvSpPr>
            <a:spLocks noGrp="1"/>
          </p:cNvSpPr>
          <p:nvPr>
            <p:ph type="body" sz="half" idx="1"/>
          </p:nvPr>
        </p:nvSpPr>
        <p:spPr>
          <a:xfrm>
            <a:off x="35496" y="764704"/>
            <a:ext cx="8928992" cy="5544616"/>
          </a:xfrm>
        </p:spPr>
        <p:txBody>
          <a:bodyPr/>
          <a:lstStyle/>
          <a:p>
            <a:r>
              <a:rPr lang="fr-FR" sz="1800" dirty="0" smtClean="0"/>
              <a:t>Un seul logiciel, MS, pour définir tous les paramètres des serrures</a:t>
            </a:r>
          </a:p>
          <a:p>
            <a:r>
              <a:rPr lang="fr-FR" sz="1800" dirty="0" smtClean="0"/>
              <a:t>Mise </a:t>
            </a:r>
            <a:r>
              <a:rPr lang="fr-FR" sz="1800" dirty="0"/>
              <a:t>à disposition </a:t>
            </a:r>
            <a:r>
              <a:rPr lang="fr-FR" sz="1800" dirty="0" smtClean="0"/>
              <a:t>et transfert des paramétrage de MS vers le PAP en 1 clic</a:t>
            </a:r>
          </a:p>
          <a:p>
            <a:r>
              <a:rPr lang="fr-FR" sz="1800" dirty="0" smtClean="0"/>
              <a:t>Borne </a:t>
            </a:r>
            <a:r>
              <a:rPr lang="fr-FR" sz="1800" dirty="0"/>
              <a:t>intègre la fonction </a:t>
            </a:r>
            <a:r>
              <a:rPr lang="fr-FR" sz="1800" dirty="0" smtClean="0"/>
              <a:t>d’encodage initiale automatique des </a:t>
            </a:r>
            <a:r>
              <a:rPr lang="fr-FR" sz="1800" dirty="0"/>
              <a:t>badges </a:t>
            </a:r>
            <a:endParaRPr lang="fr-FR" sz="1800" dirty="0" smtClean="0"/>
          </a:p>
          <a:p>
            <a:pPr lvl="1"/>
            <a:r>
              <a:rPr lang="fr-FR" sz="1600" dirty="0" smtClean="0">
                <a:solidFill>
                  <a:srgbClr val="FF9900"/>
                </a:solidFill>
              </a:rPr>
              <a:t>On évite </a:t>
            </a:r>
            <a:r>
              <a:rPr lang="fr-FR" sz="1600" dirty="0">
                <a:solidFill>
                  <a:srgbClr val="FF9900"/>
                </a:solidFill>
              </a:rPr>
              <a:t>un opérateur sur </a:t>
            </a:r>
            <a:r>
              <a:rPr lang="fr-FR" sz="1600" dirty="0" smtClean="0">
                <a:solidFill>
                  <a:srgbClr val="FF9900"/>
                </a:solidFill>
              </a:rPr>
              <a:t>MS qui aurait été nécessaire avec l’encodage sur MS</a:t>
            </a:r>
          </a:p>
          <a:p>
            <a:pPr lvl="1"/>
            <a:r>
              <a:rPr lang="fr-FR" sz="1600" dirty="0" smtClean="0">
                <a:solidFill>
                  <a:srgbClr val="FF9900"/>
                </a:solidFill>
              </a:rPr>
              <a:t>La borne encode </a:t>
            </a:r>
            <a:r>
              <a:rPr lang="fr-FR" sz="1600" dirty="0">
                <a:solidFill>
                  <a:srgbClr val="FF9900"/>
                </a:solidFill>
              </a:rPr>
              <a:t>et </a:t>
            </a:r>
            <a:r>
              <a:rPr lang="fr-FR" sz="1600" dirty="0" smtClean="0">
                <a:solidFill>
                  <a:srgbClr val="FF9900"/>
                </a:solidFill>
              </a:rPr>
              <a:t>charge </a:t>
            </a:r>
            <a:r>
              <a:rPr lang="fr-FR" sz="1600" dirty="0">
                <a:solidFill>
                  <a:srgbClr val="FF9900"/>
                </a:solidFill>
              </a:rPr>
              <a:t>les droits d’accès, en toute sécurité car seuls les badges dont </a:t>
            </a:r>
            <a:r>
              <a:rPr lang="fr-FR" sz="1600" dirty="0" smtClean="0">
                <a:solidFill>
                  <a:srgbClr val="FF9900"/>
                </a:solidFill>
              </a:rPr>
              <a:t>l’UID (=</a:t>
            </a:r>
            <a:r>
              <a:rPr lang="fr-FR" sz="1600" dirty="0">
                <a:solidFill>
                  <a:srgbClr val="FF9900"/>
                </a:solidFill>
              </a:rPr>
              <a:t> ID CA </a:t>
            </a:r>
            <a:r>
              <a:rPr lang="fr-FR" sz="1600" dirty="0" smtClean="0">
                <a:solidFill>
                  <a:srgbClr val="FF9900"/>
                </a:solidFill>
              </a:rPr>
              <a:t>offline) </a:t>
            </a:r>
            <a:r>
              <a:rPr lang="fr-FR" sz="1600" dirty="0">
                <a:solidFill>
                  <a:srgbClr val="FF9900"/>
                </a:solidFill>
              </a:rPr>
              <a:t>est connu de MS peuvent être encodés</a:t>
            </a:r>
          </a:p>
          <a:p>
            <a:r>
              <a:rPr lang="fr-FR" sz="1800" dirty="0" smtClean="0"/>
              <a:t>Tous les droits </a:t>
            </a:r>
            <a:r>
              <a:rPr lang="fr-FR" sz="1800" dirty="0"/>
              <a:t>d’accès sont </a:t>
            </a:r>
            <a:r>
              <a:rPr lang="fr-FR" sz="1800" dirty="0" smtClean="0"/>
              <a:t>gérés sur MS sans intervention sur les serrures</a:t>
            </a:r>
          </a:p>
          <a:p>
            <a:pPr lvl="1"/>
            <a:r>
              <a:rPr lang="fr-FR" sz="1600" dirty="0">
                <a:solidFill>
                  <a:srgbClr val="FF9900"/>
                </a:solidFill>
              </a:rPr>
              <a:t>Gestion des droits d’accès intégrée et centralisée dans MICRO-SESAME</a:t>
            </a:r>
          </a:p>
          <a:p>
            <a:pPr lvl="1"/>
            <a:r>
              <a:rPr lang="fr-FR" sz="1600" dirty="0" smtClean="0">
                <a:solidFill>
                  <a:srgbClr val="FF9900"/>
                </a:solidFill>
              </a:rPr>
              <a:t>La contrainte de gérer les droits d’accès par groupe de serrure avec APERIO tombe par le choix de TIL de créer automatiquement </a:t>
            </a:r>
            <a:r>
              <a:rPr lang="fr-FR" sz="1600" dirty="0">
                <a:solidFill>
                  <a:srgbClr val="FF9900"/>
                </a:solidFill>
              </a:rPr>
              <a:t>un </a:t>
            </a:r>
            <a:r>
              <a:rPr lang="fr-FR" sz="1600" dirty="0" smtClean="0">
                <a:solidFill>
                  <a:srgbClr val="FF9900"/>
                </a:solidFill>
              </a:rPr>
              <a:t>« groupe serrure APERIO » </a:t>
            </a:r>
            <a:r>
              <a:rPr lang="fr-FR" sz="1600" dirty="0">
                <a:solidFill>
                  <a:srgbClr val="FF9900"/>
                </a:solidFill>
              </a:rPr>
              <a:t>par serrure. </a:t>
            </a:r>
            <a:r>
              <a:rPr lang="fr-FR" sz="1600" dirty="0" smtClean="0">
                <a:solidFill>
                  <a:srgbClr val="FF9900"/>
                </a:solidFill>
              </a:rPr>
              <a:t>On prend </a:t>
            </a:r>
            <a:r>
              <a:rPr lang="fr-FR" sz="1600" dirty="0">
                <a:solidFill>
                  <a:srgbClr val="FF9900"/>
                </a:solidFill>
              </a:rPr>
              <a:t>le « grain » le plus </a:t>
            </a:r>
            <a:r>
              <a:rPr lang="fr-FR" sz="1600" dirty="0" smtClean="0">
                <a:solidFill>
                  <a:srgbClr val="FF9900"/>
                </a:solidFill>
              </a:rPr>
              <a:t>fin</a:t>
            </a:r>
          </a:p>
          <a:p>
            <a:pPr lvl="1"/>
            <a:r>
              <a:rPr lang="fr-FR" sz="1600" dirty="0" smtClean="0">
                <a:solidFill>
                  <a:srgbClr val="FF9900"/>
                </a:solidFill>
              </a:rPr>
              <a:t>La notion de groupe de serrure APERIO correspond à la notion de lecteur sur MS!</a:t>
            </a:r>
          </a:p>
          <a:p>
            <a:r>
              <a:rPr lang="fr-FR" sz="1800" dirty="0" smtClean="0"/>
              <a:t>Transfert des historiques des serrures vers MS via les bornes par un badge audit historique</a:t>
            </a:r>
          </a:p>
          <a:p>
            <a:r>
              <a:rPr lang="fr-FR" sz="1800" dirty="0" smtClean="0"/>
              <a:t>Gestion </a:t>
            </a:r>
            <a:r>
              <a:rPr lang="fr-FR" sz="1800" dirty="0"/>
              <a:t>multi-site avec </a:t>
            </a:r>
            <a:r>
              <a:rPr lang="fr-FR" sz="1800" dirty="0" smtClean="0"/>
              <a:t>contrôle (code site)</a:t>
            </a:r>
          </a:p>
          <a:p>
            <a:r>
              <a:rPr lang="fr-FR" sz="1800" dirty="0" smtClean="0"/>
              <a:t>8 </a:t>
            </a:r>
            <a:r>
              <a:rPr lang="fr-FR" sz="1800" dirty="0"/>
              <a:t>durées de </a:t>
            </a:r>
            <a:r>
              <a:rPr lang="fr-FR" sz="1800" dirty="0" smtClean="0"/>
              <a:t>validation </a:t>
            </a:r>
            <a:r>
              <a:rPr lang="fr-FR" sz="1800" dirty="0"/>
              <a:t>des droits d’accès (6 paramétrables par le client final</a:t>
            </a:r>
            <a:r>
              <a:rPr lang="fr-FR" sz="1800" dirty="0" smtClean="0"/>
              <a:t>)</a:t>
            </a:r>
          </a:p>
          <a:p>
            <a:pPr marL="342900" lvl="1" indent="-342900">
              <a:buFont typeface="Wingdings 3" pitchFamily="18" charset="2"/>
              <a:buChar char="Æ"/>
            </a:pPr>
            <a:r>
              <a:rPr lang="fr-FR" dirty="0"/>
              <a:t>Serrure avec une mémoire de </a:t>
            </a:r>
            <a:r>
              <a:rPr lang="fr-FR" dirty="0" smtClean="0"/>
              <a:t>200 événements</a:t>
            </a:r>
          </a:p>
          <a:p>
            <a:pPr marL="342900" lvl="1" indent="-342900">
              <a:buFont typeface="Wingdings 3" pitchFamily="18" charset="2"/>
              <a:buChar char="Æ"/>
            </a:pPr>
            <a:r>
              <a:rPr lang="fr-FR" dirty="0"/>
              <a:t>Gestion MAD </a:t>
            </a:r>
            <a:r>
              <a:rPr lang="fr-FR" dirty="0" smtClean="0"/>
              <a:t>ou pas au choix avec les badges </a:t>
            </a:r>
            <a:r>
              <a:rPr lang="fr-FR" dirty="0" err="1" smtClean="0"/>
              <a:t>Mifare</a:t>
            </a:r>
            <a:r>
              <a:rPr lang="fr-FR" dirty="0" smtClean="0"/>
              <a:t> </a:t>
            </a:r>
          </a:p>
          <a:p>
            <a:pPr marL="342900" lvl="1" indent="-342900">
              <a:buFont typeface="Wingdings 3" pitchFamily="18" charset="2"/>
              <a:buChar char="Æ"/>
            </a:pPr>
            <a:r>
              <a:rPr lang="fr-FR" dirty="0"/>
              <a:t>Même design et mécanique de serrures en version </a:t>
            </a:r>
            <a:r>
              <a:rPr lang="fr-FR" dirty="0" smtClean="0"/>
              <a:t>online</a:t>
            </a:r>
          </a:p>
          <a:p>
            <a:endParaRPr lang="fr-FR" sz="1800" dirty="0"/>
          </a:p>
          <a:p>
            <a:endParaRPr lang="fr-FR" sz="1800" dirty="0" smtClean="0"/>
          </a:p>
          <a:p>
            <a:endParaRPr lang="fr-FR" sz="1800" dirty="0" smtClean="0"/>
          </a:p>
          <a:p>
            <a:endParaRPr lang="fr-FR" sz="1800" dirty="0" smtClean="0"/>
          </a:p>
          <a:p>
            <a:endParaRPr lang="fr-FR" sz="1800" dirty="0"/>
          </a:p>
          <a:p>
            <a:endParaRPr lang="fr-FR" sz="1600" dirty="0"/>
          </a:p>
          <a:p>
            <a:endParaRPr lang="fr-FR" sz="1800" dirty="0" smtClean="0"/>
          </a:p>
          <a:p>
            <a:endParaRPr lang="fr-FR" sz="1800" dirty="0"/>
          </a:p>
          <a:p>
            <a:pPr marL="0" indent="0">
              <a:buNone/>
            </a:pPr>
            <a:endParaRPr lang="fr-FR" sz="1600" dirty="0"/>
          </a:p>
          <a:p>
            <a:pPr lvl="1"/>
            <a:endParaRPr lang="fr-FR" sz="1600" dirty="0">
              <a:solidFill>
                <a:srgbClr val="FF9900"/>
              </a:solidFill>
            </a:endParaRPr>
          </a:p>
          <a:p>
            <a:pPr lvl="1"/>
            <a:endParaRPr lang="fr-FR" sz="1600" dirty="0">
              <a:solidFill>
                <a:srgbClr val="FF9900"/>
              </a:solidFill>
            </a:endParaRPr>
          </a:p>
        </p:txBody>
      </p:sp>
      <p:sp>
        <p:nvSpPr>
          <p:cNvPr id="5" name="Rectangle 7"/>
          <p:cNvSpPr txBox="1">
            <a:spLocks/>
          </p:cNvSpPr>
          <p:nvPr/>
        </p:nvSpPr>
        <p:spPr bwMode="auto">
          <a:xfrm>
            <a:off x="323528" y="-27384"/>
            <a:ext cx="8712522" cy="792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r" rtl="0" fontAlgn="base">
              <a:spcBef>
                <a:spcPct val="0"/>
              </a:spcBef>
              <a:spcAft>
                <a:spcPct val="0"/>
              </a:spcAft>
              <a:defRPr sz="3600" b="1" kern="1200">
                <a:solidFill>
                  <a:schemeClr val="tx1"/>
                </a:solidFill>
                <a:latin typeface="+mj-lt"/>
                <a:ea typeface="+mj-ea"/>
                <a:cs typeface="+mj-cs"/>
              </a:defRPr>
            </a:lvl1pPr>
            <a:lvl2pPr algn="r" rtl="0" fontAlgn="base">
              <a:spcBef>
                <a:spcPct val="0"/>
              </a:spcBef>
              <a:spcAft>
                <a:spcPct val="0"/>
              </a:spcAft>
              <a:defRPr sz="3600" b="1">
                <a:solidFill>
                  <a:schemeClr val="tx1"/>
                </a:solidFill>
                <a:latin typeface="Calibri" pitchFamily="34" charset="0"/>
              </a:defRPr>
            </a:lvl2pPr>
            <a:lvl3pPr algn="r" rtl="0" fontAlgn="base">
              <a:spcBef>
                <a:spcPct val="0"/>
              </a:spcBef>
              <a:spcAft>
                <a:spcPct val="0"/>
              </a:spcAft>
              <a:defRPr sz="3600" b="1">
                <a:solidFill>
                  <a:schemeClr val="tx1"/>
                </a:solidFill>
                <a:latin typeface="Calibri" pitchFamily="34" charset="0"/>
              </a:defRPr>
            </a:lvl3pPr>
            <a:lvl4pPr algn="r" rtl="0" fontAlgn="base">
              <a:spcBef>
                <a:spcPct val="0"/>
              </a:spcBef>
              <a:spcAft>
                <a:spcPct val="0"/>
              </a:spcAft>
              <a:defRPr sz="3600" b="1">
                <a:solidFill>
                  <a:schemeClr val="tx1"/>
                </a:solidFill>
                <a:latin typeface="Calibri" pitchFamily="34" charset="0"/>
              </a:defRPr>
            </a:lvl4pPr>
            <a:lvl5pPr algn="r" rtl="0" fontAlgn="base">
              <a:spcBef>
                <a:spcPct val="0"/>
              </a:spcBef>
              <a:spcAft>
                <a:spcPct val="0"/>
              </a:spcAft>
              <a:defRPr sz="3600" b="1">
                <a:solidFill>
                  <a:schemeClr val="tx1"/>
                </a:solidFill>
                <a:latin typeface="Calibri" pitchFamily="34" charset="0"/>
              </a:defRPr>
            </a:lvl5pPr>
            <a:lvl6pPr marL="457200" algn="r" rtl="0" fontAlgn="base">
              <a:spcBef>
                <a:spcPct val="0"/>
              </a:spcBef>
              <a:spcAft>
                <a:spcPct val="0"/>
              </a:spcAft>
              <a:defRPr sz="3600" b="1">
                <a:solidFill>
                  <a:schemeClr val="tx1"/>
                </a:solidFill>
                <a:latin typeface="Calibri" pitchFamily="34" charset="0"/>
              </a:defRPr>
            </a:lvl6pPr>
            <a:lvl7pPr marL="914400" algn="r" rtl="0" fontAlgn="base">
              <a:spcBef>
                <a:spcPct val="0"/>
              </a:spcBef>
              <a:spcAft>
                <a:spcPct val="0"/>
              </a:spcAft>
              <a:defRPr sz="3600" b="1">
                <a:solidFill>
                  <a:schemeClr val="tx1"/>
                </a:solidFill>
                <a:latin typeface="Calibri" pitchFamily="34" charset="0"/>
              </a:defRPr>
            </a:lvl7pPr>
            <a:lvl8pPr marL="1371600" algn="r" rtl="0" fontAlgn="base">
              <a:spcBef>
                <a:spcPct val="0"/>
              </a:spcBef>
              <a:spcAft>
                <a:spcPct val="0"/>
              </a:spcAft>
              <a:defRPr sz="3600" b="1">
                <a:solidFill>
                  <a:schemeClr val="tx1"/>
                </a:solidFill>
                <a:latin typeface="Calibri" pitchFamily="34" charset="0"/>
              </a:defRPr>
            </a:lvl8pPr>
            <a:lvl9pPr marL="1828800" algn="r" rtl="0" fontAlgn="base">
              <a:spcBef>
                <a:spcPct val="0"/>
              </a:spcBef>
              <a:spcAft>
                <a:spcPct val="0"/>
              </a:spcAft>
              <a:defRPr sz="3600" b="1">
                <a:solidFill>
                  <a:schemeClr val="tx1"/>
                </a:solidFill>
                <a:latin typeface="Calibri" pitchFamily="34" charset="0"/>
              </a:defRPr>
            </a:lvl9pPr>
          </a:lstStyle>
          <a:p>
            <a:r>
              <a:rPr lang="fr-FR" sz="3200" dirty="0" smtClean="0">
                <a:solidFill>
                  <a:schemeClr val="tx1">
                    <a:lumMod val="50000"/>
                    <a:lumOff val="50000"/>
                  </a:schemeClr>
                </a:solidFill>
              </a:rPr>
              <a:t>Les avantages de la solution APERIO offline + TIL   </a:t>
            </a:r>
          </a:p>
        </p:txBody>
      </p:sp>
    </p:spTree>
    <p:extLst>
      <p:ext uri="{BB962C8B-B14F-4D97-AF65-F5344CB8AC3E}">
        <p14:creationId xmlns:p14="http://schemas.microsoft.com/office/powerpoint/2010/main" val="49887449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Rectangle 2"/>
          <p:cNvSpPr>
            <a:spLocks noGrp="1" noChangeArrowheads="1"/>
          </p:cNvSpPr>
          <p:nvPr>
            <p:ph type="title"/>
          </p:nvPr>
        </p:nvSpPr>
        <p:spPr>
          <a:xfrm>
            <a:off x="2051720" y="-1104"/>
            <a:ext cx="6624736" cy="838200"/>
          </a:xfrm>
        </p:spPr>
        <p:txBody>
          <a:bodyPr/>
          <a:lstStyle/>
          <a:p>
            <a:pPr eaLnBrk="1" hangingPunct="1"/>
            <a:r>
              <a:rPr lang="en-US" sz="3200" dirty="0" err="1"/>
              <a:t>Domaines</a:t>
            </a:r>
            <a:r>
              <a:rPr lang="en-US" sz="3200" dirty="0"/>
              <a:t> de </a:t>
            </a:r>
            <a:r>
              <a:rPr lang="en-US" sz="3200" dirty="0" err="1"/>
              <a:t>compétences</a:t>
            </a:r>
            <a:r>
              <a:rPr lang="en-US" sz="3200" dirty="0"/>
              <a:t> </a:t>
            </a:r>
          </a:p>
        </p:txBody>
      </p:sp>
      <p:sp>
        <p:nvSpPr>
          <p:cNvPr id="80900" name="Foliennummernplatzhalter 6"/>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rgbClr val="002A58"/>
                </a:solidFill>
                <a:latin typeface="Arial" pitchFamily="34" charset="0"/>
                <a:ea typeface="ヒラギノ角ゴ Pro W3"/>
                <a:cs typeface="ヒラギノ角ゴ Pro W3"/>
              </a:defRPr>
            </a:lvl1pPr>
            <a:lvl2pPr marL="742950" indent="-285750" eaLnBrk="0" hangingPunct="0">
              <a:defRPr sz="1600">
                <a:solidFill>
                  <a:srgbClr val="002A58"/>
                </a:solidFill>
                <a:latin typeface="Arial" pitchFamily="34" charset="0"/>
                <a:ea typeface="ヒラギノ角ゴ Pro W3"/>
                <a:cs typeface="ヒラギノ角ゴ Pro W3"/>
              </a:defRPr>
            </a:lvl2pPr>
            <a:lvl3pPr marL="1143000" indent="-228600" eaLnBrk="0" hangingPunct="0">
              <a:defRPr sz="1600">
                <a:solidFill>
                  <a:srgbClr val="002A58"/>
                </a:solidFill>
                <a:latin typeface="Arial" pitchFamily="34" charset="0"/>
                <a:ea typeface="ヒラギノ角ゴ Pro W3"/>
                <a:cs typeface="ヒラギノ角ゴ Pro W3"/>
              </a:defRPr>
            </a:lvl3pPr>
            <a:lvl4pPr marL="1600200" indent="-228600" eaLnBrk="0" hangingPunct="0">
              <a:defRPr sz="1600">
                <a:solidFill>
                  <a:srgbClr val="002A58"/>
                </a:solidFill>
                <a:latin typeface="Arial" pitchFamily="34" charset="0"/>
                <a:ea typeface="ヒラギノ角ゴ Pro W3"/>
                <a:cs typeface="ヒラギノ角ゴ Pro W3"/>
              </a:defRPr>
            </a:lvl4pPr>
            <a:lvl5pPr marL="2057400" indent="-228600" eaLnBrk="0" hangingPunct="0">
              <a:defRPr sz="1600">
                <a:solidFill>
                  <a:srgbClr val="002A58"/>
                </a:solidFill>
                <a:latin typeface="Arial" pitchFamily="34" charset="0"/>
                <a:ea typeface="ヒラギノ角ゴ Pro W3"/>
                <a:cs typeface="ヒラギノ角ゴ Pro W3"/>
              </a:defRPr>
            </a:lvl5pPr>
            <a:lvl6pPr marL="2514600" indent="-228600" eaLnBrk="0" fontAlgn="base" hangingPunct="0">
              <a:spcBef>
                <a:spcPct val="0"/>
              </a:spcBef>
              <a:spcAft>
                <a:spcPct val="0"/>
              </a:spcAft>
              <a:defRPr sz="1600">
                <a:solidFill>
                  <a:srgbClr val="002A58"/>
                </a:solidFill>
                <a:latin typeface="Arial" pitchFamily="34" charset="0"/>
                <a:ea typeface="ヒラギノ角ゴ Pro W3"/>
                <a:cs typeface="ヒラギノ角ゴ Pro W3"/>
              </a:defRPr>
            </a:lvl6pPr>
            <a:lvl7pPr marL="2971800" indent="-228600" eaLnBrk="0" fontAlgn="base" hangingPunct="0">
              <a:spcBef>
                <a:spcPct val="0"/>
              </a:spcBef>
              <a:spcAft>
                <a:spcPct val="0"/>
              </a:spcAft>
              <a:defRPr sz="1600">
                <a:solidFill>
                  <a:srgbClr val="002A58"/>
                </a:solidFill>
                <a:latin typeface="Arial" pitchFamily="34" charset="0"/>
                <a:ea typeface="ヒラギノ角ゴ Pro W3"/>
                <a:cs typeface="ヒラギノ角ゴ Pro W3"/>
              </a:defRPr>
            </a:lvl7pPr>
            <a:lvl8pPr marL="3429000" indent="-228600" eaLnBrk="0" fontAlgn="base" hangingPunct="0">
              <a:spcBef>
                <a:spcPct val="0"/>
              </a:spcBef>
              <a:spcAft>
                <a:spcPct val="0"/>
              </a:spcAft>
              <a:defRPr sz="1600">
                <a:solidFill>
                  <a:srgbClr val="002A58"/>
                </a:solidFill>
                <a:latin typeface="Arial" pitchFamily="34" charset="0"/>
                <a:ea typeface="ヒラギノ角ゴ Pro W3"/>
                <a:cs typeface="ヒラギノ角ゴ Pro W3"/>
              </a:defRPr>
            </a:lvl8pPr>
            <a:lvl9pPr marL="3886200" indent="-228600" eaLnBrk="0" fontAlgn="base" hangingPunct="0">
              <a:spcBef>
                <a:spcPct val="0"/>
              </a:spcBef>
              <a:spcAft>
                <a:spcPct val="0"/>
              </a:spcAft>
              <a:defRPr sz="1600">
                <a:solidFill>
                  <a:srgbClr val="002A58"/>
                </a:solidFill>
                <a:latin typeface="Arial" pitchFamily="34" charset="0"/>
                <a:ea typeface="ヒラギノ角ゴ Pro W3"/>
                <a:cs typeface="ヒラギノ角ゴ Pro W3"/>
              </a:defRPr>
            </a:lvl9pPr>
          </a:lstStyle>
          <a:p>
            <a:fld id="{34374ACD-9DB5-4BCF-80F6-EC3A6E976D77}" type="slidenum">
              <a:rPr lang="en-US" sz="900" smtClean="0">
                <a:solidFill>
                  <a:srgbClr val="8093B7"/>
                </a:solidFill>
              </a:rPr>
              <a:pPr/>
              <a:t>11</a:t>
            </a:fld>
            <a:endParaRPr lang="en-US" sz="900" smtClean="0">
              <a:solidFill>
                <a:srgbClr val="8093B7"/>
              </a:solidFill>
            </a:endParaRPr>
          </a:p>
        </p:txBody>
      </p:sp>
      <p:graphicFrame>
        <p:nvGraphicFramePr>
          <p:cNvPr id="2" name="Tableau 1"/>
          <p:cNvGraphicFramePr>
            <a:graphicFrameLocks noGrp="1"/>
          </p:cNvGraphicFramePr>
          <p:nvPr>
            <p:extLst>
              <p:ext uri="{D42A27DB-BD31-4B8C-83A1-F6EECF244321}">
                <p14:modId xmlns:p14="http://schemas.microsoft.com/office/powerpoint/2010/main" val="879759054"/>
              </p:ext>
            </p:extLst>
          </p:nvPr>
        </p:nvGraphicFramePr>
        <p:xfrm>
          <a:off x="107505" y="692696"/>
          <a:ext cx="8784976" cy="5033290"/>
        </p:xfrm>
        <a:graphic>
          <a:graphicData uri="http://schemas.openxmlformats.org/drawingml/2006/table">
            <a:tbl>
              <a:tblPr firstRow="1" bandRow="1">
                <a:tableStyleId>{5C22544A-7EE6-4342-B048-85BDC9FD1C3A}</a:tableStyleId>
              </a:tblPr>
              <a:tblGrid>
                <a:gridCol w="1296143"/>
                <a:gridCol w="2304256"/>
                <a:gridCol w="2952328"/>
                <a:gridCol w="2232249"/>
              </a:tblGrid>
              <a:tr h="278410">
                <a:tc>
                  <a:txBody>
                    <a:bodyPr/>
                    <a:lstStyle/>
                    <a:p>
                      <a:endParaRPr lang="fr-FR" sz="1200" dirty="0" smtClean="0"/>
                    </a:p>
                  </a:txBody>
                  <a:tcPr/>
                </a:tc>
                <a:tc>
                  <a:txBody>
                    <a:bodyPr/>
                    <a:lstStyle/>
                    <a:p>
                      <a:r>
                        <a:rPr lang="fr-FR" sz="1200" dirty="0" smtClean="0"/>
                        <a:t>TIL</a:t>
                      </a:r>
                      <a:endParaRPr lang="fr-FR" sz="1200" dirty="0"/>
                    </a:p>
                  </a:txBody>
                  <a:tcPr/>
                </a:tc>
                <a:tc>
                  <a:txBody>
                    <a:bodyPr/>
                    <a:lstStyle/>
                    <a:p>
                      <a:r>
                        <a:rPr lang="fr-FR" sz="1200" dirty="0" smtClean="0"/>
                        <a:t>Partenaire</a:t>
                      </a:r>
                      <a:r>
                        <a:rPr lang="fr-FR" sz="1200" baseline="0" dirty="0" smtClean="0"/>
                        <a:t> TIL</a:t>
                      </a:r>
                      <a:endParaRPr lang="fr-FR" sz="1200" dirty="0"/>
                    </a:p>
                  </a:txBody>
                  <a:tcPr/>
                </a:tc>
                <a:tc>
                  <a:txBody>
                    <a:bodyPr/>
                    <a:lstStyle/>
                    <a:p>
                      <a:r>
                        <a:rPr lang="fr-FR" sz="1200" dirty="0" smtClean="0"/>
                        <a:t>Client final </a:t>
                      </a:r>
                      <a:endParaRPr lang="fr-FR" sz="1200" dirty="0"/>
                    </a:p>
                  </a:txBody>
                  <a:tcPr/>
                </a:tc>
              </a:tr>
              <a:tr h="441670">
                <a:tc>
                  <a:txBody>
                    <a:bodyPr/>
                    <a:lstStyle/>
                    <a:p>
                      <a:r>
                        <a:rPr lang="fr-FR" sz="1200" dirty="0" smtClean="0"/>
                        <a:t>MICRO-SESAME Bornes  de chargement</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r-FR" sz="1200" dirty="0" smtClean="0"/>
                        <a:t>Fourniture matériel</a:t>
                      </a:r>
                      <a:r>
                        <a:rPr lang="fr-FR" sz="1200" baseline="0" dirty="0" smtClean="0"/>
                        <a:t> </a:t>
                      </a:r>
                      <a:r>
                        <a:rPr lang="fr-FR" sz="1200" dirty="0" smtClean="0"/>
                        <a:t>et enveloppe</a:t>
                      </a:r>
                      <a:r>
                        <a:rPr lang="fr-FR" sz="1200" baseline="0" dirty="0" smtClean="0"/>
                        <a:t> sous scellée</a:t>
                      </a:r>
                      <a:endParaRPr lang="fr-FR" sz="1200" dirty="0" smtClean="0"/>
                    </a:p>
                    <a:p>
                      <a:endParaRPr lang="fr-FR" sz="1200" dirty="0" smtClean="0"/>
                    </a:p>
                    <a:p>
                      <a:r>
                        <a:rPr lang="fr-FR" sz="1200" dirty="0" smtClean="0"/>
                        <a:t>Formation</a:t>
                      </a:r>
                      <a:r>
                        <a:rPr lang="fr-FR" sz="1200" baseline="0" dirty="0" smtClean="0"/>
                        <a:t> MS pour partenaire</a:t>
                      </a:r>
                      <a:endParaRPr lang="fr-FR" sz="1200" dirty="0"/>
                    </a:p>
                  </a:txBody>
                  <a:tcPr/>
                </a:tc>
                <a:tc>
                  <a:txBody>
                    <a:bodyPr/>
                    <a:lstStyle/>
                    <a:p>
                      <a:r>
                        <a:rPr lang="fr-FR" sz="1200" dirty="0" smtClean="0"/>
                        <a:t>Paramétrage</a:t>
                      </a:r>
                      <a:r>
                        <a:rPr lang="fr-FR" sz="1200" baseline="0" dirty="0" smtClean="0"/>
                        <a:t> de MS avec les données validées par le client final:</a:t>
                      </a:r>
                      <a:endParaRPr lang="fr-FR" sz="1200" dirty="0" smtClean="0"/>
                    </a:p>
                    <a:p>
                      <a:pPr marL="171450" indent="-171450">
                        <a:buFontTx/>
                        <a:buChar char="-"/>
                      </a:pPr>
                      <a:r>
                        <a:rPr lang="fr-FR" sz="1200" dirty="0" smtClean="0"/>
                        <a:t>Par serrure : Nom/ID serrure (= ID d’un groupe d’accès), le code site</a:t>
                      </a:r>
                    </a:p>
                    <a:p>
                      <a:r>
                        <a:rPr lang="fr-FR" sz="1200" dirty="0" smtClean="0"/>
                        <a:t>Configuration de la borne (</a:t>
                      </a:r>
                      <a:r>
                        <a:rPr lang="fr-FR" sz="1200" dirty="0" err="1" smtClean="0"/>
                        <a:t>mapping</a:t>
                      </a:r>
                      <a:r>
                        <a:rPr lang="fr-FR" sz="1200" dirty="0" smtClean="0"/>
                        <a:t>)</a:t>
                      </a:r>
                    </a:p>
                    <a:p>
                      <a:r>
                        <a:rPr lang="fr-FR" sz="1200" baseline="0" dirty="0" smtClean="0"/>
                        <a:t>Complète la configuration de la borne et l’exporte pour l’importer dans toutes les autres bornes</a:t>
                      </a:r>
                      <a:endParaRPr lang="fr-FR" sz="1200" dirty="0" smtClean="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r-FR" sz="1200" dirty="0" smtClean="0"/>
                        <a:t>Réalise les opérations du guide donné dans l’enveloppe scellée</a:t>
                      </a:r>
                    </a:p>
                    <a:p>
                      <a:endParaRPr lang="fr-FR" sz="1200" dirty="0" smtClean="0"/>
                    </a:p>
                    <a:p>
                      <a:r>
                        <a:rPr lang="fr-FR" sz="1200" dirty="0" smtClean="0"/>
                        <a:t>Définit les droits d’accès, la base usager, les durées de validation,..</a:t>
                      </a:r>
                    </a:p>
                    <a:p>
                      <a:endParaRPr lang="fr-FR" sz="1200" dirty="0" smtClean="0"/>
                    </a:p>
                    <a:p>
                      <a:endParaRPr lang="fr-FR" sz="1200" dirty="0" smtClean="0"/>
                    </a:p>
                  </a:txBody>
                  <a:tcPr/>
                </a:tc>
              </a:tr>
              <a:tr h="95599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r-FR" sz="1200" dirty="0" smtClean="0"/>
                        <a:t>Logiciel PAP APERIO</a:t>
                      </a:r>
                      <a:r>
                        <a:rPr lang="fr-FR" sz="1200" baseline="0" dirty="0" smtClean="0"/>
                        <a:t> + 2 </a:t>
                      </a:r>
                      <a:r>
                        <a:rPr lang="fr-FR" sz="1200" dirty="0" smtClean="0"/>
                        <a:t>cartes d’activation radio</a:t>
                      </a:r>
                    </a:p>
                    <a:p>
                      <a:pPr marL="0" marR="0" indent="0" algn="l" defTabSz="914400" rtl="0" eaLnBrk="1" fontAlgn="auto" latinLnBrk="0" hangingPunct="1">
                        <a:lnSpc>
                          <a:spcPct val="100000"/>
                        </a:lnSpc>
                        <a:spcBef>
                          <a:spcPts val="0"/>
                        </a:spcBef>
                        <a:spcAft>
                          <a:spcPts val="0"/>
                        </a:spcAft>
                        <a:buClrTx/>
                        <a:buSzTx/>
                        <a:buFontTx/>
                        <a:buNone/>
                        <a:tabLst/>
                        <a:defRPr/>
                      </a:pPr>
                      <a:r>
                        <a:rPr lang="fr-FR" sz="1200" dirty="0" smtClean="0"/>
                        <a:t>+ Clé USB + badge AUDIT</a:t>
                      </a:r>
                    </a:p>
                    <a:p>
                      <a:pPr marL="0" marR="0" indent="0" algn="l" defTabSz="914400" rtl="0" eaLnBrk="1" fontAlgn="auto" latinLnBrk="0" hangingPunct="1">
                        <a:lnSpc>
                          <a:spcPct val="100000"/>
                        </a:lnSpc>
                        <a:spcBef>
                          <a:spcPts val="0"/>
                        </a:spcBef>
                        <a:spcAft>
                          <a:spcPts val="0"/>
                        </a:spcAft>
                        <a:buClrTx/>
                        <a:buSzTx/>
                        <a:buFontTx/>
                        <a:buNone/>
                        <a:tabLst/>
                        <a:defRPr/>
                      </a:pPr>
                      <a:endParaRPr lang="fr-FR" sz="1200" dirty="0" smtClean="0"/>
                    </a:p>
                    <a:p>
                      <a:endParaRPr lang="fr-FR" sz="1200" dirty="0"/>
                    </a:p>
                  </a:txBody>
                  <a:tcPr/>
                </a:tc>
                <a:tc>
                  <a:txBody>
                    <a:bodyPr/>
                    <a:lstStyle/>
                    <a:p>
                      <a:r>
                        <a:rPr lang="fr-FR" sz="1200" dirty="0" smtClean="0"/>
                        <a:t>Distribution produits APERIO + formation offline de 1 jour au partenaire TIL et, selon besoin, au client final </a:t>
                      </a:r>
                    </a:p>
                    <a:p>
                      <a:pPr marL="0" marR="0" indent="0" algn="l" defTabSz="914400" rtl="0" eaLnBrk="1" fontAlgn="auto" latinLnBrk="0" hangingPunct="1">
                        <a:lnSpc>
                          <a:spcPct val="100000"/>
                        </a:lnSpc>
                        <a:spcBef>
                          <a:spcPts val="0"/>
                        </a:spcBef>
                        <a:spcAft>
                          <a:spcPts val="0"/>
                        </a:spcAft>
                        <a:buClrTx/>
                        <a:buSzTx/>
                        <a:buFontTx/>
                        <a:buNone/>
                        <a:tabLst/>
                        <a:defRPr/>
                      </a:pPr>
                      <a:r>
                        <a:rPr lang="fr-FR" sz="1200" dirty="0" smtClean="0"/>
                        <a:t>Fabrication des 2</a:t>
                      </a:r>
                      <a:r>
                        <a:rPr lang="fr-FR" sz="1200" baseline="0" dirty="0" smtClean="0"/>
                        <a:t> cartes d’activation et badge AUDIT</a:t>
                      </a:r>
                      <a:endParaRPr lang="fr-FR" sz="120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fr-FR" sz="1200" dirty="0" smtClean="0"/>
                        <a:t>L</a:t>
                      </a:r>
                      <a:r>
                        <a:rPr lang="fr-FR" sz="1200" baseline="0" dirty="0" smtClean="0"/>
                        <a:t>a</a:t>
                      </a:r>
                      <a:r>
                        <a:rPr lang="fr-FR" sz="1200" dirty="0" smtClean="0"/>
                        <a:t> clé offline est </a:t>
                      </a:r>
                      <a:r>
                        <a:rPr lang="fr-FR" sz="1200" baseline="0" dirty="0" smtClean="0"/>
                        <a:t>conservée chez TIL par</a:t>
                      </a:r>
                      <a:r>
                        <a:rPr lang="fr-FR" sz="1200" dirty="0" smtClean="0"/>
                        <a:t> client final (perte,</a:t>
                      </a:r>
                      <a:r>
                        <a:rPr lang="fr-FR" sz="1200" baseline="0" dirty="0" smtClean="0"/>
                        <a:t> sites,…)</a:t>
                      </a:r>
                      <a:endParaRPr lang="fr-FR" sz="1200" dirty="0" smtClean="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r-FR" sz="1200" dirty="0" smtClean="0"/>
                        <a:t>Détient la carte d’activation standard. Utilise logiciel PAP + sa carte d’activation radio standard</a:t>
                      </a:r>
                      <a:r>
                        <a:rPr lang="fr-FR" sz="1200" baseline="0" dirty="0" smtClean="0"/>
                        <a:t> + la carte d’activation du client final </a:t>
                      </a:r>
                      <a:r>
                        <a:rPr lang="fr-FR" sz="1200" dirty="0" smtClean="0"/>
                        <a:t>pour configurer </a:t>
                      </a:r>
                      <a:r>
                        <a:rPr lang="fr-FR" sz="1200" baseline="0" dirty="0" smtClean="0"/>
                        <a:t>les serrures </a:t>
                      </a:r>
                      <a:r>
                        <a:rPr lang="fr-FR" sz="1200" dirty="0" smtClean="0"/>
                        <a:t>avec les données validées par le client final (</a:t>
                      </a:r>
                      <a:r>
                        <a:rPr lang="fr-FR" sz="1200" dirty="0" err="1" smtClean="0"/>
                        <a:t>mapping</a:t>
                      </a:r>
                      <a:r>
                        <a:rPr lang="fr-FR" sz="1200" dirty="0" smtClean="0"/>
                        <a:t>,</a:t>
                      </a:r>
                      <a:r>
                        <a:rPr lang="fr-FR" sz="1200" baseline="0" dirty="0" smtClean="0"/>
                        <a:t> code site,..) et importées de MS</a:t>
                      </a:r>
                      <a:r>
                        <a:rPr lang="fr-FR" sz="1200" dirty="0" smtClean="0"/>
                        <a:t>. Mise  à l’heure, chargement </a:t>
                      </a:r>
                      <a:r>
                        <a:rPr lang="fr-FR" sz="1200" dirty="0" err="1" smtClean="0"/>
                        <a:t>firmware</a:t>
                      </a:r>
                      <a:r>
                        <a:rPr lang="fr-FR" sz="1200" dirty="0" smtClean="0"/>
                        <a:t>, divers réglages</a:t>
                      </a:r>
                      <a:endParaRPr lang="fr-FR" sz="1200" dirty="0"/>
                    </a:p>
                  </a:txBody>
                  <a:tcPr/>
                </a:tc>
                <a:tc>
                  <a:txBody>
                    <a:bodyPr/>
                    <a:lstStyle/>
                    <a:p>
                      <a:r>
                        <a:rPr lang="fr-FR" sz="1200" dirty="0" smtClean="0"/>
                        <a:t>Charge</a:t>
                      </a:r>
                      <a:r>
                        <a:rPr lang="fr-FR" sz="1200" baseline="0" dirty="0" smtClean="0"/>
                        <a:t> clé offline dans le logiciel PAP et dans la borne</a:t>
                      </a:r>
                    </a:p>
                    <a:p>
                      <a:pPr marL="0" marR="0" indent="0" algn="l" defTabSz="914400" rtl="0" eaLnBrk="1" fontAlgn="auto" latinLnBrk="0" hangingPunct="1">
                        <a:lnSpc>
                          <a:spcPct val="100000"/>
                        </a:lnSpc>
                        <a:spcBef>
                          <a:spcPts val="0"/>
                        </a:spcBef>
                        <a:spcAft>
                          <a:spcPts val="0"/>
                        </a:spcAft>
                        <a:buClrTx/>
                        <a:buSzTx/>
                        <a:buFontTx/>
                        <a:buNone/>
                        <a:tabLst/>
                        <a:defRPr/>
                      </a:pPr>
                      <a:r>
                        <a:rPr lang="fr-FR" sz="1200" dirty="0" smtClean="0"/>
                        <a:t>Détient la clé offline + la carte d’activation radio spécifique avec sa</a:t>
                      </a:r>
                      <a:r>
                        <a:rPr lang="fr-FR" sz="1200" baseline="0" dirty="0" smtClean="0"/>
                        <a:t> clé offline + le badge AUDIT</a:t>
                      </a:r>
                      <a:endParaRPr lang="fr-FR" sz="1200" dirty="0" smtClean="0"/>
                    </a:p>
                    <a:p>
                      <a:r>
                        <a:rPr lang="fr-FR" sz="1200" dirty="0" smtClean="0"/>
                        <a:t>Détient</a:t>
                      </a:r>
                      <a:r>
                        <a:rPr lang="fr-FR" sz="1200" baseline="0" dirty="0" smtClean="0"/>
                        <a:t> </a:t>
                      </a:r>
                      <a:r>
                        <a:rPr lang="fr-FR" sz="1200" dirty="0" smtClean="0"/>
                        <a:t>et sauvegarde</a:t>
                      </a:r>
                      <a:r>
                        <a:rPr lang="fr-FR" sz="1200" baseline="0" dirty="0" smtClean="0"/>
                        <a:t> la configuration du PAP APERIO de son site + les fichiers </a:t>
                      </a:r>
                      <a:r>
                        <a:rPr lang="fr-FR" sz="1200" baseline="0" dirty="0" err="1" smtClean="0"/>
                        <a:t>borne.conf</a:t>
                      </a:r>
                      <a:endParaRPr lang="fr-FR" sz="1200" baseline="0" dirty="0" smtClean="0"/>
                    </a:p>
                  </a:txBody>
                  <a:tcPr/>
                </a:tc>
              </a:tr>
              <a:tr h="487350">
                <a:tc>
                  <a:txBody>
                    <a:bodyPr/>
                    <a:lstStyle/>
                    <a:p>
                      <a:r>
                        <a:rPr lang="fr-FR" sz="1200" dirty="0" smtClean="0"/>
                        <a:t>serrures autonomes : béquille, cylindre</a:t>
                      </a:r>
                      <a:endParaRPr lang="fr-FR" sz="1200" dirty="0"/>
                    </a:p>
                  </a:txBody>
                  <a:tcPr/>
                </a:tc>
                <a:tc>
                  <a:txBody>
                    <a:bodyPr/>
                    <a:lstStyle/>
                    <a:p>
                      <a:r>
                        <a:rPr lang="fr-FR" sz="1200" dirty="0" smtClean="0"/>
                        <a:t>Distribution</a:t>
                      </a:r>
                      <a:endParaRPr lang="fr-FR" sz="1200" dirty="0"/>
                    </a:p>
                  </a:txBody>
                  <a:tcPr/>
                </a:tc>
                <a:tc>
                  <a:txBody>
                    <a:bodyPr/>
                    <a:lstStyle/>
                    <a:p>
                      <a:r>
                        <a:rPr lang="fr-FR" sz="1200" dirty="0" smtClean="0"/>
                        <a:t>Vente, Initialisation, Pose</a:t>
                      </a:r>
                      <a:endParaRPr lang="fr-FR" sz="1200" dirty="0"/>
                    </a:p>
                  </a:txBody>
                  <a:tcPr/>
                </a:tc>
                <a:tc>
                  <a:txBody>
                    <a:bodyPr/>
                    <a:lstStyle/>
                    <a:p>
                      <a:r>
                        <a:rPr lang="fr-FR" sz="1200" dirty="0" smtClean="0"/>
                        <a:t>Exploitation</a:t>
                      </a:r>
                    </a:p>
                    <a:p>
                      <a:r>
                        <a:rPr lang="fr-FR" sz="1200" dirty="0" smtClean="0"/>
                        <a:t>Pose possible par son serrurier des serrures</a:t>
                      </a:r>
                      <a:r>
                        <a:rPr lang="fr-FR" sz="1200" baseline="0" dirty="0" smtClean="0"/>
                        <a:t> déjà configurées</a:t>
                      </a:r>
                      <a:endParaRPr lang="fr-FR" sz="1200" dirty="0"/>
                    </a:p>
                  </a:txBody>
                  <a:tcPr/>
                </a:tc>
              </a:tr>
              <a:tr h="464016">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r-FR" sz="1200" dirty="0" smtClean="0"/>
                        <a:t>Déploiement</a:t>
                      </a:r>
                    </a:p>
                    <a:p>
                      <a:r>
                        <a:rPr lang="fr-FR" sz="1200" dirty="0" smtClean="0"/>
                        <a:t>Garantie,</a:t>
                      </a:r>
                      <a:r>
                        <a:rPr lang="fr-FR" sz="1200" baseline="0" dirty="0" smtClean="0"/>
                        <a:t> </a:t>
                      </a:r>
                      <a:r>
                        <a:rPr lang="fr-FR" sz="1200" dirty="0" smtClean="0"/>
                        <a:t>SAV</a:t>
                      </a:r>
                      <a:r>
                        <a:rPr lang="fr-FR" sz="1200" baseline="0" dirty="0" smtClean="0"/>
                        <a:t> </a:t>
                      </a:r>
                    </a:p>
                    <a:p>
                      <a:r>
                        <a:rPr lang="fr-FR" sz="1200" baseline="0" dirty="0" smtClean="0"/>
                        <a:t>des </a:t>
                      </a:r>
                      <a:r>
                        <a:rPr lang="fr-FR" sz="1200" dirty="0" smtClean="0"/>
                        <a:t>produits APERIO</a:t>
                      </a:r>
                      <a:endParaRPr lang="fr-FR" sz="12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r-FR" sz="1200" dirty="0" smtClean="0"/>
                        <a:t>Support TIL formé par APERIO.</a:t>
                      </a:r>
                      <a:r>
                        <a:rPr lang="fr-FR" sz="1200" baseline="0" dirty="0" smtClean="0"/>
                        <a:t> </a:t>
                      </a:r>
                      <a:r>
                        <a:rPr lang="fr-FR" sz="1200" dirty="0" smtClean="0"/>
                        <a:t>Garantie 1 an. Stock SAV tampon. Réparation</a:t>
                      </a:r>
                      <a:r>
                        <a:rPr lang="fr-FR" sz="1200" baseline="0" dirty="0" smtClean="0"/>
                        <a:t>. </a:t>
                      </a:r>
                      <a:r>
                        <a:rPr lang="fr-FR" sz="1200" dirty="0" smtClean="0"/>
                        <a:t>Vente de pièces</a:t>
                      </a:r>
                      <a:r>
                        <a:rPr lang="fr-FR" sz="1200" baseline="0" dirty="0" smtClean="0"/>
                        <a:t> </a:t>
                      </a:r>
                      <a:r>
                        <a:rPr lang="fr-FR" sz="1200" dirty="0" smtClean="0"/>
                        <a:t>détachées</a:t>
                      </a:r>
                      <a:r>
                        <a:rPr lang="fr-FR" sz="1200" baseline="0" dirty="0" smtClean="0"/>
                        <a:t> </a:t>
                      </a:r>
                      <a:r>
                        <a:rPr lang="fr-FR" sz="1200" dirty="0" smtClean="0"/>
                        <a:t>+</a:t>
                      </a:r>
                      <a:r>
                        <a:rPr lang="fr-FR" sz="1200" baseline="0" dirty="0" smtClean="0"/>
                        <a:t> transfert de compétence</a:t>
                      </a:r>
                      <a:endParaRPr lang="fr-FR" sz="12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r-FR" sz="1200" dirty="0" smtClean="0"/>
                        <a:t>Mise</a:t>
                      </a:r>
                      <a:r>
                        <a:rPr lang="fr-FR" sz="1200" baseline="0" dirty="0" smtClean="0"/>
                        <a:t> en service /formation</a:t>
                      </a:r>
                      <a:endParaRPr lang="fr-FR" sz="120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fr-FR" sz="1200" dirty="0" smtClean="0"/>
                        <a:t>SAV sur site de produits complets</a:t>
                      </a:r>
                      <a:endParaRPr lang="fr-FR" sz="1200" dirty="0"/>
                    </a:p>
                  </a:txBody>
                  <a:tcPr/>
                </a:tc>
                <a:tc>
                  <a:txBody>
                    <a:bodyPr/>
                    <a:lstStyle/>
                    <a:p>
                      <a:endParaRPr lang="fr-FR" sz="1200" dirty="0"/>
                    </a:p>
                  </a:txBody>
                  <a:tcPr/>
                </a:tc>
              </a:tr>
            </a:tbl>
          </a:graphicData>
        </a:graphic>
      </p:graphicFrame>
    </p:spTree>
    <p:extLst>
      <p:ext uri="{BB962C8B-B14F-4D97-AF65-F5344CB8AC3E}">
        <p14:creationId xmlns:p14="http://schemas.microsoft.com/office/powerpoint/2010/main" val="113180782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5458" name="Rectangle 2"/>
          <p:cNvSpPr>
            <a:spLocks noGrp="1"/>
          </p:cNvSpPr>
          <p:nvPr>
            <p:ph type="body" sz="half" idx="1"/>
          </p:nvPr>
        </p:nvSpPr>
        <p:spPr>
          <a:xfrm>
            <a:off x="35942" y="620688"/>
            <a:ext cx="9000554" cy="5832648"/>
          </a:xfrm>
        </p:spPr>
        <p:txBody>
          <a:bodyPr/>
          <a:lstStyle/>
          <a:p>
            <a:r>
              <a:rPr lang="fr-FR" sz="1800" dirty="0"/>
              <a:t>Les </a:t>
            </a:r>
            <a:r>
              <a:rPr lang="fr-FR" sz="1800" dirty="0" smtClean="0"/>
              <a:t>serrures </a:t>
            </a:r>
            <a:r>
              <a:rPr lang="fr-FR" sz="1800" dirty="0"/>
              <a:t>étant offline, </a:t>
            </a:r>
            <a:r>
              <a:rPr lang="fr-FR" sz="1800" dirty="0" smtClean="0"/>
              <a:t>bien </a:t>
            </a:r>
            <a:r>
              <a:rPr lang="fr-FR" sz="1800" dirty="0"/>
              <a:t>réfléchir avant de paramétrer ! </a:t>
            </a:r>
          </a:p>
          <a:p>
            <a:pPr lvl="1"/>
            <a:r>
              <a:rPr lang="fr-FR" sz="1400" dirty="0" smtClean="0">
                <a:solidFill>
                  <a:srgbClr val="FF9900"/>
                </a:solidFill>
              </a:rPr>
              <a:t>Toutes modifications des paramètres (mode de fonctionnement, </a:t>
            </a:r>
            <a:r>
              <a:rPr lang="fr-FR" sz="1400" dirty="0" err="1" smtClean="0">
                <a:solidFill>
                  <a:srgbClr val="FF9900"/>
                </a:solidFill>
              </a:rPr>
              <a:t>mapping</a:t>
            </a:r>
            <a:r>
              <a:rPr lang="fr-FR" sz="1400" dirty="0" smtClean="0">
                <a:solidFill>
                  <a:srgbClr val="FF9900"/>
                </a:solidFill>
              </a:rPr>
              <a:t>,...) imposent une mise à jour de toutes les serrures concernées !</a:t>
            </a:r>
          </a:p>
          <a:p>
            <a:pPr lvl="1"/>
            <a:r>
              <a:rPr lang="fr-FR" sz="1400" dirty="0" smtClean="0">
                <a:solidFill>
                  <a:srgbClr val="FF9900"/>
                </a:solidFill>
              </a:rPr>
              <a:t>Nous conseillons d’avoir une personne avec tous les groupes d’accès, H24 (passe général )</a:t>
            </a:r>
          </a:p>
          <a:p>
            <a:r>
              <a:rPr lang="fr-FR" sz="1800" dirty="0"/>
              <a:t>La commande doit inclure la lettre d’engagement signée (</a:t>
            </a:r>
            <a:r>
              <a:rPr lang="fr-FR" sz="1400" dirty="0"/>
              <a:t>voir mise en œuvre</a:t>
            </a:r>
            <a:r>
              <a:rPr lang="fr-FR" sz="1800" dirty="0"/>
              <a:t>)</a:t>
            </a:r>
          </a:p>
          <a:p>
            <a:r>
              <a:rPr lang="fr-FR" sz="1800" dirty="0" smtClean="0"/>
              <a:t>Pour portes intérieures non sensibles, pas d’alarme (effraction porte,…)</a:t>
            </a:r>
          </a:p>
          <a:p>
            <a:pPr lvl="0"/>
            <a:r>
              <a:rPr lang="fr-FR" sz="1800" dirty="0"/>
              <a:t>Les Piles </a:t>
            </a:r>
            <a:r>
              <a:rPr lang="fr-FR" sz="1800" dirty="0" smtClean="0"/>
              <a:t>fournies doivent être installées à la mise en service, pas en stock</a:t>
            </a:r>
          </a:p>
          <a:p>
            <a:r>
              <a:rPr lang="fr-FR" sz="1800" dirty="0" smtClean="0"/>
              <a:t>Il faut encoder le badge sur les bornes avant </a:t>
            </a:r>
            <a:r>
              <a:rPr lang="fr-FR" sz="1800" dirty="0"/>
              <a:t>de </a:t>
            </a:r>
            <a:r>
              <a:rPr lang="fr-FR" sz="1800" dirty="0" smtClean="0"/>
              <a:t>charger ses droits d’accès </a:t>
            </a:r>
          </a:p>
          <a:p>
            <a:pPr lvl="1"/>
            <a:r>
              <a:rPr lang="fr-FR" sz="1300" dirty="0">
                <a:solidFill>
                  <a:srgbClr val="FF9900"/>
                </a:solidFill>
              </a:rPr>
              <a:t>Bien appréhender cette étape sur </a:t>
            </a:r>
            <a:r>
              <a:rPr lang="fr-FR" sz="1300" dirty="0" smtClean="0">
                <a:solidFill>
                  <a:srgbClr val="FF9900"/>
                </a:solidFill>
              </a:rPr>
              <a:t>sites </a:t>
            </a:r>
            <a:r>
              <a:rPr lang="fr-FR" sz="1300" dirty="0">
                <a:solidFill>
                  <a:srgbClr val="FF9900"/>
                </a:solidFill>
              </a:rPr>
              <a:t>existants avec des badges </a:t>
            </a:r>
            <a:r>
              <a:rPr lang="fr-FR" sz="1300" dirty="0" smtClean="0">
                <a:solidFill>
                  <a:srgbClr val="FF9900"/>
                </a:solidFill>
              </a:rPr>
              <a:t>disséminés . ID CA offline étant UID badge, l’UID doit être connu dans la BDD MS</a:t>
            </a:r>
          </a:p>
          <a:p>
            <a:pPr lvl="1"/>
            <a:r>
              <a:rPr lang="fr-FR" sz="1300" dirty="0">
                <a:solidFill>
                  <a:srgbClr val="FF9900"/>
                </a:solidFill>
              </a:rPr>
              <a:t>Bien définir </a:t>
            </a:r>
            <a:r>
              <a:rPr lang="fr-FR" sz="1300" dirty="0" smtClean="0">
                <a:solidFill>
                  <a:srgbClr val="FF9900"/>
                </a:solidFill>
              </a:rPr>
              <a:t>le </a:t>
            </a:r>
            <a:r>
              <a:rPr lang="fr-FR" sz="1300" dirty="0" err="1" smtClean="0">
                <a:solidFill>
                  <a:srgbClr val="FF9900"/>
                </a:solidFill>
              </a:rPr>
              <a:t>mapping</a:t>
            </a:r>
            <a:r>
              <a:rPr lang="fr-FR" sz="1300" dirty="0" smtClean="0">
                <a:solidFill>
                  <a:srgbClr val="FF9900"/>
                </a:solidFill>
              </a:rPr>
              <a:t> /mémoire des badges dans la borne et PAP, avant affectation des </a:t>
            </a:r>
            <a:r>
              <a:rPr lang="fr-FR" sz="1300" dirty="0">
                <a:solidFill>
                  <a:srgbClr val="FF9900"/>
                </a:solidFill>
              </a:rPr>
              <a:t>droits dans </a:t>
            </a:r>
            <a:r>
              <a:rPr lang="fr-FR" sz="1300" dirty="0" smtClean="0">
                <a:solidFill>
                  <a:srgbClr val="FF9900"/>
                </a:solidFill>
              </a:rPr>
              <a:t>MS, pour </a:t>
            </a:r>
            <a:r>
              <a:rPr lang="fr-FR" sz="1300" dirty="0">
                <a:solidFill>
                  <a:srgbClr val="FF9900"/>
                </a:solidFill>
              </a:rPr>
              <a:t>éviter de </a:t>
            </a:r>
            <a:r>
              <a:rPr lang="fr-FR" sz="1300" dirty="0" smtClean="0">
                <a:solidFill>
                  <a:srgbClr val="FF9900"/>
                </a:solidFill>
              </a:rPr>
              <a:t>formater et ré-encoder </a:t>
            </a:r>
            <a:r>
              <a:rPr lang="fr-FR" sz="1300" dirty="0">
                <a:solidFill>
                  <a:srgbClr val="FF9900"/>
                </a:solidFill>
              </a:rPr>
              <a:t>tous les badges et de </a:t>
            </a:r>
            <a:r>
              <a:rPr lang="fr-FR" sz="1300" dirty="0" err="1">
                <a:solidFill>
                  <a:srgbClr val="FF9900"/>
                </a:solidFill>
              </a:rPr>
              <a:t>reparamétrer</a:t>
            </a:r>
            <a:r>
              <a:rPr lang="fr-FR" sz="1300" dirty="0">
                <a:solidFill>
                  <a:srgbClr val="FF9900"/>
                </a:solidFill>
              </a:rPr>
              <a:t> toutes les serrures si taille insuffisante </a:t>
            </a:r>
            <a:r>
              <a:rPr lang="fr-FR" sz="1300" dirty="0" smtClean="0">
                <a:solidFill>
                  <a:srgbClr val="FF9900"/>
                </a:solidFill>
              </a:rPr>
              <a:t>! </a:t>
            </a:r>
          </a:p>
          <a:p>
            <a:r>
              <a:rPr lang="fr-FR" sz="1800" dirty="0" smtClean="0"/>
              <a:t>Bornes de chargements aux points de passage du personnel </a:t>
            </a:r>
          </a:p>
          <a:p>
            <a:pPr lvl="1"/>
            <a:r>
              <a:rPr lang="fr-FR" sz="1400" dirty="0" smtClean="0">
                <a:solidFill>
                  <a:srgbClr val="FF9900"/>
                </a:solidFill>
              </a:rPr>
              <a:t>Quantité suffisante </a:t>
            </a:r>
            <a:r>
              <a:rPr lang="fr-FR" sz="1400" dirty="0">
                <a:solidFill>
                  <a:srgbClr val="FF9900"/>
                </a:solidFill>
              </a:rPr>
              <a:t>selon nombre d’employés et durée de </a:t>
            </a:r>
            <a:r>
              <a:rPr lang="fr-FR" sz="1400" dirty="0" smtClean="0">
                <a:solidFill>
                  <a:srgbClr val="FF9900"/>
                </a:solidFill>
              </a:rPr>
              <a:t>validation </a:t>
            </a:r>
            <a:r>
              <a:rPr lang="fr-FR" sz="1400" dirty="0">
                <a:solidFill>
                  <a:srgbClr val="FF9900"/>
                </a:solidFill>
              </a:rPr>
              <a:t>des droits </a:t>
            </a:r>
            <a:r>
              <a:rPr lang="fr-FR" sz="1400" dirty="0" smtClean="0">
                <a:solidFill>
                  <a:srgbClr val="FF9900"/>
                </a:solidFill>
              </a:rPr>
              <a:t>d’accès</a:t>
            </a:r>
          </a:p>
          <a:p>
            <a:pPr lvl="1"/>
            <a:r>
              <a:rPr lang="fr-FR" sz="1400" dirty="0" smtClean="0">
                <a:solidFill>
                  <a:srgbClr val="FF9900"/>
                </a:solidFill>
              </a:rPr>
              <a:t>La borne est mono-site. En multi-site, prévoir au moins 1 borne par site</a:t>
            </a:r>
            <a:endParaRPr lang="fr-FR" sz="1400" dirty="0">
              <a:solidFill>
                <a:srgbClr val="FF9900"/>
              </a:solidFill>
            </a:endParaRPr>
          </a:p>
          <a:p>
            <a:r>
              <a:rPr lang="fr-FR" sz="1800" dirty="0" smtClean="0"/>
              <a:t>Les accès offline doivent être </a:t>
            </a:r>
            <a:r>
              <a:rPr lang="fr-FR" sz="1800" dirty="0"/>
              <a:t>installés à l’intérieur d’une zone sécurisée par des </a:t>
            </a:r>
            <a:r>
              <a:rPr lang="fr-FR" sz="1800" dirty="0" smtClean="0"/>
              <a:t>accès temps-réel gérés </a:t>
            </a:r>
            <a:r>
              <a:rPr lang="fr-FR" sz="1800" dirty="0"/>
              <a:t>par </a:t>
            </a:r>
            <a:r>
              <a:rPr lang="fr-FR" sz="1800" dirty="0" smtClean="0"/>
              <a:t>MICRO-SESAME qui traite les personnes interdites, les modes crises, les jours féries, PH,… en temps-réel sur la zone</a:t>
            </a:r>
          </a:p>
          <a:p>
            <a:r>
              <a:rPr lang="fr-FR" sz="1800" dirty="0" smtClean="0"/>
              <a:t>En cas de vol, il faut utiliser le badge audit pour récupérer l’historique </a:t>
            </a:r>
          </a:p>
          <a:p>
            <a:pPr lvl="1"/>
            <a:r>
              <a:rPr lang="fr-FR" sz="1400" dirty="0" smtClean="0">
                <a:solidFill>
                  <a:srgbClr val="FF9900"/>
                </a:solidFill>
              </a:rPr>
              <a:t>Un badge </a:t>
            </a:r>
            <a:r>
              <a:rPr lang="fr-FR" sz="1400" dirty="0">
                <a:solidFill>
                  <a:srgbClr val="FF9900"/>
                </a:solidFill>
              </a:rPr>
              <a:t>dérobé pour commettre un vol ne sera pas </a:t>
            </a:r>
            <a:r>
              <a:rPr lang="fr-FR" sz="1400" dirty="0" smtClean="0">
                <a:solidFill>
                  <a:srgbClr val="FF9900"/>
                </a:solidFill>
              </a:rPr>
              <a:t>badgé ensuite sur </a:t>
            </a:r>
            <a:r>
              <a:rPr lang="fr-FR" sz="1400" dirty="0">
                <a:solidFill>
                  <a:srgbClr val="FF9900"/>
                </a:solidFill>
              </a:rPr>
              <a:t>la </a:t>
            </a:r>
            <a:r>
              <a:rPr lang="fr-FR" sz="1400" dirty="0" smtClean="0">
                <a:solidFill>
                  <a:srgbClr val="FF9900"/>
                </a:solidFill>
              </a:rPr>
              <a:t>borne</a:t>
            </a:r>
          </a:p>
          <a:p>
            <a:pPr lvl="1"/>
            <a:r>
              <a:rPr lang="fr-FR" sz="1400" dirty="0" smtClean="0">
                <a:solidFill>
                  <a:srgbClr val="FF9900"/>
                </a:solidFill>
              </a:rPr>
              <a:t>Une </a:t>
            </a:r>
            <a:r>
              <a:rPr lang="fr-FR" sz="1400" dirty="0">
                <a:solidFill>
                  <a:srgbClr val="FF9900"/>
                </a:solidFill>
              </a:rPr>
              <a:t>personne peut </a:t>
            </a:r>
            <a:r>
              <a:rPr lang="fr-FR" sz="1400" dirty="0" smtClean="0">
                <a:solidFill>
                  <a:srgbClr val="FF9900"/>
                </a:solidFill>
              </a:rPr>
              <a:t>passer sur la borne plusieurs jours après le vol selon la durée de validation</a:t>
            </a:r>
            <a:endParaRPr lang="fr-FR" sz="1400" dirty="0">
              <a:solidFill>
                <a:srgbClr val="FF9900"/>
              </a:solidFill>
            </a:endParaRPr>
          </a:p>
          <a:p>
            <a:pPr marL="0" indent="0">
              <a:buNone/>
            </a:pPr>
            <a:endParaRPr lang="fr-FR" sz="1800" dirty="0" smtClean="0"/>
          </a:p>
          <a:p>
            <a:endParaRPr lang="fr-FR" sz="1800" dirty="0"/>
          </a:p>
          <a:p>
            <a:pPr marL="0" indent="0">
              <a:buNone/>
            </a:pPr>
            <a:endParaRPr lang="fr-FR" sz="1600" dirty="0"/>
          </a:p>
          <a:p>
            <a:pPr lvl="1"/>
            <a:endParaRPr lang="fr-FR" sz="1600" dirty="0">
              <a:solidFill>
                <a:srgbClr val="FF9900"/>
              </a:solidFill>
            </a:endParaRPr>
          </a:p>
          <a:p>
            <a:pPr lvl="1"/>
            <a:endParaRPr lang="fr-FR" sz="1600" dirty="0">
              <a:solidFill>
                <a:srgbClr val="FF9900"/>
              </a:solidFill>
            </a:endParaRPr>
          </a:p>
        </p:txBody>
      </p:sp>
      <p:sp>
        <p:nvSpPr>
          <p:cNvPr id="5" name="Rectangle 7"/>
          <p:cNvSpPr txBox="1">
            <a:spLocks/>
          </p:cNvSpPr>
          <p:nvPr/>
        </p:nvSpPr>
        <p:spPr bwMode="auto">
          <a:xfrm>
            <a:off x="35496" y="-27384"/>
            <a:ext cx="9000554" cy="792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r" rtl="0" fontAlgn="base">
              <a:spcBef>
                <a:spcPct val="0"/>
              </a:spcBef>
              <a:spcAft>
                <a:spcPct val="0"/>
              </a:spcAft>
              <a:defRPr sz="3600" b="1" kern="1200">
                <a:solidFill>
                  <a:schemeClr val="tx1"/>
                </a:solidFill>
                <a:latin typeface="+mj-lt"/>
                <a:ea typeface="+mj-ea"/>
                <a:cs typeface="+mj-cs"/>
              </a:defRPr>
            </a:lvl1pPr>
            <a:lvl2pPr algn="r" rtl="0" fontAlgn="base">
              <a:spcBef>
                <a:spcPct val="0"/>
              </a:spcBef>
              <a:spcAft>
                <a:spcPct val="0"/>
              </a:spcAft>
              <a:defRPr sz="3600" b="1">
                <a:solidFill>
                  <a:schemeClr val="tx1"/>
                </a:solidFill>
                <a:latin typeface="Calibri" pitchFamily="34" charset="0"/>
              </a:defRPr>
            </a:lvl2pPr>
            <a:lvl3pPr algn="r" rtl="0" fontAlgn="base">
              <a:spcBef>
                <a:spcPct val="0"/>
              </a:spcBef>
              <a:spcAft>
                <a:spcPct val="0"/>
              </a:spcAft>
              <a:defRPr sz="3600" b="1">
                <a:solidFill>
                  <a:schemeClr val="tx1"/>
                </a:solidFill>
                <a:latin typeface="Calibri" pitchFamily="34" charset="0"/>
              </a:defRPr>
            </a:lvl3pPr>
            <a:lvl4pPr algn="r" rtl="0" fontAlgn="base">
              <a:spcBef>
                <a:spcPct val="0"/>
              </a:spcBef>
              <a:spcAft>
                <a:spcPct val="0"/>
              </a:spcAft>
              <a:defRPr sz="3600" b="1">
                <a:solidFill>
                  <a:schemeClr val="tx1"/>
                </a:solidFill>
                <a:latin typeface="Calibri" pitchFamily="34" charset="0"/>
              </a:defRPr>
            </a:lvl4pPr>
            <a:lvl5pPr algn="r" rtl="0" fontAlgn="base">
              <a:spcBef>
                <a:spcPct val="0"/>
              </a:spcBef>
              <a:spcAft>
                <a:spcPct val="0"/>
              </a:spcAft>
              <a:defRPr sz="3600" b="1">
                <a:solidFill>
                  <a:schemeClr val="tx1"/>
                </a:solidFill>
                <a:latin typeface="Calibri" pitchFamily="34" charset="0"/>
              </a:defRPr>
            </a:lvl5pPr>
            <a:lvl6pPr marL="457200" algn="r" rtl="0" fontAlgn="base">
              <a:spcBef>
                <a:spcPct val="0"/>
              </a:spcBef>
              <a:spcAft>
                <a:spcPct val="0"/>
              </a:spcAft>
              <a:defRPr sz="3600" b="1">
                <a:solidFill>
                  <a:schemeClr val="tx1"/>
                </a:solidFill>
                <a:latin typeface="Calibri" pitchFamily="34" charset="0"/>
              </a:defRPr>
            </a:lvl6pPr>
            <a:lvl7pPr marL="914400" algn="r" rtl="0" fontAlgn="base">
              <a:spcBef>
                <a:spcPct val="0"/>
              </a:spcBef>
              <a:spcAft>
                <a:spcPct val="0"/>
              </a:spcAft>
              <a:defRPr sz="3600" b="1">
                <a:solidFill>
                  <a:schemeClr val="tx1"/>
                </a:solidFill>
                <a:latin typeface="Calibri" pitchFamily="34" charset="0"/>
              </a:defRPr>
            </a:lvl7pPr>
            <a:lvl8pPr marL="1371600" algn="r" rtl="0" fontAlgn="base">
              <a:spcBef>
                <a:spcPct val="0"/>
              </a:spcBef>
              <a:spcAft>
                <a:spcPct val="0"/>
              </a:spcAft>
              <a:defRPr sz="3600" b="1">
                <a:solidFill>
                  <a:schemeClr val="tx1"/>
                </a:solidFill>
                <a:latin typeface="Calibri" pitchFamily="34" charset="0"/>
              </a:defRPr>
            </a:lvl8pPr>
            <a:lvl9pPr marL="1828800" algn="r" rtl="0" fontAlgn="base">
              <a:spcBef>
                <a:spcPct val="0"/>
              </a:spcBef>
              <a:spcAft>
                <a:spcPct val="0"/>
              </a:spcAft>
              <a:defRPr sz="3600" b="1">
                <a:solidFill>
                  <a:schemeClr val="tx1"/>
                </a:solidFill>
                <a:latin typeface="Calibri" pitchFamily="34" charset="0"/>
              </a:defRPr>
            </a:lvl9pPr>
          </a:lstStyle>
          <a:p>
            <a:r>
              <a:rPr lang="fr-FR" sz="2800" dirty="0" smtClean="0">
                <a:solidFill>
                  <a:schemeClr val="tx1">
                    <a:lumMod val="50000"/>
                    <a:lumOff val="50000"/>
                  </a:schemeClr>
                </a:solidFill>
              </a:rPr>
              <a:t>Les limites, les capacités, les contraintes, les prérequis</a:t>
            </a:r>
          </a:p>
        </p:txBody>
      </p:sp>
    </p:spTree>
    <p:extLst>
      <p:ext uri="{BB962C8B-B14F-4D97-AF65-F5344CB8AC3E}">
        <p14:creationId xmlns:p14="http://schemas.microsoft.com/office/powerpoint/2010/main" val="240384589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5458" name="Rectangle 2"/>
          <p:cNvSpPr>
            <a:spLocks noGrp="1"/>
          </p:cNvSpPr>
          <p:nvPr>
            <p:ph type="body" sz="half" idx="1"/>
          </p:nvPr>
        </p:nvSpPr>
        <p:spPr>
          <a:xfrm>
            <a:off x="0" y="692696"/>
            <a:ext cx="9144000" cy="6021288"/>
          </a:xfrm>
        </p:spPr>
        <p:txBody>
          <a:bodyPr/>
          <a:lstStyle/>
          <a:p>
            <a:endParaRPr lang="fr-FR" sz="1800" dirty="0"/>
          </a:p>
          <a:p>
            <a:r>
              <a:rPr lang="fr-FR" sz="1800" dirty="0" smtClean="0"/>
              <a:t>1 seule Plage horaire pour les droits d’accès offline : H24/365 j/an</a:t>
            </a:r>
          </a:p>
          <a:p>
            <a:pPr lvl="1"/>
            <a:r>
              <a:rPr lang="fr-FR" sz="1400" dirty="0" smtClean="0">
                <a:solidFill>
                  <a:srgbClr val="FF9900"/>
                </a:solidFill>
              </a:rPr>
              <a:t>Gérer des plages horaires ou jours fériés dans les serrures obligerait à mettre à jour toutes les serrures tous les ans (jours fériés) et à chaque modification</a:t>
            </a:r>
          </a:p>
          <a:p>
            <a:pPr lvl="1"/>
            <a:r>
              <a:rPr lang="fr-FR" sz="1400" dirty="0" smtClean="0">
                <a:solidFill>
                  <a:srgbClr val="FF9900"/>
                </a:solidFill>
              </a:rPr>
              <a:t>Pas nécessite de mettre en œuvre un mode office sans plage horaire</a:t>
            </a:r>
            <a:endParaRPr lang="fr-FR" sz="1000" dirty="0">
              <a:solidFill>
                <a:srgbClr val="FF9900"/>
              </a:solidFill>
            </a:endParaRPr>
          </a:p>
          <a:p>
            <a:endParaRPr lang="fr-FR" sz="1800" dirty="0" smtClean="0"/>
          </a:p>
          <a:p>
            <a:r>
              <a:rPr lang="fr-FR" sz="1800" dirty="0" smtClean="0"/>
              <a:t>8 choix de durées de validation créés dans MS :</a:t>
            </a:r>
          </a:p>
          <a:p>
            <a:pPr lvl="1"/>
            <a:r>
              <a:rPr lang="fr-FR" sz="1400" dirty="0" smtClean="0">
                <a:solidFill>
                  <a:srgbClr val="FF9900"/>
                </a:solidFill>
              </a:rPr>
              <a:t>0 : toujours (prédéfini) </a:t>
            </a:r>
            <a:r>
              <a:rPr lang="fr-FR" sz="1400" i="1" dirty="0" smtClean="0">
                <a:solidFill>
                  <a:srgbClr val="FF9900"/>
                </a:solidFill>
              </a:rPr>
              <a:t>fortement déconseillé !</a:t>
            </a:r>
            <a:endParaRPr lang="fr-FR" sz="1000" i="1" dirty="0" smtClean="0">
              <a:solidFill>
                <a:srgbClr val="FF9900"/>
              </a:solidFill>
            </a:endParaRPr>
          </a:p>
          <a:p>
            <a:pPr lvl="1"/>
            <a:r>
              <a:rPr lang="fr-FR" sz="1400" dirty="0" smtClean="0">
                <a:solidFill>
                  <a:srgbClr val="FF9900"/>
                </a:solidFill>
              </a:rPr>
              <a:t>1 : 24H </a:t>
            </a:r>
            <a:r>
              <a:rPr lang="fr-FR" sz="1400" dirty="0">
                <a:solidFill>
                  <a:srgbClr val="FF9900"/>
                </a:solidFill>
              </a:rPr>
              <a:t>(prédéfini)</a:t>
            </a:r>
          </a:p>
          <a:p>
            <a:pPr lvl="1"/>
            <a:r>
              <a:rPr lang="fr-FR" sz="1400" dirty="0" smtClean="0">
                <a:solidFill>
                  <a:srgbClr val="FF9900"/>
                </a:solidFill>
              </a:rPr>
              <a:t>2 : jusqu’à YY heure de la journée,  YY à entrer </a:t>
            </a:r>
          </a:p>
          <a:p>
            <a:pPr lvl="1"/>
            <a:r>
              <a:rPr lang="fr-FR" sz="1400" dirty="0" smtClean="0">
                <a:solidFill>
                  <a:srgbClr val="FF9900"/>
                </a:solidFill>
              </a:rPr>
              <a:t>3 à 7 : libre pour le client, de format </a:t>
            </a:r>
            <a:r>
              <a:rPr lang="fr-FR" sz="1400" dirty="0">
                <a:solidFill>
                  <a:srgbClr val="FF9900"/>
                </a:solidFill>
              </a:rPr>
              <a:t>XX jours et YY heures, XX, YY à entrer </a:t>
            </a:r>
          </a:p>
          <a:p>
            <a:pPr marL="457200" lvl="1" indent="0">
              <a:buNone/>
            </a:pPr>
            <a:r>
              <a:rPr lang="fr-FR" sz="1400" dirty="0" smtClean="0">
                <a:solidFill>
                  <a:srgbClr val="FF9900"/>
                </a:solidFill>
              </a:rPr>
              <a:t>Le Badge contient la date de fin de validation écrite par la borne selon le paramétrage dans MS</a:t>
            </a:r>
            <a:endParaRPr lang="fr-FR" sz="1400" dirty="0">
              <a:solidFill>
                <a:srgbClr val="FF9900"/>
              </a:solidFill>
            </a:endParaRPr>
          </a:p>
          <a:p>
            <a:endParaRPr lang="fr-FR" sz="1800" dirty="0" smtClean="0"/>
          </a:p>
          <a:p>
            <a:r>
              <a:rPr lang="fr-FR" sz="1800" dirty="0" smtClean="0"/>
              <a:t>Les conséquences du choix des durées de validation par personne :</a:t>
            </a:r>
          </a:p>
          <a:p>
            <a:pPr lvl="1"/>
            <a:r>
              <a:rPr lang="fr-FR" sz="1400" dirty="0" smtClean="0">
                <a:solidFill>
                  <a:srgbClr val="FF9900"/>
                </a:solidFill>
              </a:rPr>
              <a:t>Courte : sécuritaire en cas de vol du badge, remontée alarmes et  historique rapide,  « pollution » alarme pile basse très réduite </a:t>
            </a:r>
          </a:p>
          <a:p>
            <a:pPr lvl="1"/>
            <a:r>
              <a:rPr lang="fr-FR" sz="1400" dirty="0" smtClean="0">
                <a:solidFill>
                  <a:srgbClr val="FF9900"/>
                </a:solidFill>
              </a:rPr>
              <a:t>Longue  (Fortement déconseillé): pas sécuritaire, mise à jour des droits différée , remontée </a:t>
            </a:r>
            <a:r>
              <a:rPr lang="fr-FR" sz="1400" dirty="0">
                <a:solidFill>
                  <a:srgbClr val="FF9900"/>
                </a:solidFill>
              </a:rPr>
              <a:t>alarmes et historique trop différé, « pollution » alarme pile basse gênante malgré leur </a:t>
            </a:r>
            <a:r>
              <a:rPr lang="fr-FR" sz="1400" dirty="0" smtClean="0">
                <a:solidFill>
                  <a:srgbClr val="FF9900"/>
                </a:solidFill>
              </a:rPr>
              <a:t>remplacement. Nombre </a:t>
            </a:r>
            <a:r>
              <a:rPr lang="fr-FR" sz="1400" dirty="0">
                <a:solidFill>
                  <a:srgbClr val="FF9900"/>
                </a:solidFill>
              </a:rPr>
              <a:t>de chargement et de borne allégé</a:t>
            </a:r>
          </a:p>
          <a:p>
            <a:pPr marL="0" indent="0">
              <a:buNone/>
            </a:pPr>
            <a:endParaRPr lang="fr-FR" sz="1600" dirty="0"/>
          </a:p>
          <a:p>
            <a:pPr lvl="1"/>
            <a:endParaRPr lang="fr-FR" sz="1600" dirty="0">
              <a:solidFill>
                <a:srgbClr val="FF9900"/>
              </a:solidFill>
            </a:endParaRPr>
          </a:p>
          <a:p>
            <a:pPr lvl="1"/>
            <a:endParaRPr lang="fr-FR" sz="1600" dirty="0">
              <a:solidFill>
                <a:srgbClr val="FF9900"/>
              </a:solidFill>
            </a:endParaRPr>
          </a:p>
        </p:txBody>
      </p:sp>
      <p:sp>
        <p:nvSpPr>
          <p:cNvPr id="5" name="Rectangle 7"/>
          <p:cNvSpPr txBox="1">
            <a:spLocks/>
          </p:cNvSpPr>
          <p:nvPr/>
        </p:nvSpPr>
        <p:spPr bwMode="auto">
          <a:xfrm>
            <a:off x="1130300" y="-27384"/>
            <a:ext cx="7905750" cy="792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r" rtl="0" fontAlgn="base">
              <a:spcBef>
                <a:spcPct val="0"/>
              </a:spcBef>
              <a:spcAft>
                <a:spcPct val="0"/>
              </a:spcAft>
              <a:defRPr sz="3600" b="1" kern="1200">
                <a:solidFill>
                  <a:schemeClr val="tx1"/>
                </a:solidFill>
                <a:latin typeface="+mj-lt"/>
                <a:ea typeface="+mj-ea"/>
                <a:cs typeface="+mj-cs"/>
              </a:defRPr>
            </a:lvl1pPr>
            <a:lvl2pPr algn="r" rtl="0" fontAlgn="base">
              <a:spcBef>
                <a:spcPct val="0"/>
              </a:spcBef>
              <a:spcAft>
                <a:spcPct val="0"/>
              </a:spcAft>
              <a:defRPr sz="3600" b="1">
                <a:solidFill>
                  <a:schemeClr val="tx1"/>
                </a:solidFill>
                <a:latin typeface="Calibri" pitchFamily="34" charset="0"/>
              </a:defRPr>
            </a:lvl2pPr>
            <a:lvl3pPr algn="r" rtl="0" fontAlgn="base">
              <a:spcBef>
                <a:spcPct val="0"/>
              </a:spcBef>
              <a:spcAft>
                <a:spcPct val="0"/>
              </a:spcAft>
              <a:defRPr sz="3600" b="1">
                <a:solidFill>
                  <a:schemeClr val="tx1"/>
                </a:solidFill>
                <a:latin typeface="Calibri" pitchFamily="34" charset="0"/>
              </a:defRPr>
            </a:lvl3pPr>
            <a:lvl4pPr algn="r" rtl="0" fontAlgn="base">
              <a:spcBef>
                <a:spcPct val="0"/>
              </a:spcBef>
              <a:spcAft>
                <a:spcPct val="0"/>
              </a:spcAft>
              <a:defRPr sz="3600" b="1">
                <a:solidFill>
                  <a:schemeClr val="tx1"/>
                </a:solidFill>
                <a:latin typeface="Calibri" pitchFamily="34" charset="0"/>
              </a:defRPr>
            </a:lvl4pPr>
            <a:lvl5pPr algn="r" rtl="0" fontAlgn="base">
              <a:spcBef>
                <a:spcPct val="0"/>
              </a:spcBef>
              <a:spcAft>
                <a:spcPct val="0"/>
              </a:spcAft>
              <a:defRPr sz="3600" b="1">
                <a:solidFill>
                  <a:schemeClr val="tx1"/>
                </a:solidFill>
                <a:latin typeface="Calibri" pitchFamily="34" charset="0"/>
              </a:defRPr>
            </a:lvl5pPr>
            <a:lvl6pPr marL="457200" algn="r" rtl="0" fontAlgn="base">
              <a:spcBef>
                <a:spcPct val="0"/>
              </a:spcBef>
              <a:spcAft>
                <a:spcPct val="0"/>
              </a:spcAft>
              <a:defRPr sz="3600" b="1">
                <a:solidFill>
                  <a:schemeClr val="tx1"/>
                </a:solidFill>
                <a:latin typeface="Calibri" pitchFamily="34" charset="0"/>
              </a:defRPr>
            </a:lvl6pPr>
            <a:lvl7pPr marL="914400" algn="r" rtl="0" fontAlgn="base">
              <a:spcBef>
                <a:spcPct val="0"/>
              </a:spcBef>
              <a:spcAft>
                <a:spcPct val="0"/>
              </a:spcAft>
              <a:defRPr sz="3600" b="1">
                <a:solidFill>
                  <a:schemeClr val="tx1"/>
                </a:solidFill>
                <a:latin typeface="Calibri" pitchFamily="34" charset="0"/>
              </a:defRPr>
            </a:lvl7pPr>
            <a:lvl8pPr marL="1371600" algn="r" rtl="0" fontAlgn="base">
              <a:spcBef>
                <a:spcPct val="0"/>
              </a:spcBef>
              <a:spcAft>
                <a:spcPct val="0"/>
              </a:spcAft>
              <a:defRPr sz="3600" b="1">
                <a:solidFill>
                  <a:schemeClr val="tx1"/>
                </a:solidFill>
                <a:latin typeface="Calibri" pitchFamily="34" charset="0"/>
              </a:defRPr>
            </a:lvl8pPr>
            <a:lvl9pPr marL="1828800" algn="r" rtl="0" fontAlgn="base">
              <a:spcBef>
                <a:spcPct val="0"/>
              </a:spcBef>
              <a:spcAft>
                <a:spcPct val="0"/>
              </a:spcAft>
              <a:defRPr sz="3600" b="1">
                <a:solidFill>
                  <a:schemeClr val="tx1"/>
                </a:solidFill>
                <a:latin typeface="Calibri" pitchFamily="34" charset="0"/>
              </a:defRPr>
            </a:lvl9pPr>
          </a:lstStyle>
          <a:p>
            <a:r>
              <a:rPr lang="fr-FR" sz="3200" dirty="0" smtClean="0">
                <a:solidFill>
                  <a:schemeClr val="tx1">
                    <a:lumMod val="50000"/>
                    <a:lumOff val="50000"/>
                  </a:schemeClr>
                </a:solidFill>
              </a:rPr>
              <a:t>Les limites, les capacités, les contraintes</a:t>
            </a:r>
          </a:p>
        </p:txBody>
      </p:sp>
    </p:spTree>
    <p:extLst>
      <p:ext uri="{BB962C8B-B14F-4D97-AF65-F5344CB8AC3E}">
        <p14:creationId xmlns:p14="http://schemas.microsoft.com/office/powerpoint/2010/main" val="132675379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5458" name="Rectangle 2"/>
          <p:cNvSpPr>
            <a:spLocks noGrp="1"/>
          </p:cNvSpPr>
          <p:nvPr>
            <p:ph type="body" sz="half" idx="1"/>
          </p:nvPr>
        </p:nvSpPr>
        <p:spPr>
          <a:xfrm>
            <a:off x="0" y="764704"/>
            <a:ext cx="9144000" cy="5183981"/>
          </a:xfrm>
        </p:spPr>
        <p:txBody>
          <a:bodyPr/>
          <a:lstStyle/>
          <a:p>
            <a:r>
              <a:rPr lang="fr-FR" sz="1800" dirty="0" smtClean="0"/>
              <a:t>Les groupes </a:t>
            </a:r>
            <a:r>
              <a:rPr lang="fr-FR" sz="1800" dirty="0"/>
              <a:t>de </a:t>
            </a:r>
            <a:r>
              <a:rPr lang="fr-FR" sz="1800" dirty="0" smtClean="0"/>
              <a:t>portes/d’accès définit dans MS et chargés dans les badges</a:t>
            </a:r>
            <a:endParaRPr lang="fr-FR" sz="1800" dirty="0"/>
          </a:p>
          <a:p>
            <a:pPr lvl="1"/>
            <a:r>
              <a:rPr lang="fr-FR" sz="1400" dirty="0" smtClean="0">
                <a:solidFill>
                  <a:srgbClr val="FF9900"/>
                </a:solidFill>
              </a:rPr>
              <a:t>MS créé </a:t>
            </a:r>
            <a:r>
              <a:rPr lang="fr-FR" sz="1400" dirty="0">
                <a:solidFill>
                  <a:srgbClr val="FF9900"/>
                </a:solidFill>
              </a:rPr>
              <a:t>automatiquement un groupe serrure par serrure (= ID serrure</a:t>
            </a:r>
            <a:r>
              <a:rPr lang="fr-FR" sz="1400" dirty="0" smtClean="0">
                <a:solidFill>
                  <a:srgbClr val="FF9900"/>
                </a:solidFill>
              </a:rPr>
              <a:t>)</a:t>
            </a:r>
          </a:p>
          <a:p>
            <a:pPr lvl="1"/>
            <a:r>
              <a:rPr lang="fr-FR" sz="1400" dirty="0" smtClean="0">
                <a:solidFill>
                  <a:srgbClr val="FF9900"/>
                </a:solidFill>
              </a:rPr>
              <a:t>On </a:t>
            </a:r>
            <a:r>
              <a:rPr lang="fr-FR" sz="1400" dirty="0">
                <a:solidFill>
                  <a:srgbClr val="FF9900"/>
                </a:solidFill>
              </a:rPr>
              <a:t>peut créer </a:t>
            </a:r>
            <a:r>
              <a:rPr lang="fr-FR" sz="1400" dirty="0" smtClean="0">
                <a:solidFill>
                  <a:srgbClr val="FF9900"/>
                </a:solidFill>
              </a:rPr>
              <a:t>jusqu’à </a:t>
            </a:r>
            <a:r>
              <a:rPr lang="fr-FR" sz="1400" dirty="0">
                <a:solidFill>
                  <a:srgbClr val="FF9900"/>
                </a:solidFill>
              </a:rPr>
              <a:t>64 code </a:t>
            </a:r>
            <a:r>
              <a:rPr lang="fr-FR" sz="1400" dirty="0" smtClean="0">
                <a:solidFill>
                  <a:srgbClr val="FF9900"/>
                </a:solidFill>
              </a:rPr>
              <a:t>sites sur MS. Un badge n’a les droits offline que d’un site à la fois</a:t>
            </a:r>
          </a:p>
          <a:p>
            <a:pPr marL="0"/>
            <a:endParaRPr lang="fr-FR" sz="1800" dirty="0" smtClean="0">
              <a:solidFill>
                <a:prstClr val="black"/>
              </a:solidFill>
            </a:endParaRPr>
          </a:p>
          <a:p>
            <a:pPr marL="0"/>
            <a:r>
              <a:rPr lang="fr-FR" sz="1800" dirty="0" smtClean="0">
                <a:solidFill>
                  <a:prstClr val="black"/>
                </a:solidFill>
              </a:rPr>
              <a:t>Les capacités maxi par badge </a:t>
            </a:r>
            <a:r>
              <a:rPr lang="fr-FR" sz="1100" b="0" dirty="0">
                <a:solidFill>
                  <a:schemeClr val="dk1"/>
                </a:solidFill>
                <a:latin typeface="Verdana"/>
              </a:rPr>
              <a:t>(*) L’utilisation du nombre maximum de groupes de portes implique </a:t>
            </a:r>
            <a:r>
              <a:rPr lang="fr-FR" sz="1100" b="0" dirty="0" smtClean="0">
                <a:solidFill>
                  <a:schemeClr val="dk1"/>
                </a:solidFill>
                <a:latin typeface="Verdana"/>
              </a:rPr>
              <a:t>	qu’aucune alarme, historique, mode office, autres données tiers </a:t>
            </a:r>
            <a:r>
              <a:rPr lang="fr-FR" sz="1100" b="0" dirty="0">
                <a:solidFill>
                  <a:schemeClr val="dk1"/>
                </a:solidFill>
                <a:latin typeface="Verdana"/>
              </a:rPr>
              <a:t>ne peut </a:t>
            </a:r>
            <a:r>
              <a:rPr lang="fr-FR" sz="1100" b="0" dirty="0" smtClean="0">
                <a:solidFill>
                  <a:schemeClr val="dk1"/>
                </a:solidFill>
                <a:latin typeface="Verdana"/>
              </a:rPr>
              <a:t>être enregistrée </a:t>
            </a:r>
            <a:r>
              <a:rPr lang="fr-FR" sz="1100" b="0" dirty="0">
                <a:solidFill>
                  <a:schemeClr val="dk1"/>
                </a:solidFill>
                <a:latin typeface="Verdana"/>
              </a:rPr>
              <a:t>sur le badge </a:t>
            </a:r>
            <a:r>
              <a:rPr lang="fr-FR" sz="1100" b="0" dirty="0" smtClean="0">
                <a:solidFill>
                  <a:schemeClr val="dk1"/>
                </a:solidFill>
                <a:latin typeface="Verdana"/>
              </a:rPr>
              <a:t>et vice 	versa </a:t>
            </a:r>
            <a:r>
              <a:rPr lang="fr-FR" sz="1100" b="0" dirty="0">
                <a:solidFill>
                  <a:schemeClr val="dk1"/>
                </a:solidFill>
                <a:latin typeface="Verdana"/>
              </a:rPr>
              <a:t>car ces informations </a:t>
            </a:r>
            <a:r>
              <a:rPr lang="fr-FR" sz="1100" b="0" dirty="0" smtClean="0">
                <a:solidFill>
                  <a:schemeClr val="dk1"/>
                </a:solidFill>
                <a:latin typeface="Verdana"/>
              </a:rPr>
              <a:t>utilisent la même </a:t>
            </a:r>
            <a:r>
              <a:rPr lang="fr-FR" sz="1100" b="0" dirty="0">
                <a:solidFill>
                  <a:schemeClr val="dk1"/>
                </a:solidFill>
                <a:latin typeface="Verdana"/>
              </a:rPr>
              <a:t>zone </a:t>
            </a:r>
            <a:r>
              <a:rPr lang="fr-FR" sz="1100" b="0" dirty="0" smtClean="0">
                <a:solidFill>
                  <a:schemeClr val="dk1"/>
                </a:solidFill>
                <a:latin typeface="Verdana"/>
              </a:rPr>
              <a:t>de </a:t>
            </a:r>
            <a:r>
              <a:rPr lang="fr-FR" sz="1100" b="0" dirty="0">
                <a:solidFill>
                  <a:schemeClr val="dk1"/>
                </a:solidFill>
                <a:latin typeface="Verdana"/>
              </a:rPr>
              <a:t>stockage dans la carte</a:t>
            </a:r>
            <a:r>
              <a:rPr lang="fr-FR" sz="1100" b="0" dirty="0" smtClean="0">
                <a:solidFill>
                  <a:schemeClr val="dk1"/>
                </a:solidFill>
                <a:latin typeface="Verdana"/>
              </a:rPr>
              <a:t>.</a:t>
            </a:r>
          </a:p>
          <a:p>
            <a:pPr marL="0"/>
            <a:endParaRPr lang="fr-FR" sz="1100" b="0" dirty="0" smtClean="0">
              <a:solidFill>
                <a:schemeClr val="dk1"/>
              </a:solidFill>
              <a:latin typeface="Verdana"/>
            </a:endParaRPr>
          </a:p>
          <a:p>
            <a:pPr marL="0" indent="0">
              <a:buNone/>
            </a:pPr>
            <a:endParaRPr lang="fr-FR" sz="1100" b="0" dirty="0">
              <a:solidFill>
                <a:schemeClr val="dk1"/>
              </a:solidFill>
              <a:latin typeface="Verdana"/>
            </a:endParaRPr>
          </a:p>
          <a:p>
            <a:pPr marL="0" indent="0">
              <a:buNone/>
            </a:pPr>
            <a:endParaRPr lang="fr-FR" sz="1100" b="0" dirty="0">
              <a:solidFill>
                <a:schemeClr val="dk1"/>
              </a:solidFill>
              <a:latin typeface="Verdana"/>
            </a:endParaRPr>
          </a:p>
          <a:p>
            <a:pPr marL="57150" indent="0">
              <a:buNone/>
            </a:pPr>
            <a:endParaRPr lang="fr-FR" sz="1600" dirty="0" smtClean="0">
              <a:solidFill>
                <a:srgbClr val="FF9900"/>
              </a:solidFill>
            </a:endParaRPr>
          </a:p>
          <a:p>
            <a:pPr lvl="1"/>
            <a:endParaRPr lang="fr-FR" sz="1400" dirty="0" smtClean="0">
              <a:solidFill>
                <a:srgbClr val="FF9900"/>
              </a:solidFill>
            </a:endParaRPr>
          </a:p>
          <a:p>
            <a:pPr lvl="1"/>
            <a:endParaRPr lang="fr-FR" sz="1400" dirty="0">
              <a:solidFill>
                <a:srgbClr val="FF9900"/>
              </a:solidFill>
            </a:endParaRPr>
          </a:p>
          <a:p>
            <a:endParaRPr lang="fr-FR" sz="1800" dirty="0" smtClean="0"/>
          </a:p>
          <a:p>
            <a:r>
              <a:rPr lang="fr-FR" sz="1800" dirty="0" smtClean="0"/>
              <a:t>Prévoir </a:t>
            </a:r>
            <a:r>
              <a:rPr lang="fr-FR" sz="1800" dirty="0"/>
              <a:t>une </a:t>
            </a:r>
            <a:r>
              <a:rPr lang="fr-FR" sz="1800" dirty="0" smtClean="0"/>
              <a:t>formation complémentaire offline </a:t>
            </a:r>
            <a:r>
              <a:rPr lang="fr-FR" sz="1800" dirty="0"/>
              <a:t>de 1</a:t>
            </a:r>
            <a:r>
              <a:rPr lang="fr-FR" sz="1800" dirty="0" smtClean="0"/>
              <a:t> jour </a:t>
            </a:r>
            <a:r>
              <a:rPr lang="fr-FR" sz="1800" dirty="0"/>
              <a:t>pour </a:t>
            </a:r>
            <a:r>
              <a:rPr lang="fr-FR" sz="1800" dirty="0" smtClean="0"/>
              <a:t>partenaire</a:t>
            </a:r>
            <a:endParaRPr lang="fr-FR" sz="1800" dirty="0"/>
          </a:p>
          <a:p>
            <a:pPr lvl="1"/>
            <a:r>
              <a:rPr lang="fr-FR" sz="1400" dirty="0" smtClean="0">
                <a:solidFill>
                  <a:srgbClr val="FF9900"/>
                </a:solidFill>
              </a:rPr>
              <a:t>Concept offline</a:t>
            </a:r>
          </a:p>
          <a:p>
            <a:pPr lvl="1"/>
            <a:r>
              <a:rPr lang="fr-FR" sz="1400" dirty="0" smtClean="0">
                <a:solidFill>
                  <a:srgbClr val="FF9900"/>
                </a:solidFill>
              </a:rPr>
              <a:t>Logiciel PAP </a:t>
            </a:r>
          </a:p>
          <a:p>
            <a:pPr lvl="1"/>
            <a:r>
              <a:rPr lang="fr-FR" sz="1400" dirty="0" smtClean="0">
                <a:solidFill>
                  <a:srgbClr val="FF9900"/>
                </a:solidFill>
              </a:rPr>
              <a:t>MICRO-SESAME </a:t>
            </a:r>
            <a:r>
              <a:rPr lang="fr-FR" sz="1400" dirty="0" smtClean="0">
                <a:solidFill>
                  <a:srgbClr val="FF9900"/>
                </a:solidFill>
              </a:rPr>
              <a:t>partie offline</a:t>
            </a:r>
          </a:p>
          <a:p>
            <a:pPr lvl="1"/>
            <a:r>
              <a:rPr lang="fr-FR" sz="1400" dirty="0">
                <a:solidFill>
                  <a:srgbClr val="FF9900"/>
                </a:solidFill>
              </a:rPr>
              <a:t>Borne offline</a:t>
            </a:r>
          </a:p>
          <a:p>
            <a:pPr lvl="1"/>
            <a:r>
              <a:rPr lang="fr-FR" sz="1400" dirty="0" smtClean="0">
                <a:solidFill>
                  <a:srgbClr val="FF9900"/>
                </a:solidFill>
              </a:rPr>
              <a:t>Utilisation du badge AUDIT</a:t>
            </a:r>
          </a:p>
          <a:p>
            <a:endParaRPr lang="fr-FR" sz="1800" dirty="0" smtClean="0"/>
          </a:p>
          <a:p>
            <a:endParaRPr lang="fr-FR" sz="1800" dirty="0" smtClean="0"/>
          </a:p>
          <a:p>
            <a:endParaRPr lang="fr-FR" sz="1800" dirty="0"/>
          </a:p>
          <a:p>
            <a:pPr marL="0" indent="0">
              <a:buNone/>
            </a:pPr>
            <a:endParaRPr lang="fr-FR" sz="1600" dirty="0"/>
          </a:p>
          <a:p>
            <a:pPr lvl="1"/>
            <a:endParaRPr lang="fr-FR" sz="1600" dirty="0">
              <a:solidFill>
                <a:srgbClr val="FF9900"/>
              </a:solidFill>
            </a:endParaRPr>
          </a:p>
          <a:p>
            <a:pPr lvl="1"/>
            <a:endParaRPr lang="fr-FR" sz="1600" dirty="0">
              <a:solidFill>
                <a:srgbClr val="FF9900"/>
              </a:solidFill>
            </a:endParaRPr>
          </a:p>
        </p:txBody>
      </p:sp>
      <p:sp>
        <p:nvSpPr>
          <p:cNvPr id="5" name="Rectangle 7"/>
          <p:cNvSpPr txBox="1">
            <a:spLocks/>
          </p:cNvSpPr>
          <p:nvPr/>
        </p:nvSpPr>
        <p:spPr bwMode="auto">
          <a:xfrm>
            <a:off x="1130300" y="44624"/>
            <a:ext cx="7905750" cy="792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r" rtl="0" fontAlgn="base">
              <a:spcBef>
                <a:spcPct val="0"/>
              </a:spcBef>
              <a:spcAft>
                <a:spcPct val="0"/>
              </a:spcAft>
              <a:defRPr sz="3600" b="1" kern="1200">
                <a:solidFill>
                  <a:schemeClr val="tx1"/>
                </a:solidFill>
                <a:latin typeface="+mj-lt"/>
                <a:ea typeface="+mj-ea"/>
                <a:cs typeface="+mj-cs"/>
              </a:defRPr>
            </a:lvl1pPr>
            <a:lvl2pPr algn="r" rtl="0" fontAlgn="base">
              <a:spcBef>
                <a:spcPct val="0"/>
              </a:spcBef>
              <a:spcAft>
                <a:spcPct val="0"/>
              </a:spcAft>
              <a:defRPr sz="3600" b="1">
                <a:solidFill>
                  <a:schemeClr val="tx1"/>
                </a:solidFill>
                <a:latin typeface="Calibri" pitchFamily="34" charset="0"/>
              </a:defRPr>
            </a:lvl2pPr>
            <a:lvl3pPr algn="r" rtl="0" fontAlgn="base">
              <a:spcBef>
                <a:spcPct val="0"/>
              </a:spcBef>
              <a:spcAft>
                <a:spcPct val="0"/>
              </a:spcAft>
              <a:defRPr sz="3600" b="1">
                <a:solidFill>
                  <a:schemeClr val="tx1"/>
                </a:solidFill>
                <a:latin typeface="Calibri" pitchFamily="34" charset="0"/>
              </a:defRPr>
            </a:lvl3pPr>
            <a:lvl4pPr algn="r" rtl="0" fontAlgn="base">
              <a:spcBef>
                <a:spcPct val="0"/>
              </a:spcBef>
              <a:spcAft>
                <a:spcPct val="0"/>
              </a:spcAft>
              <a:defRPr sz="3600" b="1">
                <a:solidFill>
                  <a:schemeClr val="tx1"/>
                </a:solidFill>
                <a:latin typeface="Calibri" pitchFamily="34" charset="0"/>
              </a:defRPr>
            </a:lvl4pPr>
            <a:lvl5pPr algn="r" rtl="0" fontAlgn="base">
              <a:spcBef>
                <a:spcPct val="0"/>
              </a:spcBef>
              <a:spcAft>
                <a:spcPct val="0"/>
              </a:spcAft>
              <a:defRPr sz="3600" b="1">
                <a:solidFill>
                  <a:schemeClr val="tx1"/>
                </a:solidFill>
                <a:latin typeface="Calibri" pitchFamily="34" charset="0"/>
              </a:defRPr>
            </a:lvl5pPr>
            <a:lvl6pPr marL="457200" algn="r" rtl="0" fontAlgn="base">
              <a:spcBef>
                <a:spcPct val="0"/>
              </a:spcBef>
              <a:spcAft>
                <a:spcPct val="0"/>
              </a:spcAft>
              <a:defRPr sz="3600" b="1">
                <a:solidFill>
                  <a:schemeClr val="tx1"/>
                </a:solidFill>
                <a:latin typeface="Calibri" pitchFamily="34" charset="0"/>
              </a:defRPr>
            </a:lvl6pPr>
            <a:lvl7pPr marL="914400" algn="r" rtl="0" fontAlgn="base">
              <a:spcBef>
                <a:spcPct val="0"/>
              </a:spcBef>
              <a:spcAft>
                <a:spcPct val="0"/>
              </a:spcAft>
              <a:defRPr sz="3600" b="1">
                <a:solidFill>
                  <a:schemeClr val="tx1"/>
                </a:solidFill>
                <a:latin typeface="Calibri" pitchFamily="34" charset="0"/>
              </a:defRPr>
            </a:lvl7pPr>
            <a:lvl8pPr marL="1371600" algn="r" rtl="0" fontAlgn="base">
              <a:spcBef>
                <a:spcPct val="0"/>
              </a:spcBef>
              <a:spcAft>
                <a:spcPct val="0"/>
              </a:spcAft>
              <a:defRPr sz="3600" b="1">
                <a:solidFill>
                  <a:schemeClr val="tx1"/>
                </a:solidFill>
                <a:latin typeface="Calibri" pitchFamily="34" charset="0"/>
              </a:defRPr>
            </a:lvl8pPr>
            <a:lvl9pPr marL="1828800" algn="r" rtl="0" fontAlgn="base">
              <a:spcBef>
                <a:spcPct val="0"/>
              </a:spcBef>
              <a:spcAft>
                <a:spcPct val="0"/>
              </a:spcAft>
              <a:defRPr sz="3600" b="1">
                <a:solidFill>
                  <a:schemeClr val="tx1"/>
                </a:solidFill>
                <a:latin typeface="Calibri" pitchFamily="34" charset="0"/>
              </a:defRPr>
            </a:lvl9pPr>
          </a:lstStyle>
          <a:p>
            <a:r>
              <a:rPr lang="fr-FR" sz="3200" dirty="0" smtClean="0">
                <a:solidFill>
                  <a:schemeClr val="tx1">
                    <a:lumMod val="50000"/>
                    <a:lumOff val="50000"/>
                  </a:schemeClr>
                </a:solidFill>
              </a:rPr>
              <a:t>Les limites, les capacités, les contraintes</a:t>
            </a:r>
          </a:p>
        </p:txBody>
      </p:sp>
      <p:graphicFrame>
        <p:nvGraphicFramePr>
          <p:cNvPr id="2" name="Tableau 1"/>
          <p:cNvGraphicFramePr>
            <a:graphicFrameLocks noGrp="1"/>
          </p:cNvGraphicFramePr>
          <p:nvPr>
            <p:extLst>
              <p:ext uri="{D42A27DB-BD31-4B8C-83A1-F6EECF244321}">
                <p14:modId xmlns:p14="http://schemas.microsoft.com/office/powerpoint/2010/main" val="1506802514"/>
              </p:ext>
            </p:extLst>
          </p:nvPr>
        </p:nvGraphicFramePr>
        <p:xfrm>
          <a:off x="107504" y="2852936"/>
          <a:ext cx="8496944" cy="1341120"/>
        </p:xfrm>
        <a:graphic>
          <a:graphicData uri="http://schemas.openxmlformats.org/drawingml/2006/table">
            <a:tbl>
              <a:tblPr firstRow="1" bandRow="1">
                <a:tableStyleId>{5C22544A-7EE6-4342-B048-85BDC9FD1C3A}</a:tableStyleId>
              </a:tblPr>
              <a:tblGrid>
                <a:gridCol w="2304256"/>
                <a:gridCol w="1728192"/>
                <a:gridCol w="1944216"/>
                <a:gridCol w="2520280"/>
              </a:tblGrid>
              <a:tr h="0">
                <a:tc>
                  <a:txBody>
                    <a:bodyPr/>
                    <a:lstStyle/>
                    <a:p>
                      <a:endParaRPr lang="fr-FR" sz="1400" dirty="0">
                        <a:latin typeface="+mj-lt"/>
                      </a:endParaRPr>
                    </a:p>
                  </a:txBody>
                  <a:tcPr/>
                </a:tc>
                <a:tc>
                  <a:txBody>
                    <a:bodyPr/>
                    <a:lstStyle/>
                    <a:p>
                      <a:pPr algn="l"/>
                      <a:r>
                        <a:rPr lang="fr-FR" sz="1400" b="1" i="0" u="none" strike="noStrike" baseline="0" dirty="0" err="1" smtClean="0">
                          <a:solidFill>
                            <a:srgbClr val="FFFFFF"/>
                          </a:solidFill>
                          <a:latin typeface="+mj-lt"/>
                        </a:rPr>
                        <a:t>Mifare</a:t>
                      </a:r>
                      <a:r>
                        <a:rPr lang="fr-FR" sz="1400" b="1" i="0" u="none" strike="noStrike" baseline="0" dirty="0" smtClean="0">
                          <a:solidFill>
                            <a:srgbClr val="FFFFFF"/>
                          </a:solidFill>
                          <a:latin typeface="+mj-lt"/>
                        </a:rPr>
                        <a:t> </a:t>
                      </a:r>
                      <a:r>
                        <a:rPr lang="fr-FR" sz="1400" b="1" i="0" u="none" strike="noStrike" baseline="0" dirty="0" err="1" smtClean="0">
                          <a:solidFill>
                            <a:srgbClr val="FFFFFF"/>
                          </a:solidFill>
                          <a:latin typeface="+mj-lt"/>
                        </a:rPr>
                        <a:t>Classic</a:t>
                      </a:r>
                      <a:r>
                        <a:rPr lang="fr-FR" sz="1400" b="1" i="0" u="none" strike="noStrike" baseline="0" dirty="0" smtClean="0">
                          <a:solidFill>
                            <a:srgbClr val="FFFFFF"/>
                          </a:solidFill>
                          <a:latin typeface="+mj-lt"/>
                        </a:rPr>
                        <a:t> 1k</a:t>
                      </a:r>
                      <a:endParaRPr lang="fr-FR" sz="1400" dirty="0">
                        <a:latin typeface="+mj-lt"/>
                      </a:endParaRPr>
                    </a:p>
                  </a:txBody>
                  <a:tcPr/>
                </a:tc>
                <a:tc>
                  <a:txBody>
                    <a:bodyPr/>
                    <a:lstStyle/>
                    <a:p>
                      <a:pPr algn="l"/>
                      <a:r>
                        <a:rPr lang="fr-FR" sz="1400" b="1" i="0" u="none" strike="noStrike" baseline="0" dirty="0" err="1" smtClean="0">
                          <a:solidFill>
                            <a:srgbClr val="FFFFFF"/>
                          </a:solidFill>
                          <a:latin typeface="+mj-lt"/>
                        </a:rPr>
                        <a:t>Mifare</a:t>
                      </a:r>
                      <a:r>
                        <a:rPr lang="fr-FR" sz="1400" b="1" i="0" u="none" strike="noStrike" baseline="0" dirty="0" smtClean="0">
                          <a:solidFill>
                            <a:srgbClr val="FFFFFF"/>
                          </a:solidFill>
                          <a:latin typeface="+mj-lt"/>
                        </a:rPr>
                        <a:t> </a:t>
                      </a:r>
                      <a:r>
                        <a:rPr lang="fr-FR" sz="1400" b="1" i="0" u="none" strike="noStrike" baseline="0" dirty="0" err="1" smtClean="0">
                          <a:solidFill>
                            <a:srgbClr val="FFFFFF"/>
                          </a:solidFill>
                          <a:latin typeface="+mj-lt"/>
                        </a:rPr>
                        <a:t>Classic</a:t>
                      </a:r>
                      <a:r>
                        <a:rPr lang="fr-FR" sz="1400" b="1" i="0" u="none" strike="noStrike" baseline="0" dirty="0" smtClean="0">
                          <a:solidFill>
                            <a:srgbClr val="FFFFFF"/>
                          </a:solidFill>
                          <a:latin typeface="+mj-lt"/>
                        </a:rPr>
                        <a:t> 4k</a:t>
                      </a:r>
                    </a:p>
                  </a:txBody>
                  <a:tcPr/>
                </a:tc>
                <a:tc>
                  <a:txBody>
                    <a:bodyPr/>
                    <a:lstStyle/>
                    <a:p>
                      <a:pPr algn="l"/>
                      <a:r>
                        <a:rPr lang="fr-FR" sz="1400" b="1" i="0" u="none" strike="noStrike" baseline="0" dirty="0" err="1" smtClean="0">
                          <a:solidFill>
                            <a:srgbClr val="FFFFFF"/>
                          </a:solidFill>
                          <a:latin typeface="+mj-lt"/>
                        </a:rPr>
                        <a:t>Mifare</a:t>
                      </a:r>
                      <a:r>
                        <a:rPr lang="fr-FR" sz="1400" b="1" i="0" u="none" strike="noStrike" baseline="0" dirty="0" smtClean="0">
                          <a:solidFill>
                            <a:srgbClr val="FFFFFF"/>
                          </a:solidFill>
                          <a:latin typeface="+mj-lt"/>
                        </a:rPr>
                        <a:t> </a:t>
                      </a:r>
                      <a:r>
                        <a:rPr lang="fr-FR" sz="1400" b="1" i="0" u="none" strike="noStrike" baseline="0" dirty="0" err="1" smtClean="0">
                          <a:solidFill>
                            <a:srgbClr val="FFFFFF"/>
                          </a:solidFill>
                          <a:latin typeface="+mj-lt"/>
                        </a:rPr>
                        <a:t>DESFire</a:t>
                      </a:r>
                      <a:r>
                        <a:rPr lang="fr-FR" sz="1400" b="1" i="0" u="none" strike="noStrike" baseline="0" dirty="0" smtClean="0">
                          <a:solidFill>
                            <a:srgbClr val="FFFFFF"/>
                          </a:solidFill>
                          <a:latin typeface="+mj-lt"/>
                        </a:rPr>
                        <a:t> EV1  2k/4k/8k</a:t>
                      </a:r>
                      <a:endParaRPr lang="fr-FR" sz="1400" dirty="0">
                        <a:latin typeface="+mj-lt"/>
                      </a:endParaRPr>
                    </a:p>
                  </a:txBody>
                  <a:tcPr/>
                </a:tc>
              </a:tr>
              <a:tr h="370840">
                <a:tc>
                  <a:txBody>
                    <a:bodyPr/>
                    <a:lstStyle/>
                    <a:p>
                      <a:r>
                        <a:rPr lang="fr-FR" sz="1400" dirty="0" smtClean="0">
                          <a:latin typeface="+mj-lt"/>
                        </a:rPr>
                        <a:t>Nombre de serrure</a:t>
                      </a:r>
                      <a:r>
                        <a:rPr lang="fr-FR" sz="1400" baseline="0" dirty="0" smtClean="0">
                          <a:latin typeface="+mj-lt"/>
                        </a:rPr>
                        <a:t> - Porte</a:t>
                      </a:r>
                      <a:r>
                        <a:rPr lang="fr-FR" sz="1400" dirty="0" smtClean="0">
                          <a:latin typeface="+mj-lt"/>
                        </a:rPr>
                        <a:t> (max*)</a:t>
                      </a:r>
                      <a:endParaRPr lang="fr-FR" sz="1400" dirty="0">
                        <a:latin typeface="+mj-lt"/>
                      </a:endParaRPr>
                    </a:p>
                  </a:txBody>
                  <a:tcPr/>
                </a:tc>
                <a:tc>
                  <a:txBody>
                    <a:bodyPr/>
                    <a:lstStyle/>
                    <a:p>
                      <a:pPr algn="l"/>
                      <a:r>
                        <a:rPr lang="fr-FR" sz="1400" b="0" i="0" u="none" strike="noStrike" baseline="0" dirty="0" smtClean="0">
                          <a:latin typeface="+mj-lt"/>
                        </a:rPr>
                        <a:t>1 344 groupes de portes = portes</a:t>
                      </a:r>
                    </a:p>
                  </a:txBody>
                  <a:tcPr/>
                </a:tc>
                <a:tc>
                  <a:txBody>
                    <a:bodyPr/>
                    <a:lstStyle/>
                    <a:p>
                      <a:pPr algn="l"/>
                      <a:r>
                        <a:rPr lang="fr-FR" sz="1400" b="0" i="0" u="none" strike="noStrike" baseline="0" dirty="0" smtClean="0">
                          <a:latin typeface="+mj-lt"/>
                        </a:rPr>
                        <a:t>5 088 groupes de portes = portes</a:t>
                      </a:r>
                    </a:p>
                  </a:txBody>
                  <a:tcPr/>
                </a:tc>
                <a:tc>
                  <a:txBody>
                    <a:bodyPr/>
                    <a:lstStyle/>
                    <a:p>
                      <a:pPr algn="l"/>
                      <a:r>
                        <a:rPr lang="fr-FR" sz="1400" b="0" i="0" u="none" strike="noStrike" baseline="0" dirty="0" smtClean="0">
                          <a:latin typeface="+mj-lt"/>
                        </a:rPr>
                        <a:t>~16000 groupes de</a:t>
                      </a:r>
                    </a:p>
                    <a:p>
                      <a:pPr algn="l"/>
                      <a:r>
                        <a:rPr lang="fr-FR" sz="1400" b="0" i="0" u="none" strike="noStrike" baseline="0" dirty="0" smtClean="0">
                          <a:latin typeface="+mj-lt"/>
                        </a:rPr>
                        <a:t>portes(8k) = portes</a:t>
                      </a:r>
                      <a:endParaRPr lang="fr-FR" sz="1400" dirty="0">
                        <a:latin typeface="+mj-lt"/>
                      </a:endParaRPr>
                    </a:p>
                  </a:txBody>
                  <a:tcPr/>
                </a:tc>
              </a:tr>
              <a:tr h="370840">
                <a:tc>
                  <a:txBody>
                    <a:bodyPr/>
                    <a:lstStyle/>
                    <a:p>
                      <a:r>
                        <a:rPr lang="fr-FR" sz="1400" b="0" i="0" u="none" strike="noStrike" kern="1200" baseline="0" dirty="0" smtClean="0">
                          <a:solidFill>
                            <a:schemeClr val="dk1"/>
                          </a:solidFill>
                          <a:latin typeface="+mj-lt"/>
                          <a:ea typeface="+mn-ea"/>
                          <a:cs typeface="+mn-cs"/>
                        </a:rPr>
                        <a:t>Alarmes (max*)</a:t>
                      </a:r>
                    </a:p>
                    <a:p>
                      <a:pPr marL="0" marR="0" indent="0" algn="l" defTabSz="914400" rtl="0" eaLnBrk="1" fontAlgn="auto" latinLnBrk="0" hangingPunct="1">
                        <a:lnSpc>
                          <a:spcPct val="100000"/>
                        </a:lnSpc>
                        <a:spcBef>
                          <a:spcPts val="0"/>
                        </a:spcBef>
                        <a:spcAft>
                          <a:spcPts val="0"/>
                        </a:spcAft>
                        <a:buClrTx/>
                        <a:buSzTx/>
                        <a:buFontTx/>
                        <a:buNone/>
                        <a:tabLst/>
                        <a:defRPr/>
                      </a:pPr>
                      <a:r>
                        <a:rPr lang="fr-FR" sz="1400" b="0" i="0" u="none" strike="noStrike" kern="1200" baseline="0" dirty="0" smtClean="0">
                          <a:solidFill>
                            <a:schemeClr val="dk1"/>
                          </a:solidFill>
                          <a:latin typeface="+mn-lt"/>
                          <a:ea typeface="+mn-ea"/>
                          <a:cs typeface="+mn-cs"/>
                        </a:rPr>
                        <a:t>Batterie, blocage mécanique</a:t>
                      </a:r>
                      <a:endParaRPr lang="fr-FR" sz="1400" b="0" i="0" u="none" strike="noStrike" kern="1200" baseline="0" dirty="0" smtClean="0">
                        <a:solidFill>
                          <a:schemeClr val="dk1"/>
                        </a:solidFill>
                        <a:latin typeface="+mj-lt"/>
                        <a:ea typeface="+mn-ea"/>
                        <a:cs typeface="+mn-cs"/>
                      </a:endParaRPr>
                    </a:p>
                  </a:txBody>
                  <a:tcPr/>
                </a:tc>
                <a:tc>
                  <a:txBody>
                    <a:bodyPr/>
                    <a:lstStyle/>
                    <a:p>
                      <a:pPr marL="0" algn="l" defTabSz="914400" rtl="0" eaLnBrk="1" latinLnBrk="0" hangingPunct="1"/>
                      <a:r>
                        <a:rPr lang="fr-FR" sz="1400" b="0" i="0" u="none" strike="noStrike" kern="1200" baseline="0" dirty="0" smtClean="0">
                          <a:solidFill>
                            <a:schemeClr val="dk1"/>
                          </a:solidFill>
                          <a:latin typeface="+mj-lt"/>
                          <a:ea typeface="+mn-ea"/>
                          <a:cs typeface="+mn-cs"/>
                        </a:rPr>
                        <a:t>84</a:t>
                      </a:r>
                    </a:p>
                  </a:txBody>
                  <a:tcPr/>
                </a:tc>
                <a:tc>
                  <a:txBody>
                    <a:bodyPr/>
                    <a:lstStyle/>
                    <a:p>
                      <a:pPr marL="0" algn="l" defTabSz="914400" rtl="0" eaLnBrk="1" latinLnBrk="0" hangingPunct="1"/>
                      <a:r>
                        <a:rPr lang="fr-FR" sz="1400" b="0" i="0" u="none" strike="noStrike" kern="1200" baseline="0" dirty="0" smtClean="0">
                          <a:solidFill>
                            <a:schemeClr val="dk1"/>
                          </a:solidFill>
                          <a:latin typeface="+mj-lt"/>
                          <a:ea typeface="+mn-ea"/>
                          <a:cs typeface="+mn-cs"/>
                        </a:rPr>
                        <a:t>420</a:t>
                      </a:r>
                    </a:p>
                  </a:txBody>
                  <a:tcPr/>
                </a:tc>
                <a:tc>
                  <a:txBody>
                    <a:bodyPr/>
                    <a:lstStyle/>
                    <a:p>
                      <a:pPr marL="0" algn="l" defTabSz="914400" rtl="0" eaLnBrk="1" latinLnBrk="0" hangingPunct="1"/>
                      <a:r>
                        <a:rPr lang="fr-FR" sz="1400" b="0" i="0" u="none" strike="noStrike" kern="1200" baseline="0" dirty="0" smtClean="0">
                          <a:solidFill>
                            <a:schemeClr val="dk1"/>
                          </a:solidFill>
                          <a:latin typeface="+mj-lt"/>
                          <a:ea typeface="+mn-ea"/>
                          <a:cs typeface="+mn-cs"/>
                        </a:rPr>
                        <a:t>~1000 (8k)</a:t>
                      </a:r>
                    </a:p>
                  </a:txBody>
                  <a:tcPr/>
                </a:tc>
              </a:tr>
            </a:tbl>
          </a:graphicData>
        </a:graphic>
      </p:graphicFrame>
    </p:spTree>
    <p:extLst>
      <p:ext uri="{BB962C8B-B14F-4D97-AF65-F5344CB8AC3E}">
        <p14:creationId xmlns:p14="http://schemas.microsoft.com/office/powerpoint/2010/main" val="5779654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5458" name="Rectangle 2"/>
          <p:cNvSpPr>
            <a:spLocks noGrp="1"/>
          </p:cNvSpPr>
          <p:nvPr>
            <p:ph type="body" sz="half" idx="1"/>
          </p:nvPr>
        </p:nvSpPr>
        <p:spPr>
          <a:xfrm>
            <a:off x="0" y="692696"/>
            <a:ext cx="9036050" cy="5688632"/>
          </a:xfrm>
        </p:spPr>
        <p:txBody>
          <a:bodyPr/>
          <a:lstStyle/>
          <a:p>
            <a:r>
              <a:rPr lang="fr-FR" sz="1800" dirty="0" smtClean="0"/>
              <a:t>Le </a:t>
            </a:r>
            <a:r>
              <a:rPr lang="fr-FR" sz="1800" dirty="0"/>
              <a:t>badge </a:t>
            </a:r>
            <a:r>
              <a:rPr lang="fr-FR" sz="1800" dirty="0" smtClean="0"/>
              <a:t>doit avoir une mémoire disponible suffisante pour l’application APERIO offline et être compatible avec les serrures (</a:t>
            </a:r>
            <a:r>
              <a:rPr lang="fr-FR" sz="1800" dirty="0" err="1" smtClean="0"/>
              <a:t>Mifare</a:t>
            </a:r>
            <a:r>
              <a:rPr lang="fr-FR" sz="1800" dirty="0" smtClean="0"/>
              <a:t>, </a:t>
            </a:r>
            <a:r>
              <a:rPr lang="fr-FR" sz="1800" dirty="0" err="1" smtClean="0"/>
              <a:t>Desfire</a:t>
            </a:r>
            <a:r>
              <a:rPr lang="fr-FR" sz="1800" dirty="0" smtClean="0"/>
              <a:t> EV1,..)</a:t>
            </a:r>
          </a:p>
          <a:p>
            <a:pPr lvl="1"/>
            <a:r>
              <a:rPr lang="fr-FR" sz="1600" dirty="0" smtClean="0">
                <a:solidFill>
                  <a:srgbClr val="FF9900"/>
                </a:solidFill>
              </a:rPr>
              <a:t>Badge </a:t>
            </a:r>
            <a:r>
              <a:rPr lang="fr-FR" sz="1600" dirty="0">
                <a:solidFill>
                  <a:srgbClr val="FF9900"/>
                </a:solidFill>
              </a:rPr>
              <a:t>ISO 14443A </a:t>
            </a:r>
            <a:r>
              <a:rPr lang="fr-FR" sz="1600" dirty="0" err="1" smtClean="0">
                <a:solidFill>
                  <a:srgbClr val="FF9900"/>
                </a:solidFill>
              </a:rPr>
              <a:t>Mifare</a:t>
            </a:r>
            <a:r>
              <a:rPr lang="fr-FR" sz="1600" dirty="0" smtClean="0">
                <a:solidFill>
                  <a:srgbClr val="FF9900"/>
                </a:solidFill>
              </a:rPr>
              <a:t> </a:t>
            </a:r>
            <a:r>
              <a:rPr lang="fr-FR" sz="1600" dirty="0" err="1">
                <a:solidFill>
                  <a:srgbClr val="FF9900"/>
                </a:solidFill>
              </a:rPr>
              <a:t>classic</a:t>
            </a:r>
            <a:r>
              <a:rPr lang="fr-FR" sz="1600" dirty="0">
                <a:solidFill>
                  <a:srgbClr val="FF9900"/>
                </a:solidFill>
              </a:rPr>
              <a:t> </a:t>
            </a:r>
            <a:r>
              <a:rPr lang="fr-FR" sz="1600" dirty="0" smtClean="0">
                <a:solidFill>
                  <a:srgbClr val="FF9900"/>
                </a:solidFill>
              </a:rPr>
              <a:t>1K/4K. 4 K fortement conseillé  </a:t>
            </a:r>
            <a:endParaRPr lang="fr-FR" sz="1600" dirty="0">
              <a:solidFill>
                <a:srgbClr val="FF9900"/>
              </a:solidFill>
            </a:endParaRPr>
          </a:p>
          <a:p>
            <a:pPr lvl="2"/>
            <a:r>
              <a:rPr lang="fr-FR" sz="1400" b="0" dirty="0" smtClean="0"/>
              <a:t>historique possible avec les badges </a:t>
            </a:r>
            <a:r>
              <a:rPr lang="fr-FR" sz="1400" b="0" dirty="0" err="1" smtClean="0"/>
              <a:t>Mifare</a:t>
            </a:r>
            <a:r>
              <a:rPr lang="fr-FR" sz="1400" b="0" dirty="0" smtClean="0"/>
              <a:t> </a:t>
            </a:r>
            <a:r>
              <a:rPr lang="fr-FR" sz="1400" b="0" dirty="0" err="1" smtClean="0"/>
              <a:t>classic</a:t>
            </a:r>
            <a:r>
              <a:rPr lang="fr-FR" sz="1400" b="0" dirty="0" smtClean="0"/>
              <a:t> usagers ou badge </a:t>
            </a:r>
            <a:r>
              <a:rPr lang="fr-FR" sz="1400" b="0" dirty="0" err="1" smtClean="0"/>
              <a:t>Mifare</a:t>
            </a:r>
            <a:r>
              <a:rPr lang="fr-FR" sz="1400" b="0" dirty="0" smtClean="0"/>
              <a:t> AUDIT</a:t>
            </a:r>
          </a:p>
          <a:p>
            <a:pPr lvl="2"/>
            <a:r>
              <a:rPr lang="fr-FR" sz="1400" b="0" dirty="0" smtClean="0"/>
              <a:t>Gestion par MAD ou non au choix dans la borne. Si gestion par MAD retenu, le client final doit connaitre les clés MAD de lecture/écriture des 3 AID pour les renseigner dans chaque borne</a:t>
            </a:r>
          </a:p>
          <a:p>
            <a:pPr lvl="2"/>
            <a:r>
              <a:rPr lang="fr-FR" sz="1400" b="0" dirty="0" err="1" smtClean="0"/>
              <a:t>Mapping</a:t>
            </a:r>
            <a:r>
              <a:rPr lang="fr-FR" sz="1400" b="0" dirty="0" smtClean="0"/>
              <a:t> du badge avec/sans MAD : </a:t>
            </a:r>
          </a:p>
          <a:p>
            <a:pPr lvl="3"/>
            <a:r>
              <a:rPr lang="fr-FR" sz="1200" b="0" dirty="0" smtClean="0"/>
              <a:t>1 clé offline (12 octets), 1 ID CA offline (4 octets), </a:t>
            </a:r>
            <a:r>
              <a:rPr lang="fr-FR" sz="1200" b="0" dirty="0" smtClean="0"/>
              <a:t>sur 1 secteur</a:t>
            </a:r>
            <a:endParaRPr lang="fr-FR" sz="1200" b="0" dirty="0" smtClean="0"/>
          </a:p>
          <a:p>
            <a:pPr lvl="3"/>
            <a:r>
              <a:rPr lang="fr-FR" sz="1200" b="0" dirty="0" smtClean="0"/>
              <a:t>1 à X secteurs d’accès (96 groupes d’accès avec une plage horaire H24 par secteur)</a:t>
            </a:r>
          </a:p>
          <a:p>
            <a:pPr lvl="3"/>
            <a:r>
              <a:rPr lang="fr-FR" sz="1200" b="0" dirty="0" smtClean="0"/>
              <a:t>0 à X secteurs d’alarmes/historique (6 alarmes et/ou historiques par secteur)</a:t>
            </a:r>
          </a:p>
          <a:p>
            <a:pPr marL="914400" lvl="2" indent="0">
              <a:buNone/>
            </a:pPr>
            <a:r>
              <a:rPr lang="fr-FR" sz="1400" b="0" dirty="0" smtClean="0"/>
              <a:t>On utilise la mémoire à partir du </a:t>
            </a:r>
            <a:r>
              <a:rPr lang="fr-FR" sz="1400" b="0" dirty="0" err="1" smtClean="0"/>
              <a:t>start</a:t>
            </a:r>
            <a:r>
              <a:rPr lang="fr-FR" sz="1400" b="0" dirty="0" smtClean="0"/>
              <a:t> </a:t>
            </a:r>
            <a:r>
              <a:rPr lang="fr-FR" sz="1400" b="0" dirty="0" err="1" smtClean="0"/>
              <a:t>sector</a:t>
            </a:r>
            <a:r>
              <a:rPr lang="fr-FR" sz="1400" b="0" dirty="0" smtClean="0"/>
              <a:t> chargé dans la borne et dans le logiciel PAP</a:t>
            </a:r>
          </a:p>
          <a:p>
            <a:pPr marL="914400" lvl="2" indent="0">
              <a:buNone/>
            </a:pPr>
            <a:r>
              <a:rPr lang="fr-FR" sz="1400" b="0" dirty="0"/>
              <a:t>Ex </a:t>
            </a:r>
            <a:r>
              <a:rPr lang="fr-FR" sz="1400" b="0" dirty="0" smtClean="0"/>
              <a:t> </a:t>
            </a:r>
            <a:r>
              <a:rPr lang="fr-FR" sz="1400" b="0" dirty="0"/>
              <a:t>: </a:t>
            </a:r>
            <a:r>
              <a:rPr lang="fr-FR" sz="1400" b="0" dirty="0" smtClean="0"/>
              <a:t>150  serrures: 2 secteurs, ID CA et clé offline: 1 secteur, 35 événements et/ou alarmes: 6 secteurs . </a:t>
            </a:r>
            <a:r>
              <a:rPr lang="fr-FR" sz="1400" b="0" dirty="0"/>
              <a:t>TOTAL : </a:t>
            </a:r>
            <a:r>
              <a:rPr lang="fr-FR" sz="1400" b="0" dirty="0" smtClean="0"/>
              <a:t>9 secteurs </a:t>
            </a:r>
            <a:endParaRPr lang="fr-FR" sz="1400" b="0" dirty="0"/>
          </a:p>
          <a:p>
            <a:pPr lvl="1"/>
            <a:r>
              <a:rPr lang="fr-FR" sz="1600" dirty="0">
                <a:solidFill>
                  <a:srgbClr val="FF9900"/>
                </a:solidFill>
              </a:rPr>
              <a:t>Badge ISO 14443A </a:t>
            </a:r>
            <a:r>
              <a:rPr lang="fr-FR" sz="1600" dirty="0" err="1">
                <a:solidFill>
                  <a:srgbClr val="FF9900"/>
                </a:solidFill>
              </a:rPr>
              <a:t>Desfire</a:t>
            </a:r>
            <a:r>
              <a:rPr lang="fr-FR" sz="1600" dirty="0">
                <a:solidFill>
                  <a:srgbClr val="FF9900"/>
                </a:solidFill>
              </a:rPr>
              <a:t> EV1  4K fortement </a:t>
            </a:r>
            <a:r>
              <a:rPr lang="fr-FR" sz="1600" dirty="0" smtClean="0">
                <a:solidFill>
                  <a:srgbClr val="FF9900"/>
                </a:solidFill>
              </a:rPr>
              <a:t>conseillé</a:t>
            </a:r>
            <a:endParaRPr lang="fr-FR" sz="1600" dirty="0">
              <a:solidFill>
                <a:srgbClr val="FF0000"/>
              </a:solidFill>
            </a:endParaRPr>
          </a:p>
          <a:p>
            <a:pPr lvl="2"/>
            <a:r>
              <a:rPr lang="fr-FR" sz="1400" b="0" dirty="0"/>
              <a:t>UID 14 digits</a:t>
            </a:r>
          </a:p>
          <a:p>
            <a:pPr lvl="2"/>
            <a:r>
              <a:rPr lang="fr-FR" sz="1400" b="0" dirty="0"/>
              <a:t>3 Fichiers AID </a:t>
            </a:r>
            <a:r>
              <a:rPr lang="fr-FR" sz="1400" b="0" dirty="0" smtClean="0"/>
              <a:t>:</a:t>
            </a:r>
          </a:p>
          <a:p>
            <a:pPr lvl="1"/>
            <a:r>
              <a:rPr lang="fr-FR" sz="1600" dirty="0" smtClean="0">
                <a:solidFill>
                  <a:srgbClr val="FF9900"/>
                </a:solidFill>
              </a:rPr>
              <a:t>Le client peut-il nous prêter des badges afin de vérifier la compatibilité ?</a:t>
            </a:r>
          </a:p>
          <a:p>
            <a:pPr lvl="1"/>
            <a:r>
              <a:rPr lang="fr-FR" sz="1600" dirty="0" smtClean="0">
                <a:solidFill>
                  <a:srgbClr val="FF9900"/>
                </a:solidFill>
              </a:rPr>
              <a:t>Solution </a:t>
            </a:r>
            <a:r>
              <a:rPr lang="fr-FR" sz="1600" dirty="0">
                <a:solidFill>
                  <a:srgbClr val="FF9900"/>
                </a:solidFill>
              </a:rPr>
              <a:t>p</a:t>
            </a:r>
            <a:r>
              <a:rPr lang="fr-FR" sz="1600" dirty="0" smtClean="0">
                <a:solidFill>
                  <a:srgbClr val="FF9900"/>
                </a:solidFill>
              </a:rPr>
              <a:t>our des clients finaux avec plusieurs serveurs MS et un badge unique</a:t>
            </a:r>
          </a:p>
          <a:p>
            <a:pPr lvl="2">
              <a:buFont typeface="+mj-lt"/>
              <a:buChar char="•"/>
            </a:pPr>
            <a:r>
              <a:rPr lang="fr-FR" sz="1400" b="0" dirty="0"/>
              <a:t>1 seule clé offline, 1 seul code site à créer sur chaque PAP et chaque </a:t>
            </a:r>
            <a:r>
              <a:rPr lang="fr-FR" sz="1400" b="0" dirty="0" smtClean="0"/>
              <a:t>MS </a:t>
            </a:r>
            <a:r>
              <a:rPr lang="fr-FR" sz="1400" b="0" dirty="0"/>
              <a:t>mais avec un </a:t>
            </a:r>
            <a:r>
              <a:rPr lang="fr-FR" sz="1400" b="0" dirty="0" err="1"/>
              <a:t>n°différent</a:t>
            </a:r>
            <a:r>
              <a:rPr lang="fr-FR" sz="1400" b="0" dirty="0"/>
              <a:t>. Même choix ID CA offline pour les MS. On écrase les droits d’accès offline d’un MS par ceux d’un autre MS via les bornes qui sont mono-site (1 seul code site</a:t>
            </a:r>
            <a:r>
              <a:rPr lang="fr-FR" sz="1400" b="0" dirty="0" smtClean="0"/>
              <a:t>)</a:t>
            </a:r>
          </a:p>
          <a:p>
            <a:pPr marL="914400" lvl="2" indent="0">
              <a:buNone/>
            </a:pPr>
            <a:r>
              <a:rPr lang="fr-FR" sz="1400" b="0" dirty="0" smtClean="0"/>
              <a:t>NB :  Avec 1 seul MS central, on crée un code site pour chaque site</a:t>
            </a:r>
            <a:endParaRPr lang="fr-FR" sz="1400" b="0" dirty="0"/>
          </a:p>
          <a:p>
            <a:pPr marL="0" indent="0">
              <a:buNone/>
            </a:pPr>
            <a:endParaRPr lang="fr-FR" sz="1600" dirty="0"/>
          </a:p>
          <a:p>
            <a:pPr lvl="1"/>
            <a:endParaRPr lang="fr-FR" sz="1600" dirty="0">
              <a:solidFill>
                <a:srgbClr val="FF9900"/>
              </a:solidFill>
            </a:endParaRPr>
          </a:p>
          <a:p>
            <a:pPr lvl="1"/>
            <a:endParaRPr lang="fr-FR" sz="1600" dirty="0">
              <a:solidFill>
                <a:srgbClr val="FF9900"/>
              </a:solidFill>
            </a:endParaRPr>
          </a:p>
        </p:txBody>
      </p:sp>
      <p:sp>
        <p:nvSpPr>
          <p:cNvPr id="5" name="Rectangle 7"/>
          <p:cNvSpPr txBox="1">
            <a:spLocks/>
          </p:cNvSpPr>
          <p:nvPr/>
        </p:nvSpPr>
        <p:spPr bwMode="auto">
          <a:xfrm>
            <a:off x="1130300" y="44624"/>
            <a:ext cx="7905750" cy="792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r" rtl="0" fontAlgn="base">
              <a:spcBef>
                <a:spcPct val="0"/>
              </a:spcBef>
              <a:spcAft>
                <a:spcPct val="0"/>
              </a:spcAft>
              <a:defRPr sz="3600" b="1" kern="1200">
                <a:solidFill>
                  <a:schemeClr val="tx1"/>
                </a:solidFill>
                <a:latin typeface="+mj-lt"/>
                <a:ea typeface="+mj-ea"/>
                <a:cs typeface="+mj-cs"/>
              </a:defRPr>
            </a:lvl1pPr>
            <a:lvl2pPr algn="r" rtl="0" fontAlgn="base">
              <a:spcBef>
                <a:spcPct val="0"/>
              </a:spcBef>
              <a:spcAft>
                <a:spcPct val="0"/>
              </a:spcAft>
              <a:defRPr sz="3600" b="1">
                <a:solidFill>
                  <a:schemeClr val="tx1"/>
                </a:solidFill>
                <a:latin typeface="Calibri" pitchFamily="34" charset="0"/>
              </a:defRPr>
            </a:lvl2pPr>
            <a:lvl3pPr algn="r" rtl="0" fontAlgn="base">
              <a:spcBef>
                <a:spcPct val="0"/>
              </a:spcBef>
              <a:spcAft>
                <a:spcPct val="0"/>
              </a:spcAft>
              <a:defRPr sz="3600" b="1">
                <a:solidFill>
                  <a:schemeClr val="tx1"/>
                </a:solidFill>
                <a:latin typeface="Calibri" pitchFamily="34" charset="0"/>
              </a:defRPr>
            </a:lvl3pPr>
            <a:lvl4pPr algn="r" rtl="0" fontAlgn="base">
              <a:spcBef>
                <a:spcPct val="0"/>
              </a:spcBef>
              <a:spcAft>
                <a:spcPct val="0"/>
              </a:spcAft>
              <a:defRPr sz="3600" b="1">
                <a:solidFill>
                  <a:schemeClr val="tx1"/>
                </a:solidFill>
                <a:latin typeface="Calibri" pitchFamily="34" charset="0"/>
              </a:defRPr>
            </a:lvl4pPr>
            <a:lvl5pPr algn="r" rtl="0" fontAlgn="base">
              <a:spcBef>
                <a:spcPct val="0"/>
              </a:spcBef>
              <a:spcAft>
                <a:spcPct val="0"/>
              </a:spcAft>
              <a:defRPr sz="3600" b="1">
                <a:solidFill>
                  <a:schemeClr val="tx1"/>
                </a:solidFill>
                <a:latin typeface="Calibri" pitchFamily="34" charset="0"/>
              </a:defRPr>
            </a:lvl5pPr>
            <a:lvl6pPr marL="457200" algn="r" rtl="0" fontAlgn="base">
              <a:spcBef>
                <a:spcPct val="0"/>
              </a:spcBef>
              <a:spcAft>
                <a:spcPct val="0"/>
              </a:spcAft>
              <a:defRPr sz="3600" b="1">
                <a:solidFill>
                  <a:schemeClr val="tx1"/>
                </a:solidFill>
                <a:latin typeface="Calibri" pitchFamily="34" charset="0"/>
              </a:defRPr>
            </a:lvl6pPr>
            <a:lvl7pPr marL="914400" algn="r" rtl="0" fontAlgn="base">
              <a:spcBef>
                <a:spcPct val="0"/>
              </a:spcBef>
              <a:spcAft>
                <a:spcPct val="0"/>
              </a:spcAft>
              <a:defRPr sz="3600" b="1">
                <a:solidFill>
                  <a:schemeClr val="tx1"/>
                </a:solidFill>
                <a:latin typeface="Calibri" pitchFamily="34" charset="0"/>
              </a:defRPr>
            </a:lvl7pPr>
            <a:lvl8pPr marL="1371600" algn="r" rtl="0" fontAlgn="base">
              <a:spcBef>
                <a:spcPct val="0"/>
              </a:spcBef>
              <a:spcAft>
                <a:spcPct val="0"/>
              </a:spcAft>
              <a:defRPr sz="3600" b="1">
                <a:solidFill>
                  <a:schemeClr val="tx1"/>
                </a:solidFill>
                <a:latin typeface="Calibri" pitchFamily="34" charset="0"/>
              </a:defRPr>
            </a:lvl8pPr>
            <a:lvl9pPr marL="1828800" algn="r" rtl="0" fontAlgn="base">
              <a:spcBef>
                <a:spcPct val="0"/>
              </a:spcBef>
              <a:spcAft>
                <a:spcPct val="0"/>
              </a:spcAft>
              <a:defRPr sz="3600" b="1">
                <a:solidFill>
                  <a:schemeClr val="tx1"/>
                </a:solidFill>
                <a:latin typeface="Calibri" pitchFamily="34" charset="0"/>
              </a:defRPr>
            </a:lvl9pPr>
          </a:lstStyle>
          <a:p>
            <a:r>
              <a:rPr lang="fr-FR" sz="3200" dirty="0" smtClean="0">
                <a:solidFill>
                  <a:schemeClr val="tx1">
                    <a:lumMod val="50000"/>
                    <a:lumOff val="50000"/>
                  </a:schemeClr>
                </a:solidFill>
              </a:rPr>
              <a:t>Les limites, les capacités, les contraintes</a:t>
            </a:r>
          </a:p>
        </p:txBody>
      </p:sp>
    </p:spTree>
    <p:extLst>
      <p:ext uri="{BB962C8B-B14F-4D97-AF65-F5344CB8AC3E}">
        <p14:creationId xmlns:p14="http://schemas.microsoft.com/office/powerpoint/2010/main" val="336427960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5458" name="Rectangle 2"/>
          <p:cNvSpPr>
            <a:spLocks noGrp="1"/>
          </p:cNvSpPr>
          <p:nvPr>
            <p:ph type="body" sz="half" idx="1"/>
          </p:nvPr>
        </p:nvSpPr>
        <p:spPr>
          <a:xfrm>
            <a:off x="107504" y="836712"/>
            <a:ext cx="8928546" cy="5183981"/>
          </a:xfrm>
        </p:spPr>
        <p:txBody>
          <a:bodyPr/>
          <a:lstStyle/>
          <a:p>
            <a:r>
              <a:rPr lang="fr-FR" sz="1600" dirty="0" smtClean="0"/>
              <a:t>La </a:t>
            </a:r>
            <a:r>
              <a:rPr lang="fr-FR" sz="1600" dirty="0" smtClean="0"/>
              <a:t>carte </a:t>
            </a:r>
            <a:r>
              <a:rPr lang="fr-FR" sz="1600" dirty="0"/>
              <a:t>d’activation </a:t>
            </a:r>
            <a:r>
              <a:rPr lang="fr-FR" sz="1600" dirty="0" smtClean="0"/>
              <a:t>client et </a:t>
            </a:r>
            <a:r>
              <a:rPr lang="fr-FR" sz="1600" dirty="0" smtClean="0"/>
              <a:t>le badge AUDIT fournis </a:t>
            </a:r>
            <a:r>
              <a:rPr lang="fr-FR" sz="1600" dirty="0"/>
              <a:t>aux partenaires, </a:t>
            </a:r>
            <a:r>
              <a:rPr lang="fr-FR" sz="1600" dirty="0" smtClean="0"/>
              <a:t>dans une </a:t>
            </a:r>
            <a:r>
              <a:rPr lang="fr-FR" sz="1600" dirty="0"/>
              <a:t>enveloppe scellée, </a:t>
            </a:r>
            <a:r>
              <a:rPr lang="fr-FR" sz="1600" dirty="0" smtClean="0"/>
              <a:t>ont une</a:t>
            </a:r>
            <a:r>
              <a:rPr lang="fr-FR" sz="1600" dirty="0" smtClean="0"/>
              <a:t> </a:t>
            </a:r>
            <a:r>
              <a:rPr lang="fr-FR" sz="1600" dirty="0"/>
              <a:t>clé de sécurité </a:t>
            </a:r>
            <a:r>
              <a:rPr lang="fr-FR" sz="1600" dirty="0" smtClean="0"/>
              <a:t>offline spécifique par client final et elle est ≠ de la clé </a:t>
            </a:r>
            <a:r>
              <a:rPr lang="fr-FR" sz="1600" dirty="0"/>
              <a:t>ID du contrôle d’accès </a:t>
            </a:r>
            <a:r>
              <a:rPr lang="fr-FR" sz="1600" dirty="0" smtClean="0"/>
              <a:t>online</a:t>
            </a:r>
          </a:p>
          <a:p>
            <a:r>
              <a:rPr lang="fr-FR" sz="1600" dirty="0" smtClean="0"/>
              <a:t>Le concept d’enveloppe scellée reçue et conservée par les </a:t>
            </a:r>
            <a:r>
              <a:rPr lang="fr-FR" sz="1600" dirty="0" smtClean="0"/>
              <a:t>clients finaux sécurise </a:t>
            </a:r>
            <a:r>
              <a:rPr lang="fr-FR" sz="1600" dirty="0"/>
              <a:t>toute la chaine : TIL </a:t>
            </a:r>
            <a:r>
              <a:rPr lang="fr-FR" sz="1600" dirty="0">
                <a:sym typeface="Wingdings" pitchFamily="2" charset="2"/>
              </a:rPr>
              <a:t> t</a:t>
            </a:r>
            <a:r>
              <a:rPr lang="fr-FR" sz="1600" dirty="0"/>
              <a:t>ransport </a:t>
            </a:r>
            <a:r>
              <a:rPr lang="fr-FR" sz="1600" dirty="0">
                <a:sym typeface="Wingdings" pitchFamily="2" charset="2"/>
              </a:rPr>
              <a:t> partenaire  Client final</a:t>
            </a:r>
            <a:endParaRPr lang="fr-FR" sz="1600" dirty="0"/>
          </a:p>
          <a:p>
            <a:r>
              <a:rPr lang="fr-FR" sz="1600" dirty="0" smtClean="0"/>
              <a:t>Une carte d’activation avec clé offline est nécessaire pour </a:t>
            </a:r>
            <a:r>
              <a:rPr lang="fr-FR" sz="1600" dirty="0" smtClean="0"/>
              <a:t>écrire/lire des </a:t>
            </a:r>
            <a:r>
              <a:rPr lang="fr-FR" sz="1600" dirty="0" smtClean="0"/>
              <a:t>données dans les serrures. </a:t>
            </a:r>
            <a:r>
              <a:rPr lang="fr-FR" sz="1600" dirty="0"/>
              <a:t>Elle </a:t>
            </a:r>
            <a:r>
              <a:rPr lang="fr-FR" sz="1600" dirty="0" smtClean="0"/>
              <a:t>est détenue </a:t>
            </a:r>
            <a:r>
              <a:rPr lang="fr-FR" sz="1600" dirty="0"/>
              <a:t>par le client </a:t>
            </a:r>
            <a:r>
              <a:rPr lang="fr-FR" sz="1600" dirty="0" smtClean="0"/>
              <a:t>final</a:t>
            </a:r>
          </a:p>
          <a:p>
            <a:r>
              <a:rPr lang="fr-FR" sz="1600" dirty="0"/>
              <a:t>Le logiciel PAP </a:t>
            </a:r>
            <a:r>
              <a:rPr lang="fr-FR" sz="1600" dirty="0" smtClean="0"/>
              <a:t>est </a:t>
            </a:r>
            <a:r>
              <a:rPr lang="fr-FR" sz="1600" dirty="0"/>
              <a:t>détenu par le client final qui y charge sa clé offline (qui sera </a:t>
            </a:r>
            <a:r>
              <a:rPr lang="fr-FR" sz="1600" dirty="0" smtClean="0"/>
              <a:t>invisible</a:t>
            </a:r>
            <a:r>
              <a:rPr lang="fr-FR" sz="1600" dirty="0"/>
              <a:t>) et laisse l’installateur poursuivre son paramétrage</a:t>
            </a:r>
          </a:p>
          <a:p>
            <a:r>
              <a:rPr lang="fr-FR" sz="1600" dirty="0" smtClean="0"/>
              <a:t>Encodage initial </a:t>
            </a:r>
            <a:r>
              <a:rPr lang="fr-FR" sz="1600" dirty="0"/>
              <a:t>aux bornes </a:t>
            </a:r>
            <a:r>
              <a:rPr lang="fr-FR" sz="1600" dirty="0" smtClean="0"/>
              <a:t>des </a:t>
            </a:r>
            <a:r>
              <a:rPr lang="fr-FR" sz="1600" dirty="0" smtClean="0"/>
              <a:t>seuls badges </a:t>
            </a:r>
            <a:r>
              <a:rPr lang="fr-FR" sz="1600" dirty="0" smtClean="0"/>
              <a:t>dont UID (ID </a:t>
            </a:r>
            <a:r>
              <a:rPr lang="fr-FR" sz="1600" dirty="0"/>
              <a:t>CA </a:t>
            </a:r>
            <a:r>
              <a:rPr lang="fr-FR" sz="1600" dirty="0" smtClean="0"/>
              <a:t>offline) est connu </a:t>
            </a:r>
            <a:r>
              <a:rPr lang="fr-FR" sz="1600" dirty="0"/>
              <a:t>de la BDD MS qui l’envoie aux bornes</a:t>
            </a:r>
            <a:endParaRPr lang="fr-FR" sz="1600" dirty="0" smtClean="0"/>
          </a:p>
          <a:p>
            <a:r>
              <a:rPr lang="fr-FR" sz="1600" dirty="0"/>
              <a:t>La serrure contrôle le n° </a:t>
            </a:r>
            <a:r>
              <a:rPr lang="fr-FR" sz="1600" dirty="0" smtClean="0"/>
              <a:t>code site </a:t>
            </a:r>
            <a:r>
              <a:rPr lang="fr-FR" sz="1600" dirty="0"/>
              <a:t>dans le badge pour valider l’accès</a:t>
            </a:r>
          </a:p>
          <a:p>
            <a:r>
              <a:rPr lang="fr-FR" sz="1600" dirty="0" smtClean="0"/>
              <a:t>Mot de passe pour accéder aux applications : MS, borne, </a:t>
            </a:r>
            <a:r>
              <a:rPr lang="fr-FR" sz="1600" dirty="0" smtClean="0"/>
              <a:t>PAP </a:t>
            </a:r>
            <a:endParaRPr lang="fr-FR" sz="1600" dirty="0" smtClean="0"/>
          </a:p>
          <a:p>
            <a:r>
              <a:rPr lang="fr-FR" sz="1600" dirty="0" smtClean="0"/>
              <a:t>Alarmes </a:t>
            </a:r>
            <a:r>
              <a:rPr lang="fr-FR" sz="1600" dirty="0" smtClean="0"/>
              <a:t>pile basse sont indiquées localement et remontent sur MS </a:t>
            </a:r>
          </a:p>
          <a:p>
            <a:r>
              <a:rPr lang="fr-FR" sz="1600" dirty="0" smtClean="0"/>
              <a:t>Multiples protections au niveau des bornes de chargement :</a:t>
            </a:r>
          </a:p>
          <a:p>
            <a:pPr lvl="1"/>
            <a:r>
              <a:rPr lang="fr-FR" sz="1400" dirty="0">
                <a:solidFill>
                  <a:srgbClr val="FF9900"/>
                </a:solidFill>
              </a:rPr>
              <a:t>Test de connexion périodique entre MS et chaque borne avec alarme sur </a:t>
            </a:r>
            <a:r>
              <a:rPr lang="fr-FR" sz="1400" dirty="0" smtClean="0">
                <a:solidFill>
                  <a:srgbClr val="FF9900"/>
                </a:solidFill>
              </a:rPr>
              <a:t>MS</a:t>
            </a:r>
          </a:p>
          <a:p>
            <a:pPr lvl="1"/>
            <a:r>
              <a:rPr lang="fr-FR" sz="1400" dirty="0">
                <a:solidFill>
                  <a:srgbClr val="FF9900"/>
                </a:solidFill>
              </a:rPr>
              <a:t>Connexion </a:t>
            </a:r>
            <a:r>
              <a:rPr lang="fr-FR" sz="1400" dirty="0" err="1">
                <a:solidFill>
                  <a:srgbClr val="FF9900"/>
                </a:solidFill>
              </a:rPr>
              <a:t>Https</a:t>
            </a:r>
            <a:r>
              <a:rPr lang="fr-FR" sz="1400" dirty="0">
                <a:solidFill>
                  <a:srgbClr val="FF9900"/>
                </a:solidFill>
              </a:rPr>
              <a:t> possible entre les bornes et MS</a:t>
            </a:r>
          </a:p>
          <a:p>
            <a:pPr lvl="1"/>
            <a:r>
              <a:rPr lang="fr-FR" sz="1400" dirty="0">
                <a:solidFill>
                  <a:srgbClr val="FF9900"/>
                </a:solidFill>
              </a:rPr>
              <a:t>La borne contient une base de données </a:t>
            </a:r>
            <a:r>
              <a:rPr lang="fr-FR" sz="1400" dirty="0" smtClean="0">
                <a:solidFill>
                  <a:srgbClr val="FF9900"/>
                </a:solidFill>
              </a:rPr>
              <a:t>locale autonome </a:t>
            </a:r>
            <a:r>
              <a:rPr lang="fr-FR" sz="1400" dirty="0">
                <a:solidFill>
                  <a:srgbClr val="FF9900"/>
                </a:solidFill>
              </a:rPr>
              <a:t>de 40 000 usagers pour </a:t>
            </a:r>
            <a:r>
              <a:rPr lang="fr-FR" sz="1400" dirty="0" smtClean="0">
                <a:solidFill>
                  <a:srgbClr val="FF9900"/>
                </a:solidFill>
              </a:rPr>
              <a:t>charger et supprimer </a:t>
            </a:r>
            <a:r>
              <a:rPr lang="fr-FR" sz="1400" dirty="0">
                <a:solidFill>
                  <a:srgbClr val="FF9900"/>
                </a:solidFill>
              </a:rPr>
              <a:t>les droits d’accès offline selon le dernier téléchargement de MS</a:t>
            </a:r>
          </a:p>
          <a:p>
            <a:pPr lvl="1"/>
            <a:r>
              <a:rPr lang="fr-FR" sz="1400" dirty="0">
                <a:solidFill>
                  <a:srgbClr val="FF9900"/>
                </a:solidFill>
              </a:rPr>
              <a:t>Suite à une coupure d’alimentation, relance automatique dès rétablissement de </a:t>
            </a:r>
            <a:r>
              <a:rPr lang="fr-FR" sz="1400" dirty="0" smtClean="0">
                <a:solidFill>
                  <a:srgbClr val="FF9900"/>
                </a:solidFill>
              </a:rPr>
              <a:t>l’alimentation</a:t>
            </a:r>
          </a:p>
          <a:p>
            <a:pPr lvl="1"/>
            <a:r>
              <a:rPr lang="fr-FR" sz="1400" dirty="0">
                <a:solidFill>
                  <a:srgbClr val="FF9900"/>
                </a:solidFill>
              </a:rPr>
              <a:t>La clé </a:t>
            </a:r>
            <a:r>
              <a:rPr lang="fr-FR" sz="1400" dirty="0" smtClean="0">
                <a:solidFill>
                  <a:srgbClr val="FF9900"/>
                </a:solidFill>
              </a:rPr>
              <a:t>offline chargée </a:t>
            </a:r>
            <a:r>
              <a:rPr lang="fr-FR" sz="1400" dirty="0">
                <a:solidFill>
                  <a:srgbClr val="FF9900"/>
                </a:solidFill>
              </a:rPr>
              <a:t> depuis le serveur </a:t>
            </a:r>
            <a:r>
              <a:rPr lang="fr-FR" sz="1400" dirty="0" smtClean="0">
                <a:solidFill>
                  <a:srgbClr val="FF9900"/>
                </a:solidFill>
              </a:rPr>
              <a:t>web est </a:t>
            </a:r>
            <a:r>
              <a:rPr lang="fr-FR" sz="1400" dirty="0" smtClean="0">
                <a:solidFill>
                  <a:srgbClr val="FF9900"/>
                </a:solidFill>
              </a:rPr>
              <a:t>invisible</a:t>
            </a:r>
            <a:endParaRPr lang="fr-FR" sz="1400" dirty="0">
              <a:solidFill>
                <a:srgbClr val="FF9900"/>
              </a:solidFill>
            </a:endParaRPr>
          </a:p>
          <a:p>
            <a:endParaRPr lang="fr-FR" sz="1800" dirty="0" smtClean="0"/>
          </a:p>
          <a:p>
            <a:endParaRPr lang="fr-FR" sz="1800" dirty="0"/>
          </a:p>
          <a:p>
            <a:pPr marL="0" indent="0">
              <a:buNone/>
            </a:pPr>
            <a:endParaRPr lang="fr-FR" sz="1600" dirty="0"/>
          </a:p>
          <a:p>
            <a:pPr lvl="1"/>
            <a:endParaRPr lang="fr-FR" sz="1600" dirty="0">
              <a:solidFill>
                <a:srgbClr val="FF9900"/>
              </a:solidFill>
            </a:endParaRPr>
          </a:p>
          <a:p>
            <a:pPr lvl="1"/>
            <a:endParaRPr lang="fr-FR" sz="1600" dirty="0">
              <a:solidFill>
                <a:srgbClr val="FF9900"/>
              </a:solidFill>
            </a:endParaRPr>
          </a:p>
        </p:txBody>
      </p:sp>
      <p:sp>
        <p:nvSpPr>
          <p:cNvPr id="5" name="Rectangle 7"/>
          <p:cNvSpPr txBox="1">
            <a:spLocks/>
          </p:cNvSpPr>
          <p:nvPr/>
        </p:nvSpPr>
        <p:spPr bwMode="auto">
          <a:xfrm>
            <a:off x="1130300" y="44624"/>
            <a:ext cx="7905750" cy="792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r" rtl="0" fontAlgn="base">
              <a:spcBef>
                <a:spcPct val="0"/>
              </a:spcBef>
              <a:spcAft>
                <a:spcPct val="0"/>
              </a:spcAft>
              <a:defRPr sz="3600" b="1" kern="1200">
                <a:solidFill>
                  <a:schemeClr val="tx1"/>
                </a:solidFill>
                <a:latin typeface="+mj-lt"/>
                <a:ea typeface="+mj-ea"/>
                <a:cs typeface="+mj-cs"/>
              </a:defRPr>
            </a:lvl1pPr>
            <a:lvl2pPr algn="r" rtl="0" fontAlgn="base">
              <a:spcBef>
                <a:spcPct val="0"/>
              </a:spcBef>
              <a:spcAft>
                <a:spcPct val="0"/>
              </a:spcAft>
              <a:defRPr sz="3600" b="1">
                <a:solidFill>
                  <a:schemeClr val="tx1"/>
                </a:solidFill>
                <a:latin typeface="Calibri" pitchFamily="34" charset="0"/>
              </a:defRPr>
            </a:lvl2pPr>
            <a:lvl3pPr algn="r" rtl="0" fontAlgn="base">
              <a:spcBef>
                <a:spcPct val="0"/>
              </a:spcBef>
              <a:spcAft>
                <a:spcPct val="0"/>
              </a:spcAft>
              <a:defRPr sz="3600" b="1">
                <a:solidFill>
                  <a:schemeClr val="tx1"/>
                </a:solidFill>
                <a:latin typeface="Calibri" pitchFamily="34" charset="0"/>
              </a:defRPr>
            </a:lvl3pPr>
            <a:lvl4pPr algn="r" rtl="0" fontAlgn="base">
              <a:spcBef>
                <a:spcPct val="0"/>
              </a:spcBef>
              <a:spcAft>
                <a:spcPct val="0"/>
              </a:spcAft>
              <a:defRPr sz="3600" b="1">
                <a:solidFill>
                  <a:schemeClr val="tx1"/>
                </a:solidFill>
                <a:latin typeface="Calibri" pitchFamily="34" charset="0"/>
              </a:defRPr>
            </a:lvl4pPr>
            <a:lvl5pPr algn="r" rtl="0" fontAlgn="base">
              <a:spcBef>
                <a:spcPct val="0"/>
              </a:spcBef>
              <a:spcAft>
                <a:spcPct val="0"/>
              </a:spcAft>
              <a:defRPr sz="3600" b="1">
                <a:solidFill>
                  <a:schemeClr val="tx1"/>
                </a:solidFill>
                <a:latin typeface="Calibri" pitchFamily="34" charset="0"/>
              </a:defRPr>
            </a:lvl5pPr>
            <a:lvl6pPr marL="457200" algn="r" rtl="0" fontAlgn="base">
              <a:spcBef>
                <a:spcPct val="0"/>
              </a:spcBef>
              <a:spcAft>
                <a:spcPct val="0"/>
              </a:spcAft>
              <a:defRPr sz="3600" b="1">
                <a:solidFill>
                  <a:schemeClr val="tx1"/>
                </a:solidFill>
                <a:latin typeface="Calibri" pitchFamily="34" charset="0"/>
              </a:defRPr>
            </a:lvl6pPr>
            <a:lvl7pPr marL="914400" algn="r" rtl="0" fontAlgn="base">
              <a:spcBef>
                <a:spcPct val="0"/>
              </a:spcBef>
              <a:spcAft>
                <a:spcPct val="0"/>
              </a:spcAft>
              <a:defRPr sz="3600" b="1">
                <a:solidFill>
                  <a:schemeClr val="tx1"/>
                </a:solidFill>
                <a:latin typeface="Calibri" pitchFamily="34" charset="0"/>
              </a:defRPr>
            </a:lvl7pPr>
            <a:lvl8pPr marL="1371600" algn="r" rtl="0" fontAlgn="base">
              <a:spcBef>
                <a:spcPct val="0"/>
              </a:spcBef>
              <a:spcAft>
                <a:spcPct val="0"/>
              </a:spcAft>
              <a:defRPr sz="3600" b="1">
                <a:solidFill>
                  <a:schemeClr val="tx1"/>
                </a:solidFill>
                <a:latin typeface="Calibri" pitchFamily="34" charset="0"/>
              </a:defRPr>
            </a:lvl8pPr>
            <a:lvl9pPr marL="1828800" algn="r" rtl="0" fontAlgn="base">
              <a:spcBef>
                <a:spcPct val="0"/>
              </a:spcBef>
              <a:spcAft>
                <a:spcPct val="0"/>
              </a:spcAft>
              <a:defRPr sz="3600" b="1">
                <a:solidFill>
                  <a:schemeClr val="tx1"/>
                </a:solidFill>
                <a:latin typeface="Calibri" pitchFamily="34" charset="0"/>
              </a:defRPr>
            </a:lvl9pPr>
          </a:lstStyle>
          <a:p>
            <a:r>
              <a:rPr lang="fr-FR" sz="3200" dirty="0" smtClean="0">
                <a:solidFill>
                  <a:schemeClr val="tx1">
                    <a:lumMod val="50000"/>
                    <a:lumOff val="50000"/>
                  </a:schemeClr>
                </a:solidFill>
              </a:rPr>
              <a:t>La sécurité de la solution globale </a:t>
            </a:r>
          </a:p>
        </p:txBody>
      </p:sp>
    </p:spTree>
    <p:extLst>
      <p:ext uri="{BB962C8B-B14F-4D97-AF65-F5344CB8AC3E}">
        <p14:creationId xmlns:p14="http://schemas.microsoft.com/office/powerpoint/2010/main" val="398826457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619672" y="44624"/>
            <a:ext cx="7416824" cy="720725"/>
          </a:xfrm>
        </p:spPr>
        <p:txBody>
          <a:bodyPr/>
          <a:lstStyle/>
          <a:p>
            <a:r>
              <a:rPr lang="fr-FR" sz="3200" dirty="0">
                <a:solidFill>
                  <a:schemeClr val="tx1">
                    <a:lumMod val="50000"/>
                    <a:lumOff val="50000"/>
                  </a:schemeClr>
                </a:solidFill>
              </a:rPr>
              <a:t>Processus de mise en </a:t>
            </a:r>
            <a:r>
              <a:rPr lang="fr-FR" sz="3200" dirty="0" smtClean="0">
                <a:solidFill>
                  <a:schemeClr val="tx1">
                    <a:lumMod val="50000"/>
                    <a:lumOff val="50000"/>
                  </a:schemeClr>
                </a:solidFill>
              </a:rPr>
              <a:t>œuvre (1/2)</a:t>
            </a:r>
            <a:endParaRPr lang="fr-FR" sz="3200" dirty="0">
              <a:solidFill>
                <a:schemeClr val="tx1">
                  <a:lumMod val="50000"/>
                  <a:lumOff val="50000"/>
                </a:schemeClr>
              </a:solidFill>
            </a:endParaRPr>
          </a:p>
        </p:txBody>
      </p:sp>
      <p:sp>
        <p:nvSpPr>
          <p:cNvPr id="3" name="Espace réservé du contenu 2"/>
          <p:cNvSpPr>
            <a:spLocks noGrp="1"/>
          </p:cNvSpPr>
          <p:nvPr>
            <p:ph sz="half" idx="1"/>
          </p:nvPr>
        </p:nvSpPr>
        <p:spPr>
          <a:xfrm>
            <a:off x="0" y="836712"/>
            <a:ext cx="9108504" cy="5760640"/>
          </a:xfrm>
        </p:spPr>
        <p:txBody>
          <a:bodyPr/>
          <a:lstStyle/>
          <a:p>
            <a:r>
              <a:rPr lang="fr-FR" sz="1800" dirty="0" smtClean="0"/>
              <a:t>Les étapes d’initialisation du système</a:t>
            </a:r>
          </a:p>
          <a:p>
            <a:pPr marL="800100" lvl="1" indent="-342900">
              <a:buFont typeface="+mj-lt"/>
              <a:buAutoNum type="arabicPeriod"/>
            </a:pPr>
            <a:r>
              <a:rPr lang="fr-FR" sz="1500" dirty="0" smtClean="0">
                <a:solidFill>
                  <a:srgbClr val="FF9900"/>
                </a:solidFill>
              </a:rPr>
              <a:t>Analyse </a:t>
            </a:r>
            <a:r>
              <a:rPr lang="fr-FR" sz="1500" dirty="0">
                <a:solidFill>
                  <a:srgbClr val="FF9900"/>
                </a:solidFill>
              </a:rPr>
              <a:t>du </a:t>
            </a:r>
            <a:r>
              <a:rPr lang="fr-FR" sz="1500" dirty="0" smtClean="0">
                <a:solidFill>
                  <a:srgbClr val="FF9900"/>
                </a:solidFill>
              </a:rPr>
              <a:t>projet et </a:t>
            </a:r>
            <a:r>
              <a:rPr lang="fr-FR" sz="1500" u="sng" dirty="0">
                <a:solidFill>
                  <a:srgbClr val="FF9900"/>
                </a:solidFill>
              </a:rPr>
              <a:t>validation par client final </a:t>
            </a:r>
            <a:r>
              <a:rPr lang="fr-FR" sz="1500" dirty="0" smtClean="0">
                <a:solidFill>
                  <a:srgbClr val="FF9900"/>
                </a:solidFill>
              </a:rPr>
              <a:t>(liste et nom des portes, choix </a:t>
            </a:r>
            <a:r>
              <a:rPr lang="fr-FR" sz="1500" dirty="0">
                <a:solidFill>
                  <a:srgbClr val="FF9900"/>
                </a:solidFill>
              </a:rPr>
              <a:t>des </a:t>
            </a:r>
            <a:r>
              <a:rPr lang="fr-FR" sz="1500" dirty="0" smtClean="0">
                <a:solidFill>
                  <a:srgbClr val="FF9900"/>
                </a:solidFill>
              </a:rPr>
              <a:t>serrures, définition des durées de validation </a:t>
            </a:r>
            <a:r>
              <a:rPr lang="fr-FR" sz="1500" dirty="0">
                <a:solidFill>
                  <a:srgbClr val="FF9900"/>
                </a:solidFill>
              </a:rPr>
              <a:t>/ </a:t>
            </a:r>
            <a:r>
              <a:rPr lang="fr-FR" sz="1500" dirty="0" smtClean="0">
                <a:solidFill>
                  <a:srgbClr val="FF9900"/>
                </a:solidFill>
              </a:rPr>
              <a:t>groupes d’accès</a:t>
            </a:r>
            <a:r>
              <a:rPr lang="fr-FR" sz="1500" dirty="0">
                <a:solidFill>
                  <a:srgbClr val="FF9900"/>
                </a:solidFill>
              </a:rPr>
              <a:t>)</a:t>
            </a:r>
            <a:r>
              <a:rPr lang="fr-FR" sz="1500" dirty="0" smtClean="0">
                <a:solidFill>
                  <a:srgbClr val="FF9900"/>
                </a:solidFill>
              </a:rPr>
              <a:t> voir détail ci-après</a:t>
            </a:r>
            <a:endParaRPr lang="fr-FR" sz="1500" dirty="0">
              <a:solidFill>
                <a:srgbClr val="FF9900"/>
              </a:solidFill>
            </a:endParaRPr>
          </a:p>
          <a:p>
            <a:pPr marL="800100" lvl="1" indent="-342900">
              <a:buFont typeface="+mj-lt"/>
              <a:buAutoNum type="arabicPeriod"/>
            </a:pPr>
            <a:r>
              <a:rPr lang="fr-FR" sz="1500" dirty="0" smtClean="0">
                <a:solidFill>
                  <a:srgbClr val="FF9900"/>
                </a:solidFill>
              </a:rPr>
              <a:t>Livraison des équipements au partenaire : MS, serrures autonomes, bornes,...</a:t>
            </a:r>
          </a:p>
          <a:p>
            <a:pPr marL="800100" lvl="1" indent="-342900">
              <a:buFont typeface="+mj-lt"/>
              <a:buAutoNum type="arabicPeriod"/>
            </a:pPr>
            <a:r>
              <a:rPr lang="fr-FR" sz="1500" dirty="0" smtClean="0">
                <a:solidFill>
                  <a:srgbClr val="FF9900"/>
                </a:solidFill>
              </a:rPr>
              <a:t>Installation des logiciels PAP offline APERIO / MICRO-SESAME  </a:t>
            </a:r>
          </a:p>
          <a:p>
            <a:pPr marL="800100" lvl="1" indent="-342900">
              <a:buFont typeface="+mj-lt"/>
              <a:buAutoNum type="arabicPeriod"/>
            </a:pPr>
            <a:r>
              <a:rPr lang="fr-FR" sz="1500" dirty="0" smtClean="0">
                <a:solidFill>
                  <a:srgbClr val="FF9900"/>
                </a:solidFill>
              </a:rPr>
              <a:t>Installation </a:t>
            </a:r>
            <a:r>
              <a:rPr lang="fr-FR" sz="1500" dirty="0">
                <a:solidFill>
                  <a:srgbClr val="FF9900"/>
                </a:solidFill>
              </a:rPr>
              <a:t>et paramétrage des bornes de chargement</a:t>
            </a:r>
          </a:p>
          <a:p>
            <a:pPr marL="800100" lvl="1" indent="-342900">
              <a:buFont typeface="+mj-lt"/>
              <a:buAutoNum type="arabicPeriod"/>
            </a:pPr>
            <a:r>
              <a:rPr lang="fr-FR" sz="1500" dirty="0" smtClean="0">
                <a:solidFill>
                  <a:srgbClr val="FF9900"/>
                </a:solidFill>
              </a:rPr>
              <a:t>Livraison </a:t>
            </a:r>
            <a:r>
              <a:rPr lang="fr-FR" sz="1500" dirty="0">
                <a:solidFill>
                  <a:srgbClr val="FF9900"/>
                </a:solidFill>
              </a:rPr>
              <a:t>au partenaire, sous condition d’une lettre d’engagement signée par projet, des éléments de sécurité dans une enveloppe scellée contenant :</a:t>
            </a:r>
          </a:p>
          <a:p>
            <a:pPr marL="1200150" lvl="2" indent="-342900">
              <a:buFont typeface="Wingdings" pitchFamily="2" charset="2"/>
              <a:buChar char="q"/>
            </a:pPr>
            <a:r>
              <a:rPr lang="fr-FR" sz="1200" dirty="0" smtClean="0"/>
              <a:t>Un guide d’installation simplifié pour le client final qui l’informe des opérations à faire pour la sécurité comme par exemple  le choix d’une </a:t>
            </a:r>
            <a:r>
              <a:rPr lang="fr-FR" sz="1200" dirty="0"/>
              <a:t>clé </a:t>
            </a:r>
            <a:r>
              <a:rPr lang="fr-FR" sz="1200" dirty="0" smtClean="0"/>
              <a:t>offline (à retenir) à </a:t>
            </a:r>
            <a:r>
              <a:rPr lang="fr-FR" sz="1200" dirty="0"/>
              <a:t>charger </a:t>
            </a:r>
            <a:r>
              <a:rPr lang="fr-FR" sz="1200" dirty="0" smtClean="0"/>
              <a:t>dans </a:t>
            </a:r>
            <a:r>
              <a:rPr lang="fr-FR" sz="1200" dirty="0"/>
              <a:t>le logiciel PAP </a:t>
            </a:r>
            <a:r>
              <a:rPr lang="fr-FR" sz="1200" dirty="0" smtClean="0"/>
              <a:t>et dans la borne</a:t>
            </a:r>
            <a:endParaRPr lang="fr-FR" sz="1200" dirty="0"/>
          </a:p>
          <a:p>
            <a:pPr marL="1200150" lvl="2" indent="-342900">
              <a:buFont typeface="Wingdings" pitchFamily="2" charset="2"/>
              <a:buChar char="q"/>
            </a:pPr>
            <a:r>
              <a:rPr lang="fr-FR" sz="1200" dirty="0"/>
              <a:t>2</a:t>
            </a:r>
            <a:r>
              <a:rPr lang="fr-FR" sz="1200" dirty="0" smtClean="0"/>
              <a:t> cartes </a:t>
            </a:r>
            <a:r>
              <a:rPr lang="fr-FR" sz="1200" dirty="0"/>
              <a:t>d’activation radio </a:t>
            </a:r>
            <a:r>
              <a:rPr lang="fr-FR" sz="1200" dirty="0" smtClean="0"/>
              <a:t>standard </a:t>
            </a:r>
          </a:p>
          <a:p>
            <a:pPr marL="1200150" lvl="2" indent="-342900">
              <a:buFont typeface="Wingdings" pitchFamily="2" charset="2"/>
              <a:buChar char="q"/>
            </a:pPr>
            <a:r>
              <a:rPr lang="fr-FR" sz="1200" dirty="0"/>
              <a:t>2</a:t>
            </a:r>
            <a:r>
              <a:rPr lang="fr-FR" sz="1200" dirty="0" smtClean="0"/>
              <a:t> cartes </a:t>
            </a:r>
            <a:r>
              <a:rPr lang="fr-FR" sz="1200" dirty="0" smtClean="0"/>
              <a:t>d’activation radio </a:t>
            </a:r>
            <a:r>
              <a:rPr lang="fr-FR" sz="1200" dirty="0" smtClean="0"/>
              <a:t>spécifiques </a:t>
            </a:r>
            <a:r>
              <a:rPr lang="fr-FR" sz="1200" dirty="0" smtClean="0"/>
              <a:t>client </a:t>
            </a:r>
            <a:r>
              <a:rPr lang="fr-FR" sz="1200" dirty="0" smtClean="0"/>
              <a:t>vierges </a:t>
            </a:r>
            <a:r>
              <a:rPr lang="fr-FR" sz="1200" dirty="0" smtClean="0"/>
              <a:t>avec n° UID à créer sur la borne par le client final</a:t>
            </a:r>
          </a:p>
          <a:p>
            <a:pPr marL="1200150" lvl="2" indent="-342900">
              <a:buFont typeface="Wingdings" pitchFamily="2" charset="2"/>
              <a:buChar char="q"/>
            </a:pPr>
            <a:r>
              <a:rPr lang="fr-FR" sz="1200" dirty="0"/>
              <a:t>2</a:t>
            </a:r>
            <a:r>
              <a:rPr lang="fr-FR" sz="1200" dirty="0" smtClean="0"/>
              <a:t> badges </a:t>
            </a:r>
            <a:r>
              <a:rPr lang="fr-FR" sz="1200" dirty="0"/>
              <a:t>AUDIT </a:t>
            </a:r>
            <a:r>
              <a:rPr lang="fr-FR" sz="1200" dirty="0" smtClean="0"/>
              <a:t>vierges </a:t>
            </a:r>
            <a:r>
              <a:rPr lang="fr-FR" sz="1200" dirty="0"/>
              <a:t>avec n° UID à créer sur la </a:t>
            </a:r>
            <a:r>
              <a:rPr lang="fr-FR" sz="1200" dirty="0" smtClean="0"/>
              <a:t>borne </a:t>
            </a:r>
            <a:r>
              <a:rPr lang="fr-FR" sz="1200" dirty="0"/>
              <a:t>par le client final</a:t>
            </a:r>
          </a:p>
          <a:p>
            <a:pPr marL="800100" lvl="1" indent="-342900">
              <a:buFont typeface="+mj-lt"/>
              <a:buAutoNum type="arabicPeriod" startAt="6"/>
            </a:pPr>
            <a:r>
              <a:rPr lang="fr-FR" sz="1500" dirty="0" smtClean="0">
                <a:solidFill>
                  <a:srgbClr val="FF9900"/>
                </a:solidFill>
              </a:rPr>
              <a:t>Formation standard du client final sur l’exploitation de MS complétée d’une formation spécifique de 1 jour sur le offline</a:t>
            </a:r>
          </a:p>
          <a:p>
            <a:pPr marL="800100" lvl="1" indent="-342900">
              <a:buFont typeface="+mj-lt"/>
              <a:buAutoNum type="arabicPeriod" startAt="6"/>
            </a:pPr>
            <a:r>
              <a:rPr lang="fr-FR" sz="1500" dirty="0">
                <a:solidFill>
                  <a:srgbClr val="FF9900"/>
                </a:solidFill>
              </a:rPr>
              <a:t>Paramétrages </a:t>
            </a:r>
            <a:r>
              <a:rPr lang="fr-FR" sz="1500" dirty="0" smtClean="0">
                <a:solidFill>
                  <a:srgbClr val="FF9900"/>
                </a:solidFill>
              </a:rPr>
              <a:t>de MS et du PAP APERIO (</a:t>
            </a:r>
            <a:r>
              <a:rPr lang="fr-FR" sz="1500" dirty="0">
                <a:solidFill>
                  <a:srgbClr val="FF9900"/>
                </a:solidFill>
              </a:rPr>
              <a:t>groupes, </a:t>
            </a:r>
            <a:r>
              <a:rPr lang="fr-FR" sz="1500" dirty="0" smtClean="0">
                <a:solidFill>
                  <a:srgbClr val="FF9900"/>
                </a:solidFill>
              </a:rPr>
              <a:t>durée </a:t>
            </a:r>
            <a:r>
              <a:rPr lang="fr-FR" sz="1500" dirty="0">
                <a:solidFill>
                  <a:srgbClr val="FF9900"/>
                </a:solidFill>
              </a:rPr>
              <a:t>de </a:t>
            </a:r>
            <a:r>
              <a:rPr lang="fr-FR" sz="1500" dirty="0" smtClean="0">
                <a:solidFill>
                  <a:srgbClr val="FF9900"/>
                </a:solidFill>
              </a:rPr>
              <a:t>validation,….)</a:t>
            </a:r>
            <a:endParaRPr lang="fr-FR" sz="1500" dirty="0">
              <a:solidFill>
                <a:srgbClr val="FF9900"/>
              </a:solidFill>
            </a:endParaRPr>
          </a:p>
          <a:p>
            <a:pPr marL="800100" lvl="1" indent="-342900">
              <a:buFont typeface="+mj-lt"/>
              <a:buAutoNum type="arabicPeriod" startAt="6"/>
            </a:pPr>
            <a:r>
              <a:rPr lang="fr-FR" sz="1500" dirty="0" smtClean="0">
                <a:solidFill>
                  <a:srgbClr val="FF9900"/>
                </a:solidFill>
              </a:rPr>
              <a:t>Création des personnes, des badges, affectation des </a:t>
            </a:r>
            <a:r>
              <a:rPr lang="fr-FR" sz="1500" dirty="0">
                <a:solidFill>
                  <a:srgbClr val="FF9900"/>
                </a:solidFill>
              </a:rPr>
              <a:t>droits </a:t>
            </a:r>
            <a:r>
              <a:rPr lang="fr-FR" sz="1500" dirty="0" smtClean="0">
                <a:solidFill>
                  <a:srgbClr val="FF9900"/>
                </a:solidFill>
              </a:rPr>
              <a:t>d’accès offline dans MICRO-SESAME</a:t>
            </a:r>
            <a:endParaRPr lang="fr-FR" sz="1500" dirty="0">
              <a:solidFill>
                <a:srgbClr val="FF9900"/>
              </a:solidFill>
            </a:endParaRPr>
          </a:p>
          <a:p>
            <a:pPr marL="800100" lvl="1" indent="-342900">
              <a:buFont typeface="+mj-lt"/>
              <a:buAutoNum type="arabicPeriod" startAt="6"/>
            </a:pPr>
            <a:r>
              <a:rPr lang="fr-FR" sz="1500" dirty="0" smtClean="0">
                <a:solidFill>
                  <a:srgbClr val="FF9900"/>
                </a:solidFill>
              </a:rPr>
              <a:t>Encodage initial des </a:t>
            </a:r>
            <a:r>
              <a:rPr lang="fr-FR" sz="1500" dirty="0">
                <a:solidFill>
                  <a:srgbClr val="FF9900"/>
                </a:solidFill>
              </a:rPr>
              <a:t>badges utilisateurs </a:t>
            </a:r>
            <a:r>
              <a:rPr lang="fr-FR" sz="1500" dirty="0" smtClean="0">
                <a:solidFill>
                  <a:srgbClr val="FF9900"/>
                </a:solidFill>
              </a:rPr>
              <a:t>et Ecriture </a:t>
            </a:r>
            <a:r>
              <a:rPr lang="fr-FR" sz="1500" dirty="0">
                <a:solidFill>
                  <a:srgbClr val="FF9900"/>
                </a:solidFill>
              </a:rPr>
              <a:t>des droits d’accès sur les </a:t>
            </a:r>
            <a:r>
              <a:rPr lang="fr-FR" sz="1500" dirty="0" smtClean="0">
                <a:solidFill>
                  <a:srgbClr val="FF9900"/>
                </a:solidFill>
              </a:rPr>
              <a:t>bornes par les usagers directement</a:t>
            </a:r>
          </a:p>
          <a:p>
            <a:pPr lvl="2">
              <a:defRPr/>
            </a:pPr>
            <a:r>
              <a:rPr lang="fr-FR" sz="1100" dirty="0" smtClean="0"/>
              <a:t>La borne permet d’encoder (si pas encore fait) puis d’écrire les droits d’accès dans le badge dans la foulée</a:t>
            </a:r>
          </a:p>
        </p:txBody>
      </p:sp>
      <p:sp>
        <p:nvSpPr>
          <p:cNvPr id="7" name="Espace réservé du numéro de diapositive 6"/>
          <p:cNvSpPr>
            <a:spLocks noGrp="1"/>
          </p:cNvSpPr>
          <p:nvPr>
            <p:ph type="sldNum" sz="quarter" idx="12"/>
          </p:nvPr>
        </p:nvSpPr>
        <p:spPr/>
        <p:txBody>
          <a:bodyPr/>
          <a:lstStyle/>
          <a:p>
            <a:pPr>
              <a:defRPr/>
            </a:pPr>
            <a:fld id="{F2AD1B82-C304-466E-B99F-26CB4D4DC211}" type="slidenum">
              <a:rPr lang="de-CH" smtClean="0"/>
              <a:pPr>
                <a:defRPr/>
              </a:pPr>
              <a:t>17</a:t>
            </a:fld>
            <a:endParaRPr lang="de-CH"/>
          </a:p>
        </p:txBody>
      </p:sp>
    </p:spTree>
    <p:extLst>
      <p:ext uri="{BB962C8B-B14F-4D97-AF65-F5344CB8AC3E}">
        <p14:creationId xmlns:p14="http://schemas.microsoft.com/office/powerpoint/2010/main" val="139723481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Rectangle 2"/>
          <p:cNvSpPr>
            <a:spLocks noGrp="1" noChangeArrowheads="1"/>
          </p:cNvSpPr>
          <p:nvPr>
            <p:ph type="title"/>
          </p:nvPr>
        </p:nvSpPr>
        <p:spPr>
          <a:xfrm>
            <a:off x="1691680" y="0"/>
            <a:ext cx="7043886" cy="838200"/>
          </a:xfrm>
        </p:spPr>
        <p:txBody>
          <a:bodyPr/>
          <a:lstStyle/>
          <a:p>
            <a:pPr eaLnBrk="1" hangingPunct="1"/>
            <a:r>
              <a:rPr lang="en-US" sz="3200" dirty="0" err="1"/>
              <a:t>Détail</a:t>
            </a:r>
            <a:r>
              <a:rPr lang="en-US" sz="3200" dirty="0"/>
              <a:t> de </a:t>
            </a:r>
            <a:r>
              <a:rPr lang="en-US" sz="3200" dirty="0" err="1"/>
              <a:t>l’analyse</a:t>
            </a:r>
            <a:r>
              <a:rPr lang="en-US" sz="3200" dirty="0"/>
              <a:t> du </a:t>
            </a:r>
            <a:r>
              <a:rPr lang="en-US" sz="3200" dirty="0" err="1"/>
              <a:t>projet</a:t>
            </a:r>
            <a:endParaRPr lang="en-US" sz="3200" dirty="0"/>
          </a:p>
        </p:txBody>
      </p:sp>
      <p:sp>
        <p:nvSpPr>
          <p:cNvPr id="21507" name="Rectangle 3"/>
          <p:cNvSpPr>
            <a:spLocks noGrp="1" noChangeArrowheads="1"/>
          </p:cNvSpPr>
          <p:nvPr>
            <p:ph idx="1"/>
          </p:nvPr>
        </p:nvSpPr>
        <p:spPr>
          <a:xfrm>
            <a:off x="0" y="692696"/>
            <a:ext cx="9036496" cy="5616624"/>
          </a:xfrm>
        </p:spPr>
        <p:txBody>
          <a:bodyPr/>
          <a:lstStyle/>
          <a:p>
            <a:pPr marL="342900" lvl="2" indent="-342900" eaLnBrk="1" hangingPunct="1">
              <a:buFont typeface="Wingdings 3" pitchFamily="18" charset="2"/>
              <a:buChar char="Æ"/>
              <a:defRPr/>
            </a:pPr>
            <a:r>
              <a:rPr lang="fr-FR" sz="1800" dirty="0" smtClean="0"/>
              <a:t>Etape 1: Repérage des portes / choix des serrures : critères</a:t>
            </a:r>
          </a:p>
          <a:p>
            <a:pPr lvl="1" eaLnBrk="1" hangingPunct="1">
              <a:defRPr/>
            </a:pPr>
            <a:r>
              <a:rPr lang="fr-FR" sz="1500" dirty="0" smtClean="0">
                <a:solidFill>
                  <a:srgbClr val="FF9900"/>
                </a:solidFill>
              </a:rPr>
              <a:t>Dimensions et nature des portes, Pose </a:t>
            </a:r>
            <a:r>
              <a:rPr lang="fr-FR" sz="1500" dirty="0">
                <a:solidFill>
                  <a:srgbClr val="FF9900"/>
                </a:solidFill>
              </a:rPr>
              <a:t>en extérieur</a:t>
            </a:r>
            <a:endParaRPr lang="fr-FR" sz="1500" dirty="0" smtClean="0">
              <a:solidFill>
                <a:srgbClr val="FF9900"/>
              </a:solidFill>
            </a:endParaRPr>
          </a:p>
          <a:p>
            <a:pPr lvl="1">
              <a:defRPr/>
            </a:pPr>
            <a:r>
              <a:rPr lang="fr-FR" sz="1500" dirty="0" smtClean="0">
                <a:solidFill>
                  <a:srgbClr val="FF9900"/>
                </a:solidFill>
              </a:rPr>
              <a:t>Fonction attendue (</a:t>
            </a:r>
            <a:r>
              <a:rPr lang="fr-FR" sz="1500" dirty="0" err="1" smtClean="0">
                <a:solidFill>
                  <a:srgbClr val="FF9900"/>
                </a:solidFill>
              </a:rPr>
              <a:t>refermeture</a:t>
            </a:r>
            <a:r>
              <a:rPr lang="fr-FR" sz="1500" dirty="0" smtClean="0">
                <a:solidFill>
                  <a:srgbClr val="FF9900"/>
                </a:solidFill>
              </a:rPr>
              <a:t> automatique,…)</a:t>
            </a:r>
          </a:p>
          <a:p>
            <a:pPr lvl="1">
              <a:defRPr/>
            </a:pPr>
            <a:r>
              <a:rPr lang="fr-FR" sz="1500" dirty="0" smtClean="0">
                <a:solidFill>
                  <a:srgbClr val="FF9900"/>
                </a:solidFill>
              </a:rPr>
              <a:t>Normes </a:t>
            </a:r>
            <a:r>
              <a:rPr lang="fr-FR" sz="1500" dirty="0">
                <a:solidFill>
                  <a:srgbClr val="FF9900"/>
                </a:solidFill>
              </a:rPr>
              <a:t>à respecter </a:t>
            </a:r>
            <a:r>
              <a:rPr lang="fr-FR" sz="1500" dirty="0" smtClean="0">
                <a:solidFill>
                  <a:srgbClr val="FF9900"/>
                </a:solidFill>
              </a:rPr>
              <a:t>(portes issues </a:t>
            </a:r>
            <a:r>
              <a:rPr lang="fr-FR" sz="1500" dirty="0">
                <a:solidFill>
                  <a:srgbClr val="FF9900"/>
                </a:solidFill>
              </a:rPr>
              <a:t>de </a:t>
            </a:r>
            <a:r>
              <a:rPr lang="fr-FR" sz="1500" dirty="0" smtClean="0">
                <a:solidFill>
                  <a:srgbClr val="FF9900"/>
                </a:solidFill>
              </a:rPr>
              <a:t>secours, coupe-feu, ou </a:t>
            </a:r>
            <a:r>
              <a:rPr lang="fr-FR" sz="1500" dirty="0">
                <a:solidFill>
                  <a:srgbClr val="FF9900"/>
                </a:solidFill>
              </a:rPr>
              <a:t>chemins de </a:t>
            </a:r>
            <a:r>
              <a:rPr lang="fr-FR" sz="1500" dirty="0" smtClean="0">
                <a:solidFill>
                  <a:srgbClr val="FF9900"/>
                </a:solidFill>
              </a:rPr>
              <a:t>fuite) </a:t>
            </a:r>
            <a:endParaRPr lang="fr-FR" sz="1500" dirty="0">
              <a:solidFill>
                <a:srgbClr val="FF9900"/>
              </a:solidFill>
            </a:endParaRPr>
          </a:p>
          <a:p>
            <a:pPr lvl="1">
              <a:defRPr/>
            </a:pPr>
            <a:r>
              <a:rPr lang="fr-FR" sz="1500" dirty="0" smtClean="0">
                <a:solidFill>
                  <a:srgbClr val="FF9900"/>
                </a:solidFill>
              </a:rPr>
              <a:t>Coffres mécaniques existant</a:t>
            </a:r>
          </a:p>
          <a:p>
            <a:pPr lvl="1">
              <a:defRPr/>
            </a:pPr>
            <a:r>
              <a:rPr lang="fr-FR" sz="1500" dirty="0" smtClean="0">
                <a:solidFill>
                  <a:srgbClr val="FF9900"/>
                </a:solidFill>
              </a:rPr>
              <a:t>Existant (porte équipée avec système de fermeture type gâche ou ventouse).</a:t>
            </a:r>
          </a:p>
          <a:p>
            <a:pPr lvl="1">
              <a:defRPr/>
            </a:pPr>
            <a:r>
              <a:rPr lang="fr-FR" sz="1500" dirty="0" smtClean="0">
                <a:solidFill>
                  <a:srgbClr val="FF9900"/>
                </a:solidFill>
              </a:rPr>
              <a:t>Portes spéciales (va et vient, portails, …)</a:t>
            </a:r>
          </a:p>
          <a:p>
            <a:pPr lvl="1">
              <a:defRPr/>
            </a:pPr>
            <a:r>
              <a:rPr lang="fr-FR" sz="1500" dirty="0" smtClean="0">
                <a:solidFill>
                  <a:srgbClr val="FF9900"/>
                </a:solidFill>
              </a:rPr>
              <a:t>Niveau de sécurité souhaité (coffre à éjection de pêne)</a:t>
            </a:r>
          </a:p>
          <a:p>
            <a:pPr lvl="1">
              <a:defRPr/>
            </a:pPr>
            <a:r>
              <a:rPr lang="fr-FR" sz="1500" dirty="0" smtClean="0">
                <a:solidFill>
                  <a:srgbClr val="FF9900"/>
                </a:solidFill>
              </a:rPr>
              <a:t>Nécessité cylindre européen de secours </a:t>
            </a:r>
          </a:p>
          <a:p>
            <a:pPr lvl="1">
              <a:defRPr/>
            </a:pPr>
            <a:r>
              <a:rPr lang="fr-FR" sz="1500" dirty="0" smtClean="0">
                <a:solidFill>
                  <a:srgbClr val="FF9900"/>
                </a:solidFill>
              </a:rPr>
              <a:t>Nombre </a:t>
            </a:r>
            <a:r>
              <a:rPr lang="fr-FR" sz="1500" dirty="0">
                <a:solidFill>
                  <a:srgbClr val="FF9900"/>
                </a:solidFill>
              </a:rPr>
              <a:t>de site : 1 logiciel PAP, un badge AUDIT, 1 </a:t>
            </a:r>
            <a:r>
              <a:rPr lang="fr-FR" sz="1500" dirty="0" smtClean="0">
                <a:solidFill>
                  <a:srgbClr val="FF9900"/>
                </a:solidFill>
              </a:rPr>
              <a:t>carte </a:t>
            </a:r>
            <a:r>
              <a:rPr lang="fr-FR" sz="1500" dirty="0">
                <a:solidFill>
                  <a:srgbClr val="FF9900"/>
                </a:solidFill>
              </a:rPr>
              <a:t>d’Activation </a:t>
            </a:r>
            <a:r>
              <a:rPr lang="fr-FR" sz="1500" dirty="0" smtClean="0">
                <a:solidFill>
                  <a:srgbClr val="FF9900"/>
                </a:solidFill>
              </a:rPr>
              <a:t>Radio </a:t>
            </a:r>
            <a:r>
              <a:rPr lang="fr-FR" sz="1500" dirty="0">
                <a:solidFill>
                  <a:srgbClr val="FF9900"/>
                </a:solidFill>
              </a:rPr>
              <a:t>avec la clé offline spécifique client </a:t>
            </a:r>
            <a:r>
              <a:rPr lang="fr-FR" sz="1500" dirty="0" smtClean="0">
                <a:solidFill>
                  <a:srgbClr val="FF9900"/>
                </a:solidFill>
              </a:rPr>
              <a:t>recommandé par site distant</a:t>
            </a:r>
          </a:p>
          <a:p>
            <a:pPr marL="457200" lvl="1" indent="0">
              <a:buNone/>
              <a:defRPr/>
            </a:pPr>
            <a:endParaRPr lang="fr-FR" sz="1500" dirty="0" smtClean="0">
              <a:solidFill>
                <a:srgbClr val="FF9900"/>
              </a:solidFill>
            </a:endParaRPr>
          </a:p>
          <a:p>
            <a:pPr marL="342900" lvl="2" indent="-342900" eaLnBrk="1" hangingPunct="1">
              <a:buFont typeface="Wingdings 3" pitchFamily="18" charset="2"/>
              <a:buChar char="Æ"/>
              <a:defRPr/>
            </a:pPr>
            <a:r>
              <a:rPr lang="fr-FR" dirty="0" smtClean="0"/>
              <a:t>Etape 7: Paramétrage de MS et du PAP offline APERIO : </a:t>
            </a:r>
          </a:p>
          <a:p>
            <a:pPr lvl="1">
              <a:defRPr/>
            </a:pPr>
            <a:r>
              <a:rPr lang="fr-FR" sz="1500" dirty="0">
                <a:solidFill>
                  <a:srgbClr val="FF9900"/>
                </a:solidFill>
              </a:rPr>
              <a:t>voir architecture </a:t>
            </a:r>
          </a:p>
          <a:p>
            <a:pPr lvl="1">
              <a:defRPr/>
            </a:pPr>
            <a:r>
              <a:rPr lang="fr-FR" sz="1500" dirty="0">
                <a:solidFill>
                  <a:srgbClr val="FF9900"/>
                </a:solidFill>
              </a:rPr>
              <a:t>Aider </a:t>
            </a:r>
            <a:r>
              <a:rPr lang="fr-FR" sz="1500" dirty="0" smtClean="0">
                <a:solidFill>
                  <a:srgbClr val="FF9900"/>
                </a:solidFill>
              </a:rPr>
              <a:t>le client final à définir </a:t>
            </a:r>
            <a:r>
              <a:rPr lang="fr-FR" sz="1500" dirty="0">
                <a:solidFill>
                  <a:srgbClr val="FF9900"/>
                </a:solidFill>
              </a:rPr>
              <a:t>le </a:t>
            </a:r>
            <a:r>
              <a:rPr lang="fr-FR" sz="1500" dirty="0" err="1">
                <a:solidFill>
                  <a:srgbClr val="FF9900"/>
                </a:solidFill>
              </a:rPr>
              <a:t>start</a:t>
            </a:r>
            <a:r>
              <a:rPr lang="fr-FR" sz="1500" dirty="0">
                <a:solidFill>
                  <a:srgbClr val="FF9900"/>
                </a:solidFill>
              </a:rPr>
              <a:t> secteur </a:t>
            </a:r>
            <a:r>
              <a:rPr lang="fr-FR" sz="1500" dirty="0" smtClean="0">
                <a:solidFill>
                  <a:srgbClr val="FF9900"/>
                </a:solidFill>
              </a:rPr>
              <a:t>en </a:t>
            </a:r>
            <a:r>
              <a:rPr lang="fr-FR" sz="1500" dirty="0">
                <a:solidFill>
                  <a:srgbClr val="FF9900"/>
                </a:solidFill>
              </a:rPr>
              <a:t>fonction </a:t>
            </a:r>
            <a:r>
              <a:rPr lang="fr-FR" sz="1500" dirty="0" smtClean="0">
                <a:solidFill>
                  <a:srgbClr val="FF9900"/>
                </a:solidFill>
              </a:rPr>
              <a:t>du </a:t>
            </a:r>
            <a:r>
              <a:rPr lang="fr-FR" sz="1500" dirty="0" err="1" smtClean="0">
                <a:solidFill>
                  <a:srgbClr val="FF9900"/>
                </a:solidFill>
              </a:rPr>
              <a:t>mapping</a:t>
            </a:r>
            <a:r>
              <a:rPr lang="fr-FR" sz="1500" dirty="0" smtClean="0">
                <a:solidFill>
                  <a:srgbClr val="FF9900"/>
                </a:solidFill>
              </a:rPr>
              <a:t> </a:t>
            </a:r>
            <a:r>
              <a:rPr lang="fr-FR" sz="1500" dirty="0">
                <a:solidFill>
                  <a:srgbClr val="FF9900"/>
                </a:solidFill>
              </a:rPr>
              <a:t>STD TIL </a:t>
            </a:r>
            <a:r>
              <a:rPr lang="fr-FR" sz="1500" dirty="0" smtClean="0">
                <a:solidFill>
                  <a:srgbClr val="FF9900"/>
                </a:solidFill>
              </a:rPr>
              <a:t>si utilisé</a:t>
            </a:r>
          </a:p>
          <a:p>
            <a:pPr lvl="1">
              <a:defRPr/>
            </a:pPr>
            <a:r>
              <a:rPr lang="fr-FR" sz="1500" dirty="0">
                <a:solidFill>
                  <a:srgbClr val="FF9900"/>
                </a:solidFill>
              </a:rPr>
              <a:t>P</a:t>
            </a:r>
            <a:r>
              <a:rPr lang="fr-FR" sz="1500" dirty="0" smtClean="0">
                <a:solidFill>
                  <a:srgbClr val="FF9900"/>
                </a:solidFill>
              </a:rPr>
              <a:t>rise </a:t>
            </a:r>
            <a:r>
              <a:rPr lang="fr-FR" sz="1500" dirty="0">
                <a:solidFill>
                  <a:srgbClr val="FF9900"/>
                </a:solidFill>
              </a:rPr>
              <a:t>en compte des jours fériés déconseillé </a:t>
            </a:r>
            <a:r>
              <a:rPr lang="fr-FR" sz="1500" dirty="0" smtClean="0">
                <a:solidFill>
                  <a:srgbClr val="FF9900"/>
                </a:solidFill>
              </a:rPr>
              <a:t>!</a:t>
            </a:r>
            <a:endParaRPr lang="fr-FR" sz="1500" dirty="0">
              <a:solidFill>
                <a:srgbClr val="FF9900"/>
              </a:solidFill>
            </a:endParaRPr>
          </a:p>
          <a:p>
            <a:pPr lvl="1">
              <a:defRPr/>
            </a:pPr>
            <a:endParaRPr lang="en-GB" sz="1500" dirty="0">
              <a:solidFill>
                <a:srgbClr val="FF9900"/>
              </a:solidFill>
            </a:endParaRPr>
          </a:p>
          <a:p>
            <a:pPr marL="800100" lvl="3" indent="-342900">
              <a:buFont typeface="Wingdings 3" pitchFamily="18" charset="2"/>
              <a:buChar char="Æ"/>
              <a:defRPr/>
            </a:pPr>
            <a:endParaRPr lang="fr-FR" dirty="0" smtClean="0"/>
          </a:p>
          <a:p>
            <a:pPr marL="381000" lvl="2" indent="-377825" eaLnBrk="1" hangingPunct="1">
              <a:buFontTx/>
              <a:buNone/>
              <a:defRPr/>
            </a:pPr>
            <a:endParaRPr lang="fr-FR" dirty="0" smtClean="0"/>
          </a:p>
          <a:p>
            <a:pPr marL="381000" lvl="2" indent="-377825" eaLnBrk="1" hangingPunct="1">
              <a:buFontTx/>
              <a:buNone/>
              <a:defRPr/>
            </a:pPr>
            <a:endParaRPr lang="fr-FR" dirty="0" smtClean="0"/>
          </a:p>
          <a:p>
            <a:pPr marL="381000" lvl="2" indent="-377825" eaLnBrk="1" hangingPunct="1">
              <a:buFontTx/>
              <a:buNone/>
              <a:defRPr/>
            </a:pPr>
            <a:endParaRPr lang="fr-FR" dirty="0" smtClean="0"/>
          </a:p>
          <a:p>
            <a:pPr marL="381000" lvl="2" indent="-377825" eaLnBrk="1" hangingPunct="1">
              <a:buFontTx/>
              <a:buNone/>
              <a:defRPr/>
            </a:pPr>
            <a:endParaRPr lang="fr-FR" dirty="0" smtClean="0"/>
          </a:p>
          <a:p>
            <a:pPr marL="381000" lvl="2" indent="-377825" eaLnBrk="1" hangingPunct="1">
              <a:buFontTx/>
              <a:buNone/>
              <a:defRPr/>
            </a:pPr>
            <a:endParaRPr lang="fr-FR" dirty="0" smtClean="0"/>
          </a:p>
          <a:p>
            <a:pPr marL="381000" lvl="2" indent="-377825" eaLnBrk="1" hangingPunct="1">
              <a:buFontTx/>
              <a:buNone/>
              <a:defRPr/>
            </a:pPr>
            <a:endParaRPr lang="fr-FR" dirty="0" smtClean="0"/>
          </a:p>
          <a:p>
            <a:pPr marL="381000" lvl="2" indent="-377825" eaLnBrk="1" hangingPunct="1">
              <a:buFontTx/>
              <a:buNone/>
              <a:defRPr/>
            </a:pPr>
            <a:r>
              <a:rPr lang="fr-FR" dirty="0" smtClean="0"/>
              <a:t>		</a:t>
            </a:r>
          </a:p>
          <a:p>
            <a:pPr marL="381000" lvl="2" indent="-377825" eaLnBrk="1" hangingPunct="1">
              <a:buFontTx/>
              <a:buNone/>
              <a:defRPr/>
            </a:pPr>
            <a:endParaRPr lang="fr-FR" dirty="0" smtClean="0"/>
          </a:p>
          <a:p>
            <a:pPr marL="381000" lvl="2" indent="-377825" eaLnBrk="1" hangingPunct="1">
              <a:buFontTx/>
              <a:buNone/>
              <a:defRPr/>
            </a:pPr>
            <a:r>
              <a:rPr lang="fr-FR" dirty="0" smtClean="0"/>
              <a:t>	</a:t>
            </a:r>
          </a:p>
        </p:txBody>
      </p:sp>
      <p:sp>
        <p:nvSpPr>
          <p:cNvPr id="80900" name="Foliennummernplatzhalter 6"/>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rgbClr val="002A58"/>
                </a:solidFill>
                <a:latin typeface="Arial" pitchFamily="34" charset="0"/>
                <a:ea typeface="ヒラギノ角ゴ Pro W3"/>
                <a:cs typeface="ヒラギノ角ゴ Pro W3"/>
              </a:defRPr>
            </a:lvl1pPr>
            <a:lvl2pPr marL="742950" indent="-285750" eaLnBrk="0" hangingPunct="0">
              <a:defRPr sz="1600">
                <a:solidFill>
                  <a:srgbClr val="002A58"/>
                </a:solidFill>
                <a:latin typeface="Arial" pitchFamily="34" charset="0"/>
                <a:ea typeface="ヒラギノ角ゴ Pro W3"/>
                <a:cs typeface="ヒラギノ角ゴ Pro W3"/>
              </a:defRPr>
            </a:lvl2pPr>
            <a:lvl3pPr marL="1143000" indent="-228600" eaLnBrk="0" hangingPunct="0">
              <a:defRPr sz="1600">
                <a:solidFill>
                  <a:srgbClr val="002A58"/>
                </a:solidFill>
                <a:latin typeface="Arial" pitchFamily="34" charset="0"/>
                <a:ea typeface="ヒラギノ角ゴ Pro W3"/>
                <a:cs typeface="ヒラギノ角ゴ Pro W3"/>
              </a:defRPr>
            </a:lvl3pPr>
            <a:lvl4pPr marL="1600200" indent="-228600" eaLnBrk="0" hangingPunct="0">
              <a:defRPr sz="1600">
                <a:solidFill>
                  <a:srgbClr val="002A58"/>
                </a:solidFill>
                <a:latin typeface="Arial" pitchFamily="34" charset="0"/>
                <a:ea typeface="ヒラギノ角ゴ Pro W3"/>
                <a:cs typeface="ヒラギノ角ゴ Pro W3"/>
              </a:defRPr>
            </a:lvl4pPr>
            <a:lvl5pPr marL="2057400" indent="-228600" eaLnBrk="0" hangingPunct="0">
              <a:defRPr sz="1600">
                <a:solidFill>
                  <a:srgbClr val="002A58"/>
                </a:solidFill>
                <a:latin typeface="Arial" pitchFamily="34" charset="0"/>
                <a:ea typeface="ヒラギノ角ゴ Pro W3"/>
                <a:cs typeface="ヒラギノ角ゴ Pro W3"/>
              </a:defRPr>
            </a:lvl5pPr>
            <a:lvl6pPr marL="2514600" indent="-228600" eaLnBrk="0" fontAlgn="base" hangingPunct="0">
              <a:spcBef>
                <a:spcPct val="0"/>
              </a:spcBef>
              <a:spcAft>
                <a:spcPct val="0"/>
              </a:spcAft>
              <a:defRPr sz="1600">
                <a:solidFill>
                  <a:srgbClr val="002A58"/>
                </a:solidFill>
                <a:latin typeface="Arial" pitchFamily="34" charset="0"/>
                <a:ea typeface="ヒラギノ角ゴ Pro W3"/>
                <a:cs typeface="ヒラギノ角ゴ Pro W3"/>
              </a:defRPr>
            </a:lvl6pPr>
            <a:lvl7pPr marL="2971800" indent="-228600" eaLnBrk="0" fontAlgn="base" hangingPunct="0">
              <a:spcBef>
                <a:spcPct val="0"/>
              </a:spcBef>
              <a:spcAft>
                <a:spcPct val="0"/>
              </a:spcAft>
              <a:defRPr sz="1600">
                <a:solidFill>
                  <a:srgbClr val="002A58"/>
                </a:solidFill>
                <a:latin typeface="Arial" pitchFamily="34" charset="0"/>
                <a:ea typeface="ヒラギノ角ゴ Pro W3"/>
                <a:cs typeface="ヒラギノ角ゴ Pro W3"/>
              </a:defRPr>
            </a:lvl7pPr>
            <a:lvl8pPr marL="3429000" indent="-228600" eaLnBrk="0" fontAlgn="base" hangingPunct="0">
              <a:spcBef>
                <a:spcPct val="0"/>
              </a:spcBef>
              <a:spcAft>
                <a:spcPct val="0"/>
              </a:spcAft>
              <a:defRPr sz="1600">
                <a:solidFill>
                  <a:srgbClr val="002A58"/>
                </a:solidFill>
                <a:latin typeface="Arial" pitchFamily="34" charset="0"/>
                <a:ea typeface="ヒラギノ角ゴ Pro W3"/>
                <a:cs typeface="ヒラギノ角ゴ Pro W3"/>
              </a:defRPr>
            </a:lvl8pPr>
            <a:lvl9pPr marL="3886200" indent="-228600" eaLnBrk="0" fontAlgn="base" hangingPunct="0">
              <a:spcBef>
                <a:spcPct val="0"/>
              </a:spcBef>
              <a:spcAft>
                <a:spcPct val="0"/>
              </a:spcAft>
              <a:defRPr sz="1600">
                <a:solidFill>
                  <a:srgbClr val="002A58"/>
                </a:solidFill>
                <a:latin typeface="Arial" pitchFamily="34" charset="0"/>
                <a:ea typeface="ヒラギノ角ゴ Pro W3"/>
                <a:cs typeface="ヒラギノ角ゴ Pro W3"/>
              </a:defRPr>
            </a:lvl9pPr>
          </a:lstStyle>
          <a:p>
            <a:fld id="{34374ACD-9DB5-4BCF-80F6-EC3A6E976D77}" type="slidenum">
              <a:rPr lang="en-US" sz="900" smtClean="0">
                <a:solidFill>
                  <a:srgbClr val="8093B7"/>
                </a:solidFill>
              </a:rPr>
              <a:pPr/>
              <a:t>18</a:t>
            </a:fld>
            <a:endParaRPr lang="en-US" sz="900" dirty="0" smtClean="0">
              <a:solidFill>
                <a:srgbClr val="8093B7"/>
              </a:solidFill>
            </a:endParaRPr>
          </a:p>
        </p:txBody>
      </p:sp>
    </p:spTree>
    <p:extLst>
      <p:ext uri="{BB962C8B-B14F-4D97-AF65-F5344CB8AC3E}">
        <p14:creationId xmlns:p14="http://schemas.microsoft.com/office/powerpoint/2010/main" val="43933469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619672" y="44624"/>
            <a:ext cx="7416824" cy="720725"/>
          </a:xfrm>
        </p:spPr>
        <p:txBody>
          <a:bodyPr/>
          <a:lstStyle/>
          <a:p>
            <a:r>
              <a:rPr lang="fr-FR" sz="3200" dirty="0">
                <a:solidFill>
                  <a:schemeClr val="tx1">
                    <a:lumMod val="50000"/>
                    <a:lumOff val="50000"/>
                  </a:schemeClr>
                </a:solidFill>
              </a:rPr>
              <a:t>Processus de mise en </a:t>
            </a:r>
            <a:r>
              <a:rPr lang="fr-FR" sz="3200" dirty="0" smtClean="0">
                <a:solidFill>
                  <a:schemeClr val="tx1">
                    <a:lumMod val="50000"/>
                    <a:lumOff val="50000"/>
                  </a:schemeClr>
                </a:solidFill>
              </a:rPr>
              <a:t>œuvre (2/2)</a:t>
            </a:r>
            <a:endParaRPr lang="fr-FR" sz="3200" dirty="0">
              <a:solidFill>
                <a:schemeClr val="tx1">
                  <a:lumMod val="50000"/>
                  <a:lumOff val="50000"/>
                </a:schemeClr>
              </a:solidFill>
            </a:endParaRPr>
          </a:p>
        </p:txBody>
      </p:sp>
      <p:sp>
        <p:nvSpPr>
          <p:cNvPr id="3" name="Espace réservé du contenu 2"/>
          <p:cNvSpPr>
            <a:spLocks noGrp="1"/>
          </p:cNvSpPr>
          <p:nvPr>
            <p:ph sz="half" idx="1"/>
          </p:nvPr>
        </p:nvSpPr>
        <p:spPr>
          <a:xfrm>
            <a:off x="0" y="980728"/>
            <a:ext cx="8892480" cy="4886725"/>
          </a:xfrm>
        </p:spPr>
        <p:txBody>
          <a:bodyPr/>
          <a:lstStyle/>
          <a:p>
            <a:pPr>
              <a:buFont typeface="+mj-lt"/>
              <a:buAutoNum type="arabicPeriod" startAt="10"/>
            </a:pPr>
            <a:r>
              <a:rPr lang="fr-FR" sz="1600" dirty="0">
                <a:solidFill>
                  <a:srgbClr val="FF9900"/>
                </a:solidFill>
              </a:rPr>
              <a:t>Installation des </a:t>
            </a:r>
            <a:r>
              <a:rPr lang="fr-FR" sz="1600" dirty="0" smtClean="0">
                <a:solidFill>
                  <a:srgbClr val="FF9900"/>
                </a:solidFill>
              </a:rPr>
              <a:t>serrures autonomes</a:t>
            </a:r>
            <a:r>
              <a:rPr lang="fr-FR" sz="1600" dirty="0">
                <a:solidFill>
                  <a:srgbClr val="FF9900"/>
                </a:solidFill>
              </a:rPr>
              <a:t> </a:t>
            </a:r>
            <a:r>
              <a:rPr lang="fr-FR" sz="1600" dirty="0" smtClean="0">
                <a:solidFill>
                  <a:srgbClr val="FF9900"/>
                </a:solidFill>
              </a:rPr>
              <a:t>:</a:t>
            </a:r>
          </a:p>
          <a:p>
            <a:pPr marL="800100" lvl="1" indent="-342900">
              <a:buFont typeface="+mj-lt"/>
              <a:buAutoNum type="alphaUcPeriod"/>
            </a:pPr>
            <a:r>
              <a:rPr lang="fr-FR" sz="1400" dirty="0" smtClean="0">
                <a:solidFill>
                  <a:srgbClr val="FF9900"/>
                </a:solidFill>
              </a:rPr>
              <a:t>Sur serrure autonome </a:t>
            </a:r>
            <a:r>
              <a:rPr lang="fr-FR" sz="1400" u="sng" dirty="0" smtClean="0">
                <a:solidFill>
                  <a:srgbClr val="FF9900"/>
                </a:solidFill>
              </a:rPr>
              <a:t>non montée</a:t>
            </a:r>
            <a:r>
              <a:rPr lang="fr-FR" sz="1400" dirty="0" smtClean="0">
                <a:solidFill>
                  <a:srgbClr val="FF9900"/>
                </a:solidFill>
              </a:rPr>
              <a:t> sur porte : mettre en place les piles, transfert </a:t>
            </a:r>
            <a:r>
              <a:rPr lang="fr-FR" sz="1400" dirty="0">
                <a:solidFill>
                  <a:srgbClr val="FF9900"/>
                </a:solidFill>
              </a:rPr>
              <a:t>et initialisation des </a:t>
            </a:r>
            <a:r>
              <a:rPr lang="fr-FR" sz="1400" dirty="0" smtClean="0">
                <a:solidFill>
                  <a:srgbClr val="FF9900"/>
                </a:solidFill>
              </a:rPr>
              <a:t>serrures </a:t>
            </a:r>
            <a:r>
              <a:rPr lang="fr-FR" sz="1400" dirty="0">
                <a:solidFill>
                  <a:srgbClr val="FF9900"/>
                </a:solidFill>
              </a:rPr>
              <a:t>via le </a:t>
            </a:r>
            <a:r>
              <a:rPr lang="fr-FR" sz="1400" dirty="0" smtClean="0">
                <a:solidFill>
                  <a:srgbClr val="FF9900"/>
                </a:solidFill>
              </a:rPr>
              <a:t>logiciel PAP </a:t>
            </a:r>
            <a:r>
              <a:rPr lang="fr-FR" sz="1400" dirty="0">
                <a:solidFill>
                  <a:srgbClr val="FF9900"/>
                </a:solidFill>
              </a:rPr>
              <a:t>+ </a:t>
            </a:r>
            <a:r>
              <a:rPr lang="fr-FR" sz="1400" dirty="0" smtClean="0">
                <a:solidFill>
                  <a:srgbClr val="FF9900"/>
                </a:solidFill>
              </a:rPr>
              <a:t>carte </a:t>
            </a:r>
            <a:r>
              <a:rPr lang="fr-FR" sz="1400" dirty="0">
                <a:solidFill>
                  <a:srgbClr val="FF9900"/>
                </a:solidFill>
              </a:rPr>
              <a:t>d’Activation </a:t>
            </a:r>
            <a:r>
              <a:rPr lang="fr-FR" sz="1400" dirty="0" smtClean="0">
                <a:solidFill>
                  <a:srgbClr val="FF9900"/>
                </a:solidFill>
              </a:rPr>
              <a:t>Radio, test avec un badge usager valide et invalide</a:t>
            </a:r>
          </a:p>
          <a:p>
            <a:pPr marL="800100" lvl="1" indent="-342900">
              <a:buFont typeface="+mj-lt"/>
              <a:buAutoNum type="alphaUcPeriod"/>
            </a:pPr>
            <a:r>
              <a:rPr lang="fr-FR" sz="1400" dirty="0" smtClean="0">
                <a:solidFill>
                  <a:srgbClr val="FF9900"/>
                </a:solidFill>
              </a:rPr>
              <a:t>Installer </a:t>
            </a:r>
            <a:r>
              <a:rPr lang="fr-FR" sz="1400" dirty="0">
                <a:solidFill>
                  <a:srgbClr val="FF9900"/>
                </a:solidFill>
              </a:rPr>
              <a:t>les serrures offlines </a:t>
            </a:r>
            <a:r>
              <a:rPr lang="fr-FR" sz="1400" u="sng" dirty="0" smtClean="0">
                <a:solidFill>
                  <a:srgbClr val="FF9900"/>
                </a:solidFill>
              </a:rPr>
              <a:t>avec </a:t>
            </a:r>
            <a:r>
              <a:rPr lang="fr-FR" sz="1400" u="sng" dirty="0">
                <a:solidFill>
                  <a:srgbClr val="FF9900"/>
                </a:solidFill>
              </a:rPr>
              <a:t>la porte ouverte</a:t>
            </a:r>
            <a:r>
              <a:rPr lang="fr-FR" sz="1400" dirty="0">
                <a:solidFill>
                  <a:srgbClr val="FF9900"/>
                </a:solidFill>
              </a:rPr>
              <a:t>. Vous éviterez ainsi le verrouillage avec les serrures auto-</a:t>
            </a:r>
            <a:r>
              <a:rPr lang="fr-FR" sz="1400" dirty="0" err="1">
                <a:solidFill>
                  <a:srgbClr val="FF9900"/>
                </a:solidFill>
              </a:rPr>
              <a:t>verrouillantes</a:t>
            </a:r>
            <a:r>
              <a:rPr lang="fr-FR" sz="1400" dirty="0">
                <a:solidFill>
                  <a:srgbClr val="FF9900"/>
                </a:solidFill>
              </a:rPr>
              <a:t>. Faire un test avec un badge </a:t>
            </a:r>
            <a:r>
              <a:rPr lang="fr-FR" sz="1400" dirty="0" smtClean="0">
                <a:solidFill>
                  <a:srgbClr val="FF9900"/>
                </a:solidFill>
              </a:rPr>
              <a:t>valide et invalide </a:t>
            </a:r>
            <a:r>
              <a:rPr lang="fr-FR" sz="1400" dirty="0">
                <a:solidFill>
                  <a:srgbClr val="FF9900"/>
                </a:solidFill>
              </a:rPr>
              <a:t>avant </a:t>
            </a:r>
            <a:r>
              <a:rPr lang="fr-FR" sz="1400" dirty="0" smtClean="0">
                <a:solidFill>
                  <a:srgbClr val="FF9900"/>
                </a:solidFill>
              </a:rPr>
              <a:t>fermeture</a:t>
            </a:r>
          </a:p>
          <a:p>
            <a:pPr marL="457200" lvl="1" indent="0">
              <a:buNone/>
            </a:pPr>
            <a:endParaRPr lang="fr-FR" sz="1400" dirty="0">
              <a:solidFill>
                <a:srgbClr val="FF9900"/>
              </a:solidFill>
            </a:endParaRPr>
          </a:p>
          <a:p>
            <a:pPr marL="457200" lvl="1" indent="0">
              <a:buNone/>
            </a:pPr>
            <a:r>
              <a:rPr lang="fr-FR" sz="1400" dirty="0" smtClean="0">
                <a:solidFill>
                  <a:srgbClr val="FF9900"/>
                </a:solidFill>
              </a:rPr>
              <a:t>NB : Il </a:t>
            </a:r>
            <a:r>
              <a:rPr lang="fr-FR" sz="1400" dirty="0">
                <a:solidFill>
                  <a:srgbClr val="FF9900"/>
                </a:solidFill>
              </a:rPr>
              <a:t>faut penser à régler l’heure du PC PAP à la même heure que le serveur </a:t>
            </a:r>
            <a:r>
              <a:rPr lang="fr-FR" sz="1400" dirty="0" smtClean="0">
                <a:solidFill>
                  <a:srgbClr val="FF9900"/>
                </a:solidFill>
              </a:rPr>
              <a:t>MS !</a:t>
            </a:r>
          </a:p>
          <a:p>
            <a:pPr marL="457200" lvl="1" indent="0">
              <a:buNone/>
            </a:pPr>
            <a:endParaRPr lang="fr-FR" sz="1500" dirty="0" smtClean="0">
              <a:solidFill>
                <a:srgbClr val="FF9900"/>
              </a:solidFill>
            </a:endParaRPr>
          </a:p>
          <a:p>
            <a:pPr marL="400050">
              <a:buFont typeface="+mj-lt"/>
              <a:buAutoNum type="arabicPeriod" startAt="10"/>
            </a:pPr>
            <a:r>
              <a:rPr lang="fr-FR" sz="1900" dirty="0" smtClean="0">
                <a:solidFill>
                  <a:srgbClr val="FF9900"/>
                </a:solidFill>
              </a:rPr>
              <a:t> </a:t>
            </a:r>
            <a:r>
              <a:rPr lang="fr-FR" sz="1600" dirty="0" smtClean="0">
                <a:solidFill>
                  <a:srgbClr val="FF9900"/>
                </a:solidFill>
              </a:rPr>
              <a:t>Mise à jour des droits d’accès et </a:t>
            </a:r>
            <a:r>
              <a:rPr lang="fr-FR" sz="1600" dirty="0">
                <a:solidFill>
                  <a:srgbClr val="FF9900"/>
                </a:solidFill>
              </a:rPr>
              <a:t>lecture des évènements dans les badges avec les bornes par les usagers directement</a:t>
            </a:r>
          </a:p>
          <a:p>
            <a:pPr marL="800100" lvl="1" indent="-342900">
              <a:buFont typeface="+mj-lt"/>
              <a:buNone/>
            </a:pPr>
            <a:endParaRPr lang="fr-FR" sz="1600" dirty="0">
              <a:solidFill>
                <a:srgbClr val="FF9900"/>
              </a:solidFill>
            </a:endParaRPr>
          </a:p>
          <a:p>
            <a:pPr marL="457200" lvl="1" indent="0">
              <a:buNone/>
            </a:pPr>
            <a:endParaRPr lang="fr-FR" sz="1500" dirty="0" smtClean="0">
              <a:solidFill>
                <a:srgbClr val="FF9900"/>
              </a:solidFill>
            </a:endParaRPr>
          </a:p>
          <a:p>
            <a:pPr marL="800100" lvl="1" indent="-342900">
              <a:buFont typeface="+mj-lt"/>
              <a:buAutoNum type="arabicPeriod"/>
            </a:pPr>
            <a:endParaRPr lang="fr-FR" sz="1600" dirty="0">
              <a:solidFill>
                <a:srgbClr val="FF9900"/>
              </a:solidFill>
            </a:endParaRPr>
          </a:p>
        </p:txBody>
      </p:sp>
      <p:sp>
        <p:nvSpPr>
          <p:cNvPr id="7" name="Espace réservé du numéro de diapositive 6"/>
          <p:cNvSpPr>
            <a:spLocks noGrp="1"/>
          </p:cNvSpPr>
          <p:nvPr>
            <p:ph type="sldNum" sz="quarter" idx="12"/>
          </p:nvPr>
        </p:nvSpPr>
        <p:spPr/>
        <p:txBody>
          <a:bodyPr/>
          <a:lstStyle/>
          <a:p>
            <a:pPr>
              <a:defRPr/>
            </a:pPr>
            <a:fld id="{F2AD1B82-C304-466E-B99F-26CB4D4DC211}" type="slidenum">
              <a:rPr lang="de-CH" smtClean="0"/>
              <a:pPr>
                <a:defRPr/>
              </a:pPr>
              <a:t>19</a:t>
            </a:fld>
            <a:endParaRPr lang="de-CH"/>
          </a:p>
        </p:txBody>
      </p:sp>
    </p:spTree>
    <p:extLst>
      <p:ext uri="{BB962C8B-B14F-4D97-AF65-F5344CB8AC3E}">
        <p14:creationId xmlns:p14="http://schemas.microsoft.com/office/powerpoint/2010/main" val="249277228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5458" name="Rectangle 2"/>
          <p:cNvSpPr>
            <a:spLocks noGrp="1"/>
          </p:cNvSpPr>
          <p:nvPr>
            <p:ph type="body" sz="half" idx="1"/>
          </p:nvPr>
        </p:nvSpPr>
        <p:spPr>
          <a:xfrm>
            <a:off x="251520" y="1124744"/>
            <a:ext cx="8712968" cy="5183981"/>
          </a:xfrm>
        </p:spPr>
        <p:txBody>
          <a:bodyPr/>
          <a:lstStyle/>
          <a:p>
            <a:r>
              <a:rPr lang="fr-FR" sz="1800" dirty="0" smtClean="0"/>
              <a:t>Les droits d’accès sont stockés dans le badge</a:t>
            </a:r>
          </a:p>
          <a:p>
            <a:pPr lvl="1"/>
            <a:r>
              <a:rPr lang="fr-FR" sz="1600" dirty="0" smtClean="0">
                <a:solidFill>
                  <a:srgbClr val="FF9900"/>
                </a:solidFill>
              </a:rPr>
              <a:t>Ils </a:t>
            </a:r>
            <a:r>
              <a:rPr lang="fr-FR" sz="1600" dirty="0">
                <a:solidFill>
                  <a:srgbClr val="FF9900"/>
                </a:solidFill>
              </a:rPr>
              <a:t>donnent accès à des </a:t>
            </a:r>
            <a:r>
              <a:rPr lang="fr-FR" sz="1600" dirty="0" smtClean="0">
                <a:solidFill>
                  <a:srgbClr val="FF9900"/>
                </a:solidFill>
              </a:rPr>
              <a:t>accès ou </a:t>
            </a:r>
            <a:r>
              <a:rPr lang="fr-FR" sz="1600" dirty="0">
                <a:solidFill>
                  <a:srgbClr val="FF9900"/>
                </a:solidFill>
              </a:rPr>
              <a:t>groupes </a:t>
            </a:r>
            <a:r>
              <a:rPr lang="fr-FR" sz="1600" dirty="0" smtClean="0">
                <a:solidFill>
                  <a:srgbClr val="FF9900"/>
                </a:solidFill>
              </a:rPr>
              <a:t>d’accès</a:t>
            </a:r>
            <a:endParaRPr lang="fr-FR" sz="1600" dirty="0">
              <a:solidFill>
                <a:srgbClr val="FF9900"/>
              </a:solidFill>
            </a:endParaRPr>
          </a:p>
          <a:p>
            <a:pPr lvl="1"/>
            <a:r>
              <a:rPr lang="fr-FR" sz="1600" dirty="0" smtClean="0">
                <a:solidFill>
                  <a:srgbClr val="FF9900"/>
                </a:solidFill>
              </a:rPr>
              <a:t>Par sécurité, les </a:t>
            </a:r>
            <a:r>
              <a:rPr lang="fr-FR" sz="1600" dirty="0">
                <a:solidFill>
                  <a:srgbClr val="FF9900"/>
                </a:solidFill>
              </a:rPr>
              <a:t>droits stockés sur le badge peuvent être associés à une </a:t>
            </a:r>
            <a:r>
              <a:rPr lang="fr-FR" sz="1600" dirty="0" smtClean="0">
                <a:solidFill>
                  <a:srgbClr val="FF9900"/>
                </a:solidFill>
              </a:rPr>
              <a:t>durée </a:t>
            </a:r>
            <a:r>
              <a:rPr lang="fr-FR" sz="1600" dirty="0">
                <a:solidFill>
                  <a:srgbClr val="FF9900"/>
                </a:solidFill>
              </a:rPr>
              <a:t>de </a:t>
            </a:r>
            <a:r>
              <a:rPr lang="fr-FR" sz="1600" dirty="0" smtClean="0">
                <a:solidFill>
                  <a:srgbClr val="FF9900"/>
                </a:solidFill>
              </a:rPr>
              <a:t>validation paramétrable </a:t>
            </a:r>
            <a:r>
              <a:rPr lang="fr-FR" sz="1600" dirty="0">
                <a:solidFill>
                  <a:srgbClr val="FF9900"/>
                </a:solidFill>
              </a:rPr>
              <a:t>pour chaque personne.</a:t>
            </a:r>
          </a:p>
          <a:p>
            <a:pPr marL="0" indent="0">
              <a:buNone/>
            </a:pPr>
            <a:endParaRPr lang="fr-FR" sz="1600" dirty="0" smtClean="0">
              <a:solidFill>
                <a:srgbClr val="FF9900"/>
              </a:solidFill>
            </a:endParaRPr>
          </a:p>
          <a:p>
            <a:r>
              <a:rPr lang="fr-FR" sz="1800" dirty="0"/>
              <a:t>Les </a:t>
            </a:r>
            <a:r>
              <a:rPr lang="fr-FR" sz="1800" dirty="0" smtClean="0"/>
              <a:t>cylindres, béquilles sont autonomes et sans fil, « offline » </a:t>
            </a:r>
            <a:endParaRPr lang="fr-FR" sz="1800" dirty="0"/>
          </a:p>
          <a:p>
            <a:pPr lvl="1"/>
            <a:r>
              <a:rPr lang="fr-FR" sz="1600" dirty="0" smtClean="0">
                <a:solidFill>
                  <a:srgbClr val="FF9900"/>
                </a:solidFill>
              </a:rPr>
              <a:t>Ils intègrent l’intelligence et les données (groupe d’accès, nom de l’accès, historique, mode de fonctionnement,...)</a:t>
            </a:r>
          </a:p>
          <a:p>
            <a:pPr lvl="1"/>
            <a:r>
              <a:rPr lang="fr-FR" sz="1600" dirty="0" smtClean="0">
                <a:solidFill>
                  <a:srgbClr val="FF9900"/>
                </a:solidFill>
              </a:rPr>
              <a:t>Ils intègrent des piles à changer périodiquement</a:t>
            </a:r>
          </a:p>
          <a:p>
            <a:pPr lvl="1"/>
            <a:r>
              <a:rPr lang="fr-FR" sz="1600" dirty="0" smtClean="0">
                <a:solidFill>
                  <a:srgbClr val="FF9900"/>
                </a:solidFill>
              </a:rPr>
              <a:t>Ouverture quand les données d’accès du badge sont reconnues par la serrure </a:t>
            </a:r>
          </a:p>
          <a:p>
            <a:pPr marL="0" indent="0">
              <a:buNone/>
            </a:pPr>
            <a:endParaRPr lang="fr-FR" sz="1600" dirty="0">
              <a:solidFill>
                <a:srgbClr val="FF9900"/>
              </a:solidFill>
            </a:endParaRPr>
          </a:p>
          <a:p>
            <a:r>
              <a:rPr lang="fr-FR" sz="1800" dirty="0" smtClean="0"/>
              <a:t>Une borne </a:t>
            </a:r>
            <a:r>
              <a:rPr lang="fr-FR" sz="1800" dirty="0" err="1" smtClean="0"/>
              <a:t>multi-fonction</a:t>
            </a:r>
            <a:r>
              <a:rPr lang="fr-FR" sz="1800" dirty="0" smtClean="0"/>
              <a:t> connectée </a:t>
            </a:r>
            <a:r>
              <a:rPr lang="fr-FR" sz="1800" dirty="0"/>
              <a:t>au système </a:t>
            </a:r>
            <a:r>
              <a:rPr lang="fr-FR" sz="1800" dirty="0" smtClean="0"/>
              <a:t>MICRO-SESAME par IP</a:t>
            </a:r>
            <a:endParaRPr lang="fr-FR" sz="1800" dirty="0"/>
          </a:p>
          <a:p>
            <a:pPr lvl="1"/>
            <a:r>
              <a:rPr lang="fr-FR" sz="1600" dirty="0" smtClean="0">
                <a:solidFill>
                  <a:srgbClr val="FF9900"/>
                </a:solidFill>
              </a:rPr>
              <a:t>Mise </a:t>
            </a:r>
            <a:r>
              <a:rPr lang="fr-FR" sz="1600" dirty="0">
                <a:solidFill>
                  <a:srgbClr val="FF9900"/>
                </a:solidFill>
              </a:rPr>
              <a:t>à jour des badges </a:t>
            </a:r>
            <a:r>
              <a:rPr lang="fr-FR" sz="1600" dirty="0" smtClean="0">
                <a:solidFill>
                  <a:srgbClr val="FF9900"/>
                </a:solidFill>
              </a:rPr>
              <a:t>(prolongation durée </a:t>
            </a:r>
            <a:r>
              <a:rPr lang="fr-FR" sz="1600" dirty="0">
                <a:solidFill>
                  <a:srgbClr val="FF9900"/>
                </a:solidFill>
              </a:rPr>
              <a:t>de </a:t>
            </a:r>
            <a:r>
              <a:rPr lang="fr-FR" sz="1600" dirty="0" smtClean="0">
                <a:solidFill>
                  <a:srgbClr val="FF9900"/>
                </a:solidFill>
              </a:rPr>
              <a:t>validation, chargement des droits d’accès)</a:t>
            </a:r>
          </a:p>
          <a:p>
            <a:pPr lvl="1"/>
            <a:r>
              <a:rPr lang="fr-FR" sz="1600" dirty="0" smtClean="0">
                <a:solidFill>
                  <a:srgbClr val="FF9900"/>
                </a:solidFill>
              </a:rPr>
              <a:t>Récupération des informations écrites par les serrures dans les badges (alarme batterie basse, historique des </a:t>
            </a:r>
            <a:r>
              <a:rPr lang="fr-FR" sz="1600" dirty="0" err="1" smtClean="0">
                <a:solidFill>
                  <a:srgbClr val="FF9900"/>
                </a:solidFill>
              </a:rPr>
              <a:t>badgeages</a:t>
            </a:r>
            <a:r>
              <a:rPr lang="fr-FR" sz="1600" dirty="0" smtClean="0">
                <a:solidFill>
                  <a:srgbClr val="FF9900"/>
                </a:solidFill>
              </a:rPr>
              <a:t>)</a:t>
            </a:r>
            <a:endParaRPr lang="fr-FR" sz="1600" dirty="0">
              <a:solidFill>
                <a:srgbClr val="FF9900"/>
              </a:solidFill>
            </a:endParaRPr>
          </a:p>
          <a:p>
            <a:pPr lvl="1"/>
            <a:endParaRPr lang="fr-FR" sz="1600" dirty="0" smtClean="0">
              <a:solidFill>
                <a:srgbClr val="FF9900"/>
              </a:solidFill>
            </a:endParaRPr>
          </a:p>
          <a:p>
            <a:pPr lvl="1"/>
            <a:endParaRPr lang="fr-FR" sz="1600" dirty="0">
              <a:solidFill>
                <a:srgbClr val="FF9900"/>
              </a:solidFill>
            </a:endParaRPr>
          </a:p>
          <a:p>
            <a:pPr lvl="1"/>
            <a:endParaRPr lang="fr-FR" sz="1600" dirty="0" smtClean="0">
              <a:solidFill>
                <a:srgbClr val="FF9900"/>
              </a:solidFill>
            </a:endParaRPr>
          </a:p>
          <a:p>
            <a:pPr marL="0" indent="0">
              <a:buNone/>
            </a:pPr>
            <a:endParaRPr lang="fr-FR" sz="1600" dirty="0" smtClean="0"/>
          </a:p>
          <a:p>
            <a:pPr lvl="1"/>
            <a:endParaRPr lang="fr-FR" sz="1600" dirty="0">
              <a:solidFill>
                <a:srgbClr val="FF9900"/>
              </a:solidFill>
            </a:endParaRPr>
          </a:p>
          <a:p>
            <a:pPr lvl="1"/>
            <a:endParaRPr lang="fr-FR" sz="1600" dirty="0">
              <a:solidFill>
                <a:srgbClr val="FF9900"/>
              </a:solidFill>
            </a:endParaRPr>
          </a:p>
        </p:txBody>
      </p:sp>
      <p:sp>
        <p:nvSpPr>
          <p:cNvPr id="5" name="Rectangle 7"/>
          <p:cNvSpPr txBox="1">
            <a:spLocks/>
          </p:cNvSpPr>
          <p:nvPr/>
        </p:nvSpPr>
        <p:spPr bwMode="auto">
          <a:xfrm>
            <a:off x="1130300" y="44549"/>
            <a:ext cx="7905750" cy="792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r" rtl="0" fontAlgn="base">
              <a:spcBef>
                <a:spcPct val="0"/>
              </a:spcBef>
              <a:spcAft>
                <a:spcPct val="0"/>
              </a:spcAft>
              <a:defRPr sz="3600" b="1" kern="1200">
                <a:solidFill>
                  <a:schemeClr val="tx1"/>
                </a:solidFill>
                <a:latin typeface="+mj-lt"/>
                <a:ea typeface="+mj-ea"/>
                <a:cs typeface="+mj-cs"/>
              </a:defRPr>
            </a:lvl1pPr>
            <a:lvl2pPr algn="r" rtl="0" fontAlgn="base">
              <a:spcBef>
                <a:spcPct val="0"/>
              </a:spcBef>
              <a:spcAft>
                <a:spcPct val="0"/>
              </a:spcAft>
              <a:defRPr sz="3600" b="1">
                <a:solidFill>
                  <a:schemeClr val="tx1"/>
                </a:solidFill>
                <a:latin typeface="Calibri" pitchFamily="34" charset="0"/>
              </a:defRPr>
            </a:lvl2pPr>
            <a:lvl3pPr algn="r" rtl="0" fontAlgn="base">
              <a:spcBef>
                <a:spcPct val="0"/>
              </a:spcBef>
              <a:spcAft>
                <a:spcPct val="0"/>
              </a:spcAft>
              <a:defRPr sz="3600" b="1">
                <a:solidFill>
                  <a:schemeClr val="tx1"/>
                </a:solidFill>
                <a:latin typeface="Calibri" pitchFamily="34" charset="0"/>
              </a:defRPr>
            </a:lvl3pPr>
            <a:lvl4pPr algn="r" rtl="0" fontAlgn="base">
              <a:spcBef>
                <a:spcPct val="0"/>
              </a:spcBef>
              <a:spcAft>
                <a:spcPct val="0"/>
              </a:spcAft>
              <a:defRPr sz="3600" b="1">
                <a:solidFill>
                  <a:schemeClr val="tx1"/>
                </a:solidFill>
                <a:latin typeface="Calibri" pitchFamily="34" charset="0"/>
              </a:defRPr>
            </a:lvl4pPr>
            <a:lvl5pPr algn="r" rtl="0" fontAlgn="base">
              <a:spcBef>
                <a:spcPct val="0"/>
              </a:spcBef>
              <a:spcAft>
                <a:spcPct val="0"/>
              </a:spcAft>
              <a:defRPr sz="3600" b="1">
                <a:solidFill>
                  <a:schemeClr val="tx1"/>
                </a:solidFill>
                <a:latin typeface="Calibri" pitchFamily="34" charset="0"/>
              </a:defRPr>
            </a:lvl5pPr>
            <a:lvl6pPr marL="457200" algn="r" rtl="0" fontAlgn="base">
              <a:spcBef>
                <a:spcPct val="0"/>
              </a:spcBef>
              <a:spcAft>
                <a:spcPct val="0"/>
              </a:spcAft>
              <a:defRPr sz="3600" b="1">
                <a:solidFill>
                  <a:schemeClr val="tx1"/>
                </a:solidFill>
                <a:latin typeface="Calibri" pitchFamily="34" charset="0"/>
              </a:defRPr>
            </a:lvl6pPr>
            <a:lvl7pPr marL="914400" algn="r" rtl="0" fontAlgn="base">
              <a:spcBef>
                <a:spcPct val="0"/>
              </a:spcBef>
              <a:spcAft>
                <a:spcPct val="0"/>
              </a:spcAft>
              <a:defRPr sz="3600" b="1">
                <a:solidFill>
                  <a:schemeClr val="tx1"/>
                </a:solidFill>
                <a:latin typeface="Calibri" pitchFamily="34" charset="0"/>
              </a:defRPr>
            </a:lvl7pPr>
            <a:lvl8pPr marL="1371600" algn="r" rtl="0" fontAlgn="base">
              <a:spcBef>
                <a:spcPct val="0"/>
              </a:spcBef>
              <a:spcAft>
                <a:spcPct val="0"/>
              </a:spcAft>
              <a:defRPr sz="3600" b="1">
                <a:solidFill>
                  <a:schemeClr val="tx1"/>
                </a:solidFill>
                <a:latin typeface="Calibri" pitchFamily="34" charset="0"/>
              </a:defRPr>
            </a:lvl8pPr>
            <a:lvl9pPr marL="1828800" algn="r" rtl="0" fontAlgn="base">
              <a:spcBef>
                <a:spcPct val="0"/>
              </a:spcBef>
              <a:spcAft>
                <a:spcPct val="0"/>
              </a:spcAft>
              <a:defRPr sz="3600" b="1">
                <a:solidFill>
                  <a:schemeClr val="tx1"/>
                </a:solidFill>
                <a:latin typeface="Calibri" pitchFamily="34" charset="0"/>
              </a:defRPr>
            </a:lvl9pPr>
          </a:lstStyle>
          <a:p>
            <a:r>
              <a:rPr lang="fr-FR" sz="3200" dirty="0" smtClean="0">
                <a:solidFill>
                  <a:schemeClr val="tx1">
                    <a:lumMod val="50000"/>
                    <a:lumOff val="50000"/>
                  </a:schemeClr>
                </a:solidFill>
              </a:rPr>
              <a:t>Le concept Offline</a:t>
            </a:r>
          </a:p>
        </p:txBody>
      </p:sp>
    </p:spTree>
    <p:extLst>
      <p:ext uri="{BB962C8B-B14F-4D97-AF65-F5344CB8AC3E}">
        <p14:creationId xmlns:p14="http://schemas.microsoft.com/office/powerpoint/2010/main" val="2118664382"/>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Rectangle 2"/>
          <p:cNvSpPr>
            <a:spLocks noGrp="1" noChangeArrowheads="1"/>
          </p:cNvSpPr>
          <p:nvPr>
            <p:ph type="title"/>
          </p:nvPr>
        </p:nvSpPr>
        <p:spPr>
          <a:xfrm>
            <a:off x="1691680" y="0"/>
            <a:ext cx="7043886" cy="838200"/>
          </a:xfrm>
        </p:spPr>
        <p:txBody>
          <a:bodyPr/>
          <a:lstStyle/>
          <a:p>
            <a:pPr eaLnBrk="1" hangingPunct="1"/>
            <a:r>
              <a:rPr lang="en-US" sz="3200" dirty="0" smtClean="0"/>
              <a:t>La maintenance</a:t>
            </a:r>
            <a:endParaRPr lang="en-US" sz="3200" dirty="0"/>
          </a:p>
        </p:txBody>
      </p:sp>
      <p:sp>
        <p:nvSpPr>
          <p:cNvPr id="21507" name="Rectangle 3"/>
          <p:cNvSpPr>
            <a:spLocks noGrp="1" noChangeArrowheads="1"/>
          </p:cNvSpPr>
          <p:nvPr>
            <p:ph idx="1"/>
          </p:nvPr>
        </p:nvSpPr>
        <p:spPr>
          <a:xfrm>
            <a:off x="0" y="836712"/>
            <a:ext cx="9036496" cy="5616624"/>
          </a:xfrm>
        </p:spPr>
        <p:txBody>
          <a:bodyPr/>
          <a:lstStyle/>
          <a:p>
            <a:pPr marL="342900" lvl="2" indent="-342900" eaLnBrk="1" hangingPunct="1">
              <a:buFont typeface="Wingdings 3" pitchFamily="18" charset="2"/>
              <a:buChar char="Æ"/>
              <a:defRPr/>
            </a:pPr>
            <a:r>
              <a:rPr lang="fr-FR" sz="1800" dirty="0" smtClean="0"/>
              <a:t>Longévité des piles </a:t>
            </a:r>
          </a:p>
          <a:p>
            <a:pPr lvl="1">
              <a:defRPr/>
            </a:pPr>
            <a:r>
              <a:rPr lang="fr-FR" sz="1500" dirty="0" smtClean="0">
                <a:solidFill>
                  <a:srgbClr val="FF9900"/>
                </a:solidFill>
              </a:rPr>
              <a:t>La </a:t>
            </a:r>
            <a:r>
              <a:rPr lang="fr-FR" sz="1500" dirty="0">
                <a:solidFill>
                  <a:srgbClr val="FF9900"/>
                </a:solidFill>
              </a:rPr>
              <a:t>notion de pile faible issue des cylindres est une information qui </a:t>
            </a:r>
            <a:r>
              <a:rPr lang="fr-FR" sz="1500" dirty="0" smtClean="0">
                <a:solidFill>
                  <a:srgbClr val="FF9900"/>
                </a:solidFill>
              </a:rPr>
              <a:t>est « </a:t>
            </a:r>
            <a:r>
              <a:rPr lang="fr-FR" sz="1500" dirty="0">
                <a:solidFill>
                  <a:srgbClr val="FF9900"/>
                </a:solidFill>
              </a:rPr>
              <a:t>calculée » par rapport aux nombres de passages effectifs et non une </a:t>
            </a:r>
            <a:r>
              <a:rPr lang="fr-FR" sz="1500" dirty="0" smtClean="0">
                <a:solidFill>
                  <a:srgbClr val="FF9900"/>
                </a:solidFill>
              </a:rPr>
              <a:t>mesure</a:t>
            </a:r>
            <a:endParaRPr lang="fr-FR" sz="1500" dirty="0">
              <a:solidFill>
                <a:srgbClr val="FF9900"/>
              </a:solidFill>
            </a:endParaRPr>
          </a:p>
          <a:p>
            <a:pPr lvl="1">
              <a:defRPr/>
            </a:pPr>
            <a:endParaRPr lang="fr-FR" sz="1500" dirty="0">
              <a:solidFill>
                <a:srgbClr val="FF9900"/>
              </a:solidFill>
            </a:endParaRPr>
          </a:p>
          <a:p>
            <a:pPr marL="457200" lvl="1" indent="0">
              <a:buNone/>
              <a:defRPr/>
            </a:pPr>
            <a:endParaRPr lang="fr-FR" sz="1500" dirty="0">
              <a:solidFill>
                <a:srgbClr val="FF9900"/>
              </a:solidFill>
            </a:endParaRPr>
          </a:p>
          <a:p>
            <a:pPr marL="457200" lvl="1" indent="0">
              <a:buNone/>
              <a:defRPr/>
            </a:pPr>
            <a:endParaRPr lang="fr-FR" sz="1500" dirty="0" smtClean="0">
              <a:solidFill>
                <a:srgbClr val="FF9900"/>
              </a:solidFill>
            </a:endParaRPr>
          </a:p>
          <a:p>
            <a:pPr marL="457200" lvl="1" indent="0">
              <a:buNone/>
              <a:defRPr/>
            </a:pPr>
            <a:endParaRPr lang="fr-FR" sz="1500" dirty="0">
              <a:solidFill>
                <a:srgbClr val="FF9900"/>
              </a:solidFill>
            </a:endParaRPr>
          </a:p>
          <a:p>
            <a:pPr marL="457200" lvl="1" indent="0">
              <a:buNone/>
              <a:defRPr/>
            </a:pPr>
            <a:endParaRPr lang="fr-FR" sz="1500" dirty="0" smtClean="0">
              <a:solidFill>
                <a:srgbClr val="FF9900"/>
              </a:solidFill>
            </a:endParaRPr>
          </a:p>
          <a:p>
            <a:pPr marL="457200" lvl="1" indent="0">
              <a:buNone/>
              <a:defRPr/>
            </a:pPr>
            <a:endParaRPr lang="fr-FR" sz="1500" dirty="0">
              <a:solidFill>
                <a:srgbClr val="FF9900"/>
              </a:solidFill>
            </a:endParaRPr>
          </a:p>
          <a:p>
            <a:pPr marL="342900" lvl="2" indent="-342900" eaLnBrk="1" hangingPunct="1">
              <a:buFont typeface="Wingdings 3" pitchFamily="18" charset="2"/>
              <a:buChar char="Æ"/>
              <a:defRPr/>
            </a:pPr>
            <a:r>
              <a:rPr lang="fr-FR" dirty="0" smtClean="0"/>
              <a:t>Régler </a:t>
            </a:r>
            <a:r>
              <a:rPr lang="fr-FR" dirty="0"/>
              <a:t>l’horloge</a:t>
            </a:r>
          </a:p>
          <a:p>
            <a:pPr lvl="1">
              <a:defRPr/>
            </a:pPr>
            <a:r>
              <a:rPr lang="fr-FR" sz="1500" dirty="0" smtClean="0">
                <a:solidFill>
                  <a:srgbClr val="FF9900"/>
                </a:solidFill>
              </a:rPr>
              <a:t>Si </a:t>
            </a:r>
            <a:r>
              <a:rPr lang="fr-FR" sz="1500" dirty="0">
                <a:solidFill>
                  <a:srgbClr val="FF9900"/>
                </a:solidFill>
              </a:rPr>
              <a:t>un cylindre </a:t>
            </a:r>
            <a:r>
              <a:rPr lang="fr-FR" sz="1500" dirty="0" smtClean="0">
                <a:solidFill>
                  <a:srgbClr val="FF9900"/>
                </a:solidFill>
              </a:rPr>
              <a:t>n’a plus </a:t>
            </a:r>
            <a:r>
              <a:rPr lang="fr-FR" sz="1500" dirty="0">
                <a:solidFill>
                  <a:srgbClr val="FF9900"/>
                </a:solidFill>
              </a:rPr>
              <a:t>de pile </a:t>
            </a:r>
            <a:r>
              <a:rPr lang="fr-FR" sz="1500" dirty="0" smtClean="0">
                <a:solidFill>
                  <a:srgbClr val="FF9900"/>
                </a:solidFill>
              </a:rPr>
              <a:t>pendant </a:t>
            </a:r>
            <a:r>
              <a:rPr lang="fr-FR" sz="1500" dirty="0">
                <a:solidFill>
                  <a:srgbClr val="FF9900"/>
                </a:solidFill>
              </a:rPr>
              <a:t>un délai supérieur à 15 </a:t>
            </a:r>
            <a:r>
              <a:rPr lang="fr-FR" sz="1500" dirty="0" smtClean="0">
                <a:solidFill>
                  <a:srgbClr val="FF9900"/>
                </a:solidFill>
              </a:rPr>
              <a:t>minutes, il y a une </a:t>
            </a:r>
            <a:r>
              <a:rPr lang="fr-FR" sz="1500" dirty="0">
                <a:solidFill>
                  <a:srgbClr val="FF9900"/>
                </a:solidFill>
              </a:rPr>
              <a:t>perte partielle de la configuration et une perte de </a:t>
            </a:r>
            <a:r>
              <a:rPr lang="fr-FR" sz="1500" dirty="0" smtClean="0">
                <a:solidFill>
                  <a:srgbClr val="FF9900"/>
                </a:solidFill>
              </a:rPr>
              <a:t>l’horloge; ce qui bloque l’accès !!</a:t>
            </a:r>
            <a:endParaRPr lang="fr-FR" sz="1500" dirty="0">
              <a:solidFill>
                <a:srgbClr val="FF9900"/>
              </a:solidFill>
            </a:endParaRPr>
          </a:p>
          <a:p>
            <a:pPr lvl="1">
              <a:defRPr/>
            </a:pPr>
            <a:r>
              <a:rPr lang="fr-FR" sz="1500" dirty="0" smtClean="0">
                <a:solidFill>
                  <a:srgbClr val="FF9900"/>
                </a:solidFill>
              </a:rPr>
              <a:t>Le PC avec l’application PAP est </a:t>
            </a:r>
            <a:r>
              <a:rPr lang="fr-FR" sz="1500" dirty="0">
                <a:solidFill>
                  <a:srgbClr val="FF9900"/>
                </a:solidFill>
              </a:rPr>
              <a:t>nécessaire pour le réglage et la vérification de l'heure dans les serrures. L'heure doit </a:t>
            </a:r>
            <a:r>
              <a:rPr lang="fr-FR" sz="1500" dirty="0" smtClean="0">
                <a:solidFill>
                  <a:srgbClr val="FF9900"/>
                </a:solidFill>
              </a:rPr>
              <a:t>être mise à  jour </a:t>
            </a:r>
            <a:r>
              <a:rPr lang="fr-FR" sz="1500" dirty="0">
                <a:solidFill>
                  <a:srgbClr val="FF9900"/>
                </a:solidFill>
              </a:rPr>
              <a:t>après un remplacement des piles, </a:t>
            </a:r>
            <a:r>
              <a:rPr lang="fr-FR" sz="1500" dirty="0" smtClean="0">
                <a:solidFill>
                  <a:srgbClr val="FF9900"/>
                </a:solidFill>
              </a:rPr>
              <a:t>et vérifiée au </a:t>
            </a:r>
            <a:r>
              <a:rPr lang="fr-FR" sz="1500" dirty="0">
                <a:solidFill>
                  <a:srgbClr val="FF9900"/>
                </a:solidFill>
              </a:rPr>
              <a:t>moins </a:t>
            </a:r>
            <a:r>
              <a:rPr lang="fr-FR" sz="1500" dirty="0" smtClean="0">
                <a:solidFill>
                  <a:srgbClr val="FF9900"/>
                </a:solidFill>
              </a:rPr>
              <a:t>une </a:t>
            </a:r>
            <a:r>
              <a:rPr lang="fr-FR" sz="1500" dirty="0">
                <a:solidFill>
                  <a:srgbClr val="FF9900"/>
                </a:solidFill>
              </a:rPr>
              <a:t>fois tous les 2 ans </a:t>
            </a:r>
            <a:r>
              <a:rPr lang="fr-FR" sz="1500" dirty="0" smtClean="0">
                <a:solidFill>
                  <a:srgbClr val="FF9900"/>
                </a:solidFill>
              </a:rPr>
              <a:t>environs</a:t>
            </a:r>
            <a:endParaRPr lang="en-GB" sz="1500" dirty="0">
              <a:solidFill>
                <a:srgbClr val="FF9900"/>
              </a:solidFill>
            </a:endParaRPr>
          </a:p>
          <a:p>
            <a:pPr lvl="1">
              <a:defRPr/>
            </a:pPr>
            <a:endParaRPr lang="fr-FR" sz="1500" dirty="0" smtClean="0">
              <a:solidFill>
                <a:srgbClr val="FF9900"/>
              </a:solidFill>
            </a:endParaRPr>
          </a:p>
          <a:p>
            <a:pPr marL="342900" lvl="2" indent="-342900" eaLnBrk="1" hangingPunct="1">
              <a:buFont typeface="Wingdings 3" pitchFamily="18" charset="2"/>
              <a:buChar char="Æ"/>
              <a:defRPr/>
            </a:pPr>
            <a:r>
              <a:rPr lang="fr-FR" dirty="0" smtClean="0"/>
              <a:t>MCO / Maintenance</a:t>
            </a:r>
          </a:p>
          <a:p>
            <a:pPr marL="800100" lvl="3" indent="-342900">
              <a:buFont typeface="Wingdings" pitchFamily="2" charset="2"/>
              <a:buChar char="Ø"/>
              <a:defRPr/>
            </a:pPr>
            <a:r>
              <a:rPr lang="fr-FR" sz="1500" dirty="0" smtClean="0">
                <a:solidFill>
                  <a:srgbClr val="FF9900"/>
                </a:solidFill>
              </a:rPr>
              <a:t>Préventif : changement des piles et, avec le logiciel PAP + carte d’activation du client final, mise à jour de l’horloge interne </a:t>
            </a:r>
            <a:r>
              <a:rPr lang="fr-FR" sz="1500" dirty="0">
                <a:solidFill>
                  <a:srgbClr val="FF9900"/>
                </a:solidFill>
              </a:rPr>
              <a:t>en même </a:t>
            </a:r>
            <a:r>
              <a:rPr lang="fr-FR" sz="1500" dirty="0" smtClean="0">
                <a:solidFill>
                  <a:srgbClr val="FF9900"/>
                </a:solidFill>
              </a:rPr>
              <a:t>temps et, éventuellement mise à jour </a:t>
            </a:r>
            <a:r>
              <a:rPr lang="fr-FR" sz="1500" dirty="0" err="1" smtClean="0">
                <a:solidFill>
                  <a:srgbClr val="FF9900"/>
                </a:solidFill>
              </a:rPr>
              <a:t>firmware</a:t>
            </a:r>
            <a:endParaRPr lang="fr-FR" sz="1500" dirty="0" smtClean="0">
              <a:solidFill>
                <a:srgbClr val="FF9900"/>
              </a:solidFill>
            </a:endParaRPr>
          </a:p>
          <a:p>
            <a:pPr marL="800100" lvl="3" indent="-342900">
              <a:buFont typeface="Wingdings" pitchFamily="2" charset="2"/>
              <a:buChar char="Ø"/>
              <a:defRPr/>
            </a:pPr>
            <a:r>
              <a:rPr lang="fr-FR" sz="1500" dirty="0" smtClean="0">
                <a:solidFill>
                  <a:srgbClr val="FF9900"/>
                </a:solidFill>
              </a:rPr>
              <a:t>Curatif : lot de pièces de rechanges ou serrure en particulier sur la partie roulement </a:t>
            </a:r>
            <a:endParaRPr lang="fr-FR" sz="1500" dirty="0" smtClean="0"/>
          </a:p>
          <a:p>
            <a:pPr marL="381000" lvl="2" indent="-377825" eaLnBrk="1" hangingPunct="1">
              <a:buFontTx/>
              <a:buNone/>
              <a:defRPr/>
            </a:pPr>
            <a:endParaRPr lang="fr-FR" dirty="0" smtClean="0"/>
          </a:p>
          <a:p>
            <a:pPr marL="381000" lvl="2" indent="-377825" eaLnBrk="1" hangingPunct="1">
              <a:buFontTx/>
              <a:buNone/>
              <a:defRPr/>
            </a:pPr>
            <a:endParaRPr lang="fr-FR" dirty="0" smtClean="0"/>
          </a:p>
          <a:p>
            <a:pPr marL="381000" lvl="2" indent="-377825" eaLnBrk="1" hangingPunct="1">
              <a:buFontTx/>
              <a:buNone/>
              <a:defRPr/>
            </a:pPr>
            <a:endParaRPr lang="fr-FR" dirty="0" smtClean="0"/>
          </a:p>
          <a:p>
            <a:pPr marL="381000" lvl="2" indent="-377825" eaLnBrk="1" hangingPunct="1">
              <a:buFontTx/>
              <a:buNone/>
              <a:defRPr/>
            </a:pPr>
            <a:r>
              <a:rPr lang="fr-FR" dirty="0" smtClean="0"/>
              <a:t>		</a:t>
            </a:r>
          </a:p>
          <a:p>
            <a:pPr marL="381000" lvl="2" indent="-377825" eaLnBrk="1" hangingPunct="1">
              <a:buFontTx/>
              <a:buNone/>
              <a:defRPr/>
            </a:pPr>
            <a:endParaRPr lang="fr-FR" dirty="0" smtClean="0"/>
          </a:p>
          <a:p>
            <a:pPr marL="381000" lvl="2" indent="-377825" eaLnBrk="1" hangingPunct="1">
              <a:buFontTx/>
              <a:buNone/>
              <a:defRPr/>
            </a:pPr>
            <a:r>
              <a:rPr lang="fr-FR" dirty="0" smtClean="0"/>
              <a:t>	</a:t>
            </a:r>
          </a:p>
        </p:txBody>
      </p:sp>
      <p:sp>
        <p:nvSpPr>
          <p:cNvPr id="80900" name="Foliennummernplatzhalter 6"/>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rgbClr val="002A58"/>
                </a:solidFill>
                <a:latin typeface="Arial" pitchFamily="34" charset="0"/>
                <a:ea typeface="ヒラギノ角ゴ Pro W3"/>
                <a:cs typeface="ヒラギノ角ゴ Pro W3"/>
              </a:defRPr>
            </a:lvl1pPr>
            <a:lvl2pPr marL="742950" indent="-285750" eaLnBrk="0" hangingPunct="0">
              <a:defRPr sz="1600">
                <a:solidFill>
                  <a:srgbClr val="002A58"/>
                </a:solidFill>
                <a:latin typeface="Arial" pitchFamily="34" charset="0"/>
                <a:ea typeface="ヒラギノ角ゴ Pro W3"/>
                <a:cs typeface="ヒラギノ角ゴ Pro W3"/>
              </a:defRPr>
            </a:lvl2pPr>
            <a:lvl3pPr marL="1143000" indent="-228600" eaLnBrk="0" hangingPunct="0">
              <a:defRPr sz="1600">
                <a:solidFill>
                  <a:srgbClr val="002A58"/>
                </a:solidFill>
                <a:latin typeface="Arial" pitchFamily="34" charset="0"/>
                <a:ea typeface="ヒラギノ角ゴ Pro W3"/>
                <a:cs typeface="ヒラギノ角ゴ Pro W3"/>
              </a:defRPr>
            </a:lvl3pPr>
            <a:lvl4pPr marL="1600200" indent="-228600" eaLnBrk="0" hangingPunct="0">
              <a:defRPr sz="1600">
                <a:solidFill>
                  <a:srgbClr val="002A58"/>
                </a:solidFill>
                <a:latin typeface="Arial" pitchFamily="34" charset="0"/>
                <a:ea typeface="ヒラギノ角ゴ Pro W3"/>
                <a:cs typeface="ヒラギノ角ゴ Pro W3"/>
              </a:defRPr>
            </a:lvl4pPr>
            <a:lvl5pPr marL="2057400" indent="-228600" eaLnBrk="0" hangingPunct="0">
              <a:defRPr sz="1600">
                <a:solidFill>
                  <a:srgbClr val="002A58"/>
                </a:solidFill>
                <a:latin typeface="Arial" pitchFamily="34" charset="0"/>
                <a:ea typeface="ヒラギノ角ゴ Pro W3"/>
                <a:cs typeface="ヒラギノ角ゴ Pro W3"/>
              </a:defRPr>
            </a:lvl5pPr>
            <a:lvl6pPr marL="2514600" indent="-228600" eaLnBrk="0" fontAlgn="base" hangingPunct="0">
              <a:spcBef>
                <a:spcPct val="0"/>
              </a:spcBef>
              <a:spcAft>
                <a:spcPct val="0"/>
              </a:spcAft>
              <a:defRPr sz="1600">
                <a:solidFill>
                  <a:srgbClr val="002A58"/>
                </a:solidFill>
                <a:latin typeface="Arial" pitchFamily="34" charset="0"/>
                <a:ea typeface="ヒラギノ角ゴ Pro W3"/>
                <a:cs typeface="ヒラギノ角ゴ Pro W3"/>
              </a:defRPr>
            </a:lvl6pPr>
            <a:lvl7pPr marL="2971800" indent="-228600" eaLnBrk="0" fontAlgn="base" hangingPunct="0">
              <a:spcBef>
                <a:spcPct val="0"/>
              </a:spcBef>
              <a:spcAft>
                <a:spcPct val="0"/>
              </a:spcAft>
              <a:defRPr sz="1600">
                <a:solidFill>
                  <a:srgbClr val="002A58"/>
                </a:solidFill>
                <a:latin typeface="Arial" pitchFamily="34" charset="0"/>
                <a:ea typeface="ヒラギノ角ゴ Pro W3"/>
                <a:cs typeface="ヒラギノ角ゴ Pro W3"/>
              </a:defRPr>
            </a:lvl7pPr>
            <a:lvl8pPr marL="3429000" indent="-228600" eaLnBrk="0" fontAlgn="base" hangingPunct="0">
              <a:spcBef>
                <a:spcPct val="0"/>
              </a:spcBef>
              <a:spcAft>
                <a:spcPct val="0"/>
              </a:spcAft>
              <a:defRPr sz="1600">
                <a:solidFill>
                  <a:srgbClr val="002A58"/>
                </a:solidFill>
                <a:latin typeface="Arial" pitchFamily="34" charset="0"/>
                <a:ea typeface="ヒラギノ角ゴ Pro W3"/>
                <a:cs typeface="ヒラギノ角ゴ Pro W3"/>
              </a:defRPr>
            </a:lvl8pPr>
            <a:lvl9pPr marL="3886200" indent="-228600" eaLnBrk="0" fontAlgn="base" hangingPunct="0">
              <a:spcBef>
                <a:spcPct val="0"/>
              </a:spcBef>
              <a:spcAft>
                <a:spcPct val="0"/>
              </a:spcAft>
              <a:defRPr sz="1600">
                <a:solidFill>
                  <a:srgbClr val="002A58"/>
                </a:solidFill>
                <a:latin typeface="Arial" pitchFamily="34" charset="0"/>
                <a:ea typeface="ヒラギノ角ゴ Pro W3"/>
                <a:cs typeface="ヒラギノ角ゴ Pro W3"/>
              </a:defRPr>
            </a:lvl9pPr>
          </a:lstStyle>
          <a:p>
            <a:fld id="{34374ACD-9DB5-4BCF-80F6-EC3A6E976D77}" type="slidenum">
              <a:rPr lang="en-US" sz="900" smtClean="0">
                <a:solidFill>
                  <a:srgbClr val="8093B7"/>
                </a:solidFill>
              </a:rPr>
              <a:pPr/>
              <a:t>20</a:t>
            </a:fld>
            <a:endParaRPr lang="en-US" sz="900" smtClean="0">
              <a:solidFill>
                <a:srgbClr val="8093B7"/>
              </a:solidFill>
            </a:endParaRPr>
          </a:p>
        </p:txBody>
      </p:sp>
      <p:graphicFrame>
        <p:nvGraphicFramePr>
          <p:cNvPr id="4" name="Tableau 3"/>
          <p:cNvGraphicFramePr>
            <a:graphicFrameLocks noGrp="1"/>
          </p:cNvGraphicFramePr>
          <p:nvPr>
            <p:extLst>
              <p:ext uri="{D42A27DB-BD31-4B8C-83A1-F6EECF244321}">
                <p14:modId xmlns:p14="http://schemas.microsoft.com/office/powerpoint/2010/main" val="3585888662"/>
              </p:ext>
            </p:extLst>
          </p:nvPr>
        </p:nvGraphicFramePr>
        <p:xfrm>
          <a:off x="323528" y="1736894"/>
          <a:ext cx="8352928" cy="1692106"/>
        </p:xfrm>
        <a:graphic>
          <a:graphicData uri="http://schemas.openxmlformats.org/drawingml/2006/table">
            <a:tbl>
              <a:tblPr firstRow="1" firstCol="1" bandRow="1">
                <a:tableStyleId>{5C22544A-7EE6-4342-B048-85BDC9FD1C3A}</a:tableStyleId>
              </a:tblPr>
              <a:tblGrid>
                <a:gridCol w="2052228"/>
                <a:gridCol w="1692188"/>
                <a:gridCol w="4608512"/>
              </a:tblGrid>
              <a:tr h="710650">
                <a:tc>
                  <a:txBody>
                    <a:bodyPr/>
                    <a:lstStyle/>
                    <a:p>
                      <a:pPr>
                        <a:lnSpc>
                          <a:spcPct val="115000"/>
                        </a:lnSpc>
                        <a:spcAft>
                          <a:spcPts val="0"/>
                        </a:spcAft>
                      </a:pPr>
                      <a:r>
                        <a:rPr lang="fr-FR" sz="1400" dirty="0">
                          <a:effectLst/>
                        </a:rPr>
                        <a:t> </a:t>
                      </a:r>
                      <a:endParaRPr lang="en-GB" sz="1400" dirty="0">
                        <a:effectLst/>
                        <a:latin typeface="Calibri"/>
                        <a:ea typeface="Calibri"/>
                        <a:cs typeface="Times New Roman"/>
                      </a:endParaRPr>
                    </a:p>
                  </a:txBody>
                  <a:tcPr marL="68580" marR="68580" marT="0" marB="0"/>
                </a:tc>
                <a:tc>
                  <a:txBody>
                    <a:bodyPr/>
                    <a:lstStyle/>
                    <a:p>
                      <a:pPr>
                        <a:lnSpc>
                          <a:spcPct val="115000"/>
                        </a:lnSpc>
                        <a:spcAft>
                          <a:spcPts val="0"/>
                        </a:spcAft>
                      </a:pPr>
                      <a:r>
                        <a:rPr lang="fr-FR" sz="1400" dirty="0">
                          <a:effectLst/>
                        </a:rPr>
                        <a:t>Longévité des piles </a:t>
                      </a:r>
                      <a:r>
                        <a:rPr lang="fr-FR" sz="1400" dirty="0" smtClean="0">
                          <a:effectLst/>
                        </a:rPr>
                        <a:t>lithium à 20°C</a:t>
                      </a:r>
                      <a:endParaRPr lang="en-GB" sz="1400" dirty="0">
                        <a:effectLst/>
                        <a:latin typeface="Calibri"/>
                        <a:ea typeface="Calibri"/>
                        <a:cs typeface="Times New Roman"/>
                      </a:endParaRPr>
                    </a:p>
                  </a:txBody>
                  <a:tcPr marL="68580" marR="68580" marT="0" marB="0"/>
                </a:tc>
                <a:tc>
                  <a:txBody>
                    <a:bodyPr/>
                    <a:lstStyle/>
                    <a:p>
                      <a:pPr>
                        <a:lnSpc>
                          <a:spcPct val="115000"/>
                        </a:lnSpc>
                        <a:spcAft>
                          <a:spcPts val="0"/>
                        </a:spcAft>
                      </a:pPr>
                      <a:r>
                        <a:rPr lang="fr-FR" sz="1400" dirty="0">
                          <a:solidFill>
                            <a:schemeClr val="bg1"/>
                          </a:solidFill>
                          <a:effectLst/>
                        </a:rPr>
                        <a:t>Alarme locale « pile basse » pour alerter l'utilisateur que le remplacement de la pile est nécessaire</a:t>
                      </a:r>
                      <a:endParaRPr lang="en-GB" sz="1400" dirty="0">
                        <a:solidFill>
                          <a:schemeClr val="bg1"/>
                        </a:solidFill>
                        <a:effectLst/>
                        <a:latin typeface="Calibri"/>
                        <a:ea typeface="Calibri"/>
                        <a:cs typeface="Times New Roman"/>
                      </a:endParaRPr>
                    </a:p>
                  </a:txBody>
                  <a:tcPr marL="68580" marR="68580" marT="0" marB="0"/>
                </a:tc>
              </a:tr>
              <a:tr h="516572">
                <a:tc>
                  <a:txBody>
                    <a:bodyPr/>
                    <a:lstStyle/>
                    <a:p>
                      <a:pPr>
                        <a:lnSpc>
                          <a:spcPct val="115000"/>
                        </a:lnSpc>
                        <a:spcAft>
                          <a:spcPts val="0"/>
                        </a:spcAft>
                      </a:pPr>
                      <a:r>
                        <a:rPr lang="fr-FR" sz="1400" dirty="0">
                          <a:effectLst/>
                        </a:rPr>
                        <a:t>cylindres </a:t>
                      </a:r>
                      <a:r>
                        <a:rPr lang="fr-FR" sz="1400" dirty="0" smtClean="0">
                          <a:effectLst/>
                        </a:rPr>
                        <a:t> </a:t>
                      </a:r>
                      <a:endParaRPr lang="en-GB" sz="1400" dirty="0">
                        <a:effectLst/>
                        <a:latin typeface="Calibri"/>
                        <a:ea typeface="Calibri"/>
                        <a:cs typeface="Times New Roman"/>
                      </a:endParaRPr>
                    </a:p>
                  </a:txBody>
                  <a:tcPr marL="68580" marR="68580" marT="0" marB="0"/>
                </a:tc>
                <a:tc rowSpan="2">
                  <a:txBody>
                    <a:bodyPr/>
                    <a:lstStyle/>
                    <a:p>
                      <a:pPr>
                        <a:lnSpc>
                          <a:spcPct val="115000"/>
                        </a:lnSpc>
                        <a:spcAft>
                          <a:spcPts val="0"/>
                        </a:spcAft>
                      </a:pPr>
                      <a:r>
                        <a:rPr lang="fr-FR" sz="1400" dirty="0">
                          <a:effectLst/>
                        </a:rPr>
                        <a:t>jusqu'à </a:t>
                      </a:r>
                      <a:r>
                        <a:rPr lang="fr-FR" sz="1400" dirty="0" smtClean="0">
                          <a:effectLst/>
                        </a:rPr>
                        <a:t>40.000 </a:t>
                      </a:r>
                      <a:r>
                        <a:rPr lang="fr-FR" sz="1400" dirty="0">
                          <a:effectLst/>
                        </a:rPr>
                        <a:t>cycles d’ouverture ou </a:t>
                      </a:r>
                      <a:r>
                        <a:rPr lang="fr-FR" sz="1400" dirty="0" smtClean="0">
                          <a:effectLst/>
                        </a:rPr>
                        <a:t>3 </a:t>
                      </a:r>
                      <a:r>
                        <a:rPr lang="fr-FR" sz="1400" dirty="0">
                          <a:effectLst/>
                        </a:rPr>
                        <a:t>ans </a:t>
                      </a:r>
                      <a:endParaRPr lang="en-GB" sz="1400" dirty="0">
                        <a:effectLst/>
                        <a:latin typeface="Calibri"/>
                        <a:ea typeface="Calibri"/>
                        <a:cs typeface="Times New Roman"/>
                      </a:endParaRPr>
                    </a:p>
                  </a:txBody>
                  <a:tcPr marL="68580" marR="68580" marT="0" marB="0"/>
                </a:tc>
                <a:tc rowSpan="2">
                  <a:txBody>
                    <a:bodyPr/>
                    <a:lstStyle/>
                    <a:p>
                      <a:pPr>
                        <a:lnSpc>
                          <a:spcPct val="115000"/>
                        </a:lnSpc>
                        <a:spcAft>
                          <a:spcPts val="0"/>
                        </a:spcAft>
                      </a:pPr>
                      <a:r>
                        <a:rPr lang="fr-FR" sz="1400" kern="1200" dirty="0" smtClean="0">
                          <a:solidFill>
                            <a:schemeClr val="dk1"/>
                          </a:solidFill>
                          <a:effectLst/>
                          <a:latin typeface="+mn-lt"/>
                          <a:ea typeface="+mn-ea"/>
                          <a:cs typeface="+mn-cs"/>
                        </a:rPr>
                        <a:t>L’information « Niveau bas Pile » est signalée par un clignotement jaune toutes les 5 secondes. L’information « Niveau critique bas Pile » est signalée par un clignotement rouge toutes les 5 secondes et la serrure n’ouvre plus ! </a:t>
                      </a:r>
                      <a:endParaRPr lang="en-GB" sz="1400" kern="1200" dirty="0">
                        <a:solidFill>
                          <a:schemeClr val="dk1"/>
                        </a:solidFill>
                        <a:effectLst/>
                        <a:latin typeface="+mn-lt"/>
                        <a:ea typeface="+mn-ea"/>
                        <a:cs typeface="+mn-cs"/>
                      </a:endParaRPr>
                    </a:p>
                  </a:txBody>
                  <a:tcPr marL="68580" marR="68580" marT="0" marB="0"/>
                </a:tc>
              </a:tr>
              <a:tr h="250485">
                <a:tc>
                  <a:txBody>
                    <a:bodyPr/>
                    <a:lstStyle/>
                    <a:p>
                      <a:pPr>
                        <a:lnSpc>
                          <a:spcPct val="115000"/>
                        </a:lnSpc>
                        <a:spcAft>
                          <a:spcPts val="0"/>
                        </a:spcAft>
                      </a:pPr>
                      <a:r>
                        <a:rPr lang="fr-FR" sz="1400" dirty="0" smtClean="0">
                          <a:effectLst/>
                        </a:rPr>
                        <a:t>béquille</a:t>
                      </a:r>
                      <a:endParaRPr lang="en-GB" sz="1400" dirty="0">
                        <a:effectLst/>
                        <a:latin typeface="Calibri"/>
                        <a:ea typeface="Calibri"/>
                        <a:cs typeface="Times New Roman"/>
                      </a:endParaRPr>
                    </a:p>
                  </a:txBody>
                  <a:tcPr marL="68580" marR="68580" marT="0" marB="0"/>
                </a:tc>
                <a:tc vMerge="1">
                  <a:txBody>
                    <a:bodyPr/>
                    <a:lstStyle/>
                    <a:p>
                      <a:pPr>
                        <a:lnSpc>
                          <a:spcPct val="115000"/>
                        </a:lnSpc>
                        <a:spcAft>
                          <a:spcPts val="0"/>
                        </a:spcAft>
                      </a:pPr>
                      <a:endParaRPr lang="en-GB" sz="1400" dirty="0">
                        <a:effectLst/>
                        <a:latin typeface="+mn-lt"/>
                        <a:ea typeface="Calibri"/>
                        <a:cs typeface="Times New Roman"/>
                      </a:endParaRPr>
                    </a:p>
                  </a:txBody>
                  <a:tcPr marL="68580" marR="68580" marT="0" marB="0"/>
                </a:tc>
                <a:tc vMerge="1">
                  <a:txBody>
                    <a:bodyPr/>
                    <a:lstStyle/>
                    <a:p>
                      <a:pPr>
                        <a:lnSpc>
                          <a:spcPct val="115000"/>
                        </a:lnSpc>
                        <a:spcAft>
                          <a:spcPts val="0"/>
                        </a:spcAft>
                      </a:pPr>
                      <a:endParaRPr lang="en-GB" sz="1400" kern="1200" dirty="0">
                        <a:solidFill>
                          <a:schemeClr val="dk1"/>
                        </a:solidFill>
                        <a:effectLst/>
                        <a:latin typeface="+mn-lt"/>
                        <a:ea typeface="+mn-ea"/>
                        <a:cs typeface="+mn-cs"/>
                      </a:endParaRPr>
                    </a:p>
                  </a:txBody>
                  <a:tcPr marL="68580" marR="68580" marT="0" marB="0"/>
                </a:tc>
              </a:tr>
            </a:tbl>
          </a:graphicData>
        </a:graphic>
      </p:graphicFrame>
    </p:spTree>
    <p:extLst>
      <p:ext uri="{BB962C8B-B14F-4D97-AF65-F5344CB8AC3E}">
        <p14:creationId xmlns:p14="http://schemas.microsoft.com/office/powerpoint/2010/main" val="236875605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Rectangle 2"/>
          <p:cNvSpPr>
            <a:spLocks noGrp="1" noChangeArrowheads="1"/>
          </p:cNvSpPr>
          <p:nvPr>
            <p:ph type="title"/>
          </p:nvPr>
        </p:nvSpPr>
        <p:spPr>
          <a:xfrm>
            <a:off x="1691680" y="0"/>
            <a:ext cx="7043886" cy="838200"/>
          </a:xfrm>
        </p:spPr>
        <p:txBody>
          <a:bodyPr/>
          <a:lstStyle/>
          <a:p>
            <a:pPr eaLnBrk="1" hangingPunct="1"/>
            <a:r>
              <a:rPr lang="en-US" sz="3200" dirty="0" smtClean="0"/>
              <a:t>En </a:t>
            </a:r>
            <a:r>
              <a:rPr lang="en-US" sz="3200" dirty="0" err="1" smtClean="0"/>
              <a:t>cas</a:t>
            </a:r>
            <a:r>
              <a:rPr lang="en-US" sz="3200" dirty="0" smtClean="0"/>
              <a:t>  de </a:t>
            </a:r>
            <a:r>
              <a:rPr lang="en-US" sz="3200" dirty="0" err="1" smtClean="0"/>
              <a:t>vol</a:t>
            </a:r>
            <a:r>
              <a:rPr lang="en-US" sz="3200" dirty="0" smtClean="0"/>
              <a:t>, de </a:t>
            </a:r>
            <a:r>
              <a:rPr lang="en-US" sz="3200" dirty="0" err="1" smtClean="0"/>
              <a:t>panne</a:t>
            </a:r>
            <a:r>
              <a:rPr lang="en-US" sz="3200" dirty="0" smtClean="0"/>
              <a:t> ? </a:t>
            </a:r>
            <a:endParaRPr lang="en-US" sz="3200" dirty="0"/>
          </a:p>
        </p:txBody>
      </p:sp>
      <p:sp>
        <p:nvSpPr>
          <p:cNvPr id="21507" name="Rectangle 3"/>
          <p:cNvSpPr>
            <a:spLocks noGrp="1" noChangeArrowheads="1"/>
          </p:cNvSpPr>
          <p:nvPr>
            <p:ph idx="1"/>
          </p:nvPr>
        </p:nvSpPr>
        <p:spPr>
          <a:xfrm>
            <a:off x="107504" y="908720"/>
            <a:ext cx="8928992" cy="5616624"/>
          </a:xfrm>
        </p:spPr>
        <p:txBody>
          <a:bodyPr/>
          <a:lstStyle/>
          <a:p>
            <a:pPr marL="342900" lvl="2" indent="-342900">
              <a:buFont typeface="Wingdings 3" pitchFamily="18" charset="2"/>
              <a:buChar char="Æ"/>
              <a:defRPr/>
            </a:pPr>
            <a:r>
              <a:rPr lang="fr-FR" dirty="0"/>
              <a:t>Lire les </a:t>
            </a:r>
            <a:r>
              <a:rPr lang="fr-FR" dirty="0" smtClean="0"/>
              <a:t>événements/historiques </a:t>
            </a:r>
            <a:r>
              <a:rPr lang="fr-FR" dirty="0"/>
              <a:t>dans les </a:t>
            </a:r>
            <a:r>
              <a:rPr lang="fr-FR" dirty="0" smtClean="0"/>
              <a:t>serrures / serrures </a:t>
            </a:r>
            <a:endParaRPr lang="en-GB" dirty="0"/>
          </a:p>
          <a:p>
            <a:pPr lvl="1">
              <a:defRPr/>
            </a:pPr>
            <a:r>
              <a:rPr lang="fr-FR" sz="1400" dirty="0" smtClean="0">
                <a:solidFill>
                  <a:srgbClr val="FF9900"/>
                </a:solidFill>
              </a:rPr>
              <a:t>La </a:t>
            </a:r>
            <a:r>
              <a:rPr lang="fr-FR" sz="1400" dirty="0">
                <a:solidFill>
                  <a:srgbClr val="FF9900"/>
                </a:solidFill>
              </a:rPr>
              <a:t>liste des événements </a:t>
            </a:r>
            <a:r>
              <a:rPr lang="fr-FR" sz="1400" dirty="0" smtClean="0">
                <a:solidFill>
                  <a:srgbClr val="FF9900"/>
                </a:solidFill>
              </a:rPr>
              <a:t>des 200 </a:t>
            </a:r>
            <a:r>
              <a:rPr lang="fr-FR" sz="1400" dirty="0">
                <a:solidFill>
                  <a:srgbClr val="FF9900"/>
                </a:solidFill>
              </a:rPr>
              <a:t>derniers événements </a:t>
            </a:r>
            <a:r>
              <a:rPr lang="fr-FR" sz="1400" dirty="0" smtClean="0">
                <a:solidFill>
                  <a:srgbClr val="FF9900"/>
                </a:solidFill>
              </a:rPr>
              <a:t>peut </a:t>
            </a:r>
            <a:r>
              <a:rPr lang="fr-FR" sz="1400" dirty="0">
                <a:solidFill>
                  <a:srgbClr val="FF9900"/>
                </a:solidFill>
              </a:rPr>
              <a:t>être lue avec le </a:t>
            </a:r>
            <a:r>
              <a:rPr lang="fr-FR" sz="1400" dirty="0" smtClean="0">
                <a:solidFill>
                  <a:srgbClr val="FF9900"/>
                </a:solidFill>
              </a:rPr>
              <a:t>badge AUDIT</a:t>
            </a:r>
          </a:p>
          <a:p>
            <a:pPr lvl="1">
              <a:defRPr/>
            </a:pPr>
            <a:endParaRPr lang="fr-FR" sz="1500" dirty="0">
              <a:solidFill>
                <a:srgbClr val="FF9900"/>
              </a:solidFill>
            </a:endParaRPr>
          </a:p>
          <a:p>
            <a:pPr>
              <a:lnSpc>
                <a:spcPct val="115000"/>
              </a:lnSpc>
              <a:spcAft>
                <a:spcPts val="0"/>
              </a:spcAft>
            </a:pPr>
            <a:r>
              <a:rPr lang="fr-FR" sz="1600" dirty="0"/>
              <a:t>Ouverture de secours </a:t>
            </a:r>
            <a:r>
              <a:rPr lang="fr-FR" sz="1600" dirty="0" smtClean="0"/>
              <a:t>à cause </a:t>
            </a:r>
            <a:r>
              <a:rPr lang="fr-FR" sz="1600" dirty="0"/>
              <a:t>de piles </a:t>
            </a:r>
            <a:r>
              <a:rPr lang="fr-FR" sz="1600" dirty="0" smtClean="0"/>
              <a:t>déchargées accessibles par le coté extérieur</a:t>
            </a:r>
            <a:endParaRPr lang="en-GB" sz="1600" dirty="0"/>
          </a:p>
          <a:p>
            <a:pPr lvl="1">
              <a:lnSpc>
                <a:spcPct val="115000"/>
              </a:lnSpc>
              <a:spcAft>
                <a:spcPts val="0"/>
              </a:spcAft>
            </a:pPr>
            <a:r>
              <a:rPr lang="fr-FR" sz="1400" dirty="0" smtClean="0">
                <a:solidFill>
                  <a:srgbClr val="FF9900"/>
                </a:solidFill>
              </a:rPr>
              <a:t>Aucune </a:t>
            </a:r>
            <a:r>
              <a:rPr lang="fr-FR" sz="1400" dirty="0">
                <a:solidFill>
                  <a:srgbClr val="FF9900"/>
                </a:solidFill>
              </a:rPr>
              <a:t>ouverture de secours n'est </a:t>
            </a:r>
            <a:r>
              <a:rPr lang="fr-FR" sz="1400" dirty="0" smtClean="0">
                <a:solidFill>
                  <a:srgbClr val="FF9900"/>
                </a:solidFill>
              </a:rPr>
              <a:t>nécessaire. </a:t>
            </a:r>
            <a:r>
              <a:rPr lang="fr-FR" sz="1400" dirty="0">
                <a:solidFill>
                  <a:srgbClr val="FF9900"/>
                </a:solidFill>
              </a:rPr>
              <a:t>Remplacer immédiatement les piles déchargées </a:t>
            </a:r>
            <a:endParaRPr lang="fr-FR" sz="1400" dirty="0" smtClean="0">
              <a:solidFill>
                <a:srgbClr val="FF9900"/>
              </a:solidFill>
            </a:endParaRPr>
          </a:p>
          <a:p>
            <a:pPr marL="457200" lvl="1" indent="0">
              <a:lnSpc>
                <a:spcPct val="115000"/>
              </a:lnSpc>
              <a:spcAft>
                <a:spcPts val="0"/>
              </a:spcAft>
              <a:buNone/>
            </a:pPr>
            <a:endParaRPr lang="en-GB" sz="1300" dirty="0">
              <a:solidFill>
                <a:srgbClr val="FF9900"/>
              </a:solidFill>
            </a:endParaRPr>
          </a:p>
          <a:p>
            <a:pPr>
              <a:lnSpc>
                <a:spcPct val="115000"/>
              </a:lnSpc>
              <a:spcAft>
                <a:spcPts val="0"/>
              </a:spcAft>
            </a:pPr>
            <a:r>
              <a:rPr lang="fr-FR" sz="1600" dirty="0" smtClean="0"/>
              <a:t>Ouverture </a:t>
            </a:r>
            <a:r>
              <a:rPr lang="fr-FR" sz="1600" dirty="0"/>
              <a:t>de secours à cause de piles déchargées accessibles par le coté </a:t>
            </a:r>
            <a:r>
              <a:rPr lang="fr-FR" sz="1600" dirty="0" smtClean="0"/>
              <a:t>intérieur</a:t>
            </a:r>
          </a:p>
          <a:p>
            <a:pPr marL="685800" lvl="1">
              <a:lnSpc>
                <a:spcPct val="115000"/>
              </a:lnSpc>
              <a:spcAft>
                <a:spcPts val="0"/>
              </a:spcAft>
            </a:pPr>
            <a:r>
              <a:rPr lang="fr-FR" sz="1400" dirty="0">
                <a:solidFill>
                  <a:srgbClr val="FF9900"/>
                </a:solidFill>
              </a:rPr>
              <a:t>Si, jusqu'au déchargement complet des piles, tous les messages d'alarme ont été ignorés, l'ouverture de la porte équipée de béquille peut se faire que si la plaque béquille est percée et un cylindre mécanique européen existe. Utiliser les clés mécaniques autorisées pour une ouverture d’urgence </a:t>
            </a:r>
            <a:endParaRPr lang="en-GB" sz="1400" dirty="0">
              <a:solidFill>
                <a:srgbClr val="FF9900"/>
              </a:solidFill>
            </a:endParaRPr>
          </a:p>
          <a:p>
            <a:pPr lvl="2">
              <a:defRPr/>
            </a:pPr>
            <a:r>
              <a:rPr lang="fr-FR" sz="1400" b="0" dirty="0" smtClean="0"/>
              <a:t>1</a:t>
            </a:r>
            <a:r>
              <a:rPr lang="fr-FR" sz="1400" b="0" dirty="0"/>
              <a:t>. Insérer la clé mécanique autorisée dans le cylindre.</a:t>
            </a:r>
            <a:endParaRPr lang="en-GB" sz="1400" b="0" dirty="0"/>
          </a:p>
          <a:p>
            <a:pPr lvl="2">
              <a:defRPr/>
            </a:pPr>
            <a:r>
              <a:rPr lang="fr-FR" sz="1400" b="0" dirty="0"/>
              <a:t>2. Tourner la clé jusqu'à butée dans le sens du déverrouillage.</a:t>
            </a:r>
            <a:endParaRPr lang="en-GB" sz="1400" b="0" dirty="0"/>
          </a:p>
          <a:p>
            <a:pPr lvl="2">
              <a:defRPr/>
            </a:pPr>
            <a:r>
              <a:rPr lang="fr-FR" sz="1400" b="0" dirty="0"/>
              <a:t>3. Ouvrir la porte à l'aide du demi-tour fonctionnant avec la clé </a:t>
            </a:r>
            <a:r>
              <a:rPr lang="fr-FR" sz="1400" b="0" dirty="0" smtClean="0"/>
              <a:t>mécanique</a:t>
            </a:r>
          </a:p>
          <a:p>
            <a:pPr marL="514350" lvl="1" indent="0">
              <a:buNone/>
              <a:defRPr/>
            </a:pPr>
            <a:endParaRPr lang="fr-FR" sz="1300" dirty="0" smtClean="0">
              <a:solidFill>
                <a:srgbClr val="FF9900"/>
              </a:solidFill>
            </a:endParaRPr>
          </a:p>
          <a:p>
            <a:pPr marL="514350" lvl="1" indent="0">
              <a:buNone/>
              <a:defRPr/>
            </a:pPr>
            <a:r>
              <a:rPr lang="fr-FR" sz="1400" dirty="0" smtClean="0">
                <a:solidFill>
                  <a:srgbClr val="FF9900"/>
                </a:solidFill>
              </a:rPr>
              <a:t>C’est </a:t>
            </a:r>
            <a:r>
              <a:rPr lang="fr-FR" sz="1400" dirty="0">
                <a:solidFill>
                  <a:srgbClr val="FF9900"/>
                </a:solidFill>
              </a:rPr>
              <a:t>aussi la solution d’ouverture de secours à cause de problèmes mécaniques</a:t>
            </a:r>
          </a:p>
          <a:p>
            <a:pPr marL="857250" lvl="2" indent="0">
              <a:buNone/>
              <a:defRPr/>
            </a:pPr>
            <a:endParaRPr lang="en-GB" sz="1300" dirty="0">
              <a:solidFill>
                <a:srgbClr val="FF9900"/>
              </a:solidFill>
            </a:endParaRPr>
          </a:p>
          <a:p>
            <a:pPr marL="0" indent="0">
              <a:buNone/>
              <a:defRPr/>
            </a:pPr>
            <a:endParaRPr lang="fr-FR" sz="1700" dirty="0" smtClean="0">
              <a:solidFill>
                <a:srgbClr val="FF9900"/>
              </a:solidFill>
            </a:endParaRPr>
          </a:p>
          <a:p>
            <a:pPr marL="381000" lvl="2" indent="-377825" eaLnBrk="1" hangingPunct="1">
              <a:buFontTx/>
              <a:buNone/>
              <a:defRPr/>
            </a:pPr>
            <a:endParaRPr lang="fr-FR" dirty="0" smtClean="0"/>
          </a:p>
          <a:p>
            <a:pPr marL="381000" lvl="2" indent="-377825" eaLnBrk="1" hangingPunct="1">
              <a:buFontTx/>
              <a:buNone/>
              <a:defRPr/>
            </a:pPr>
            <a:endParaRPr lang="fr-FR" dirty="0" smtClean="0"/>
          </a:p>
          <a:p>
            <a:pPr marL="381000" lvl="2" indent="-377825" eaLnBrk="1" hangingPunct="1">
              <a:buFontTx/>
              <a:buNone/>
              <a:defRPr/>
            </a:pPr>
            <a:endParaRPr lang="fr-FR" dirty="0" smtClean="0"/>
          </a:p>
          <a:p>
            <a:pPr marL="381000" lvl="2" indent="-377825" eaLnBrk="1" hangingPunct="1">
              <a:buFontTx/>
              <a:buNone/>
              <a:defRPr/>
            </a:pPr>
            <a:endParaRPr lang="fr-FR" dirty="0" smtClean="0"/>
          </a:p>
          <a:p>
            <a:pPr marL="381000" lvl="2" indent="-377825" eaLnBrk="1" hangingPunct="1">
              <a:buFontTx/>
              <a:buNone/>
              <a:defRPr/>
            </a:pPr>
            <a:endParaRPr lang="fr-FR" dirty="0" smtClean="0"/>
          </a:p>
          <a:p>
            <a:pPr marL="381000" lvl="2" indent="-377825" eaLnBrk="1" hangingPunct="1">
              <a:buFontTx/>
              <a:buNone/>
              <a:defRPr/>
            </a:pPr>
            <a:endParaRPr lang="fr-FR" dirty="0" smtClean="0"/>
          </a:p>
          <a:p>
            <a:pPr marL="381000" lvl="2" indent="-377825" eaLnBrk="1" hangingPunct="1">
              <a:buFontTx/>
              <a:buNone/>
              <a:defRPr/>
            </a:pPr>
            <a:r>
              <a:rPr lang="fr-FR" dirty="0" smtClean="0"/>
              <a:t>		</a:t>
            </a:r>
          </a:p>
          <a:p>
            <a:pPr marL="381000" lvl="2" indent="-377825" eaLnBrk="1" hangingPunct="1">
              <a:buFontTx/>
              <a:buNone/>
              <a:defRPr/>
            </a:pPr>
            <a:endParaRPr lang="fr-FR" dirty="0" smtClean="0"/>
          </a:p>
          <a:p>
            <a:pPr marL="381000" lvl="2" indent="-377825" eaLnBrk="1" hangingPunct="1">
              <a:buFontTx/>
              <a:buNone/>
              <a:defRPr/>
            </a:pPr>
            <a:r>
              <a:rPr lang="fr-FR" dirty="0" smtClean="0"/>
              <a:t>	</a:t>
            </a:r>
          </a:p>
        </p:txBody>
      </p:sp>
      <p:sp>
        <p:nvSpPr>
          <p:cNvPr id="80900" name="Foliennummernplatzhalter 6"/>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rgbClr val="002A58"/>
                </a:solidFill>
                <a:latin typeface="Arial" pitchFamily="34" charset="0"/>
                <a:ea typeface="ヒラギノ角ゴ Pro W3"/>
                <a:cs typeface="ヒラギノ角ゴ Pro W3"/>
              </a:defRPr>
            </a:lvl1pPr>
            <a:lvl2pPr marL="742950" indent="-285750" eaLnBrk="0" hangingPunct="0">
              <a:defRPr sz="1600">
                <a:solidFill>
                  <a:srgbClr val="002A58"/>
                </a:solidFill>
                <a:latin typeface="Arial" pitchFamily="34" charset="0"/>
                <a:ea typeface="ヒラギノ角ゴ Pro W3"/>
                <a:cs typeface="ヒラギノ角ゴ Pro W3"/>
              </a:defRPr>
            </a:lvl2pPr>
            <a:lvl3pPr marL="1143000" indent="-228600" eaLnBrk="0" hangingPunct="0">
              <a:defRPr sz="1600">
                <a:solidFill>
                  <a:srgbClr val="002A58"/>
                </a:solidFill>
                <a:latin typeface="Arial" pitchFamily="34" charset="0"/>
                <a:ea typeface="ヒラギノ角ゴ Pro W3"/>
                <a:cs typeface="ヒラギノ角ゴ Pro W3"/>
              </a:defRPr>
            </a:lvl3pPr>
            <a:lvl4pPr marL="1600200" indent="-228600" eaLnBrk="0" hangingPunct="0">
              <a:defRPr sz="1600">
                <a:solidFill>
                  <a:srgbClr val="002A58"/>
                </a:solidFill>
                <a:latin typeface="Arial" pitchFamily="34" charset="0"/>
                <a:ea typeface="ヒラギノ角ゴ Pro W3"/>
                <a:cs typeface="ヒラギノ角ゴ Pro W3"/>
              </a:defRPr>
            </a:lvl4pPr>
            <a:lvl5pPr marL="2057400" indent="-228600" eaLnBrk="0" hangingPunct="0">
              <a:defRPr sz="1600">
                <a:solidFill>
                  <a:srgbClr val="002A58"/>
                </a:solidFill>
                <a:latin typeface="Arial" pitchFamily="34" charset="0"/>
                <a:ea typeface="ヒラギノ角ゴ Pro W3"/>
                <a:cs typeface="ヒラギノ角ゴ Pro W3"/>
              </a:defRPr>
            </a:lvl5pPr>
            <a:lvl6pPr marL="2514600" indent="-228600" eaLnBrk="0" fontAlgn="base" hangingPunct="0">
              <a:spcBef>
                <a:spcPct val="0"/>
              </a:spcBef>
              <a:spcAft>
                <a:spcPct val="0"/>
              </a:spcAft>
              <a:defRPr sz="1600">
                <a:solidFill>
                  <a:srgbClr val="002A58"/>
                </a:solidFill>
                <a:latin typeface="Arial" pitchFamily="34" charset="0"/>
                <a:ea typeface="ヒラギノ角ゴ Pro W3"/>
                <a:cs typeface="ヒラギノ角ゴ Pro W3"/>
              </a:defRPr>
            </a:lvl6pPr>
            <a:lvl7pPr marL="2971800" indent="-228600" eaLnBrk="0" fontAlgn="base" hangingPunct="0">
              <a:spcBef>
                <a:spcPct val="0"/>
              </a:spcBef>
              <a:spcAft>
                <a:spcPct val="0"/>
              </a:spcAft>
              <a:defRPr sz="1600">
                <a:solidFill>
                  <a:srgbClr val="002A58"/>
                </a:solidFill>
                <a:latin typeface="Arial" pitchFamily="34" charset="0"/>
                <a:ea typeface="ヒラギノ角ゴ Pro W3"/>
                <a:cs typeface="ヒラギノ角ゴ Pro W3"/>
              </a:defRPr>
            </a:lvl7pPr>
            <a:lvl8pPr marL="3429000" indent="-228600" eaLnBrk="0" fontAlgn="base" hangingPunct="0">
              <a:spcBef>
                <a:spcPct val="0"/>
              </a:spcBef>
              <a:spcAft>
                <a:spcPct val="0"/>
              </a:spcAft>
              <a:defRPr sz="1600">
                <a:solidFill>
                  <a:srgbClr val="002A58"/>
                </a:solidFill>
                <a:latin typeface="Arial" pitchFamily="34" charset="0"/>
                <a:ea typeface="ヒラギノ角ゴ Pro W3"/>
                <a:cs typeface="ヒラギノ角ゴ Pro W3"/>
              </a:defRPr>
            </a:lvl8pPr>
            <a:lvl9pPr marL="3886200" indent="-228600" eaLnBrk="0" fontAlgn="base" hangingPunct="0">
              <a:spcBef>
                <a:spcPct val="0"/>
              </a:spcBef>
              <a:spcAft>
                <a:spcPct val="0"/>
              </a:spcAft>
              <a:defRPr sz="1600">
                <a:solidFill>
                  <a:srgbClr val="002A58"/>
                </a:solidFill>
                <a:latin typeface="Arial" pitchFamily="34" charset="0"/>
                <a:ea typeface="ヒラギノ角ゴ Pro W3"/>
                <a:cs typeface="ヒラギノ角ゴ Pro W3"/>
              </a:defRPr>
            </a:lvl9pPr>
          </a:lstStyle>
          <a:p>
            <a:fld id="{34374ACD-9DB5-4BCF-80F6-EC3A6E976D77}" type="slidenum">
              <a:rPr lang="en-US" sz="900" smtClean="0">
                <a:solidFill>
                  <a:srgbClr val="8093B7"/>
                </a:solidFill>
              </a:rPr>
              <a:pPr/>
              <a:t>21</a:t>
            </a:fld>
            <a:endParaRPr lang="en-US" sz="900" smtClean="0">
              <a:solidFill>
                <a:srgbClr val="8093B7"/>
              </a:solidFill>
            </a:endParaRPr>
          </a:p>
        </p:txBody>
      </p:sp>
    </p:spTree>
    <p:extLst>
      <p:ext uri="{BB962C8B-B14F-4D97-AF65-F5344CB8AC3E}">
        <p14:creationId xmlns:p14="http://schemas.microsoft.com/office/powerpoint/2010/main" val="261184206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6" name="Line 6"/>
          <p:cNvSpPr>
            <a:spLocks noChangeShapeType="1"/>
          </p:cNvSpPr>
          <p:nvPr/>
        </p:nvSpPr>
        <p:spPr bwMode="auto">
          <a:xfrm>
            <a:off x="5606758" y="432611"/>
            <a:ext cx="0" cy="0"/>
          </a:xfrm>
          <a:prstGeom prst="line">
            <a:avLst/>
          </a:prstGeom>
          <a:noFill/>
          <a:ln w="12700" cap="rnd">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000" tIns="46800" rIns="90000" bIns="46800"/>
          <a:lstStyle/>
          <a:p>
            <a:endParaRPr lang="fr-FR"/>
          </a:p>
        </p:txBody>
      </p:sp>
      <p:pic>
        <p:nvPicPr>
          <p:cNvPr id="51" name="Picture 2" descr="M:\Banque d'images\symboles syno\Pictos Architecture MS 2012\EcranSimple_256.png" title="Micro-sesame"/>
          <p:cNvPicPr>
            <a:picLocks noChangeAspect="1" noChangeArrowheads="1"/>
          </p:cNvPicPr>
          <p:nvPr/>
        </p:nvPicPr>
        <p:blipFill>
          <a:blip r:embed="rId3"/>
          <a:srcRect/>
          <a:stretch>
            <a:fillRect/>
          </a:stretch>
        </p:blipFill>
        <p:spPr bwMode="auto">
          <a:xfrm>
            <a:off x="3024063" y="664386"/>
            <a:ext cx="1762125" cy="1919288"/>
          </a:xfrm>
          <a:prstGeom prst="rect">
            <a:avLst/>
          </a:prstGeom>
          <a:noFill/>
          <a:extLst>
            <a:ext uri="{909E8E84-426E-40DD-AFC4-6F175D3DCCD1}">
              <a14:hiddenFill xmlns:a14="http://schemas.microsoft.com/office/drawing/2010/main">
                <a:solidFill>
                  <a:srgbClr val="FFFFFF"/>
                </a:solidFill>
              </a14:hiddenFill>
            </a:ext>
          </a:extLst>
        </p:spPr>
      </p:pic>
      <p:cxnSp>
        <p:nvCxnSpPr>
          <p:cNvPr id="61" name="Connecteur droit 60"/>
          <p:cNvCxnSpPr/>
          <p:nvPr/>
        </p:nvCxnSpPr>
        <p:spPr>
          <a:xfrm flipV="1">
            <a:off x="3926842" y="2464611"/>
            <a:ext cx="0" cy="433388"/>
          </a:xfrm>
          <a:prstGeom prst="line">
            <a:avLst/>
          </a:prstGeom>
          <a:ln w="44450" cmpd="sng">
            <a:solidFill>
              <a:srgbClr val="00B0F0"/>
            </a:solidFill>
          </a:ln>
        </p:spPr>
        <p:style>
          <a:lnRef idx="1">
            <a:schemeClr val="accent1"/>
          </a:lnRef>
          <a:fillRef idx="0">
            <a:schemeClr val="accent1"/>
          </a:fillRef>
          <a:effectRef idx="0">
            <a:schemeClr val="accent1"/>
          </a:effectRef>
          <a:fontRef idx="minor">
            <a:schemeClr val="tx1"/>
          </a:fontRef>
        </p:style>
      </p:cxnSp>
      <p:pic>
        <p:nvPicPr>
          <p:cNvPr id="33807" name="Picture 164" descr="http://www.gettyicons.com/free-icons/112/office-space/png/256/user_256.pn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804204" y="1110012"/>
            <a:ext cx="1263650" cy="12652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3809" name="ZoneTexte 85"/>
          <p:cNvSpPr txBox="1">
            <a:spLocks noChangeArrowheads="1"/>
          </p:cNvSpPr>
          <p:nvPr/>
        </p:nvSpPr>
        <p:spPr bwMode="auto">
          <a:xfrm>
            <a:off x="2196232" y="1952400"/>
            <a:ext cx="86360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600">
                <a:solidFill>
                  <a:srgbClr val="009EE0"/>
                </a:solidFill>
                <a:latin typeface="Arial" charset="0"/>
              </a:defRPr>
            </a:lvl1pPr>
            <a:lvl2pPr marL="742950" indent="-285750" eaLnBrk="0" hangingPunct="0">
              <a:defRPr sz="1600">
                <a:solidFill>
                  <a:srgbClr val="009EE0"/>
                </a:solidFill>
                <a:latin typeface="Arial" charset="0"/>
              </a:defRPr>
            </a:lvl2pPr>
            <a:lvl3pPr marL="1143000" indent="-228600" eaLnBrk="0" hangingPunct="0">
              <a:defRPr sz="1600">
                <a:solidFill>
                  <a:srgbClr val="009EE0"/>
                </a:solidFill>
                <a:latin typeface="Arial" charset="0"/>
              </a:defRPr>
            </a:lvl3pPr>
            <a:lvl4pPr marL="1600200" indent="-228600" eaLnBrk="0" hangingPunct="0">
              <a:defRPr sz="1600">
                <a:solidFill>
                  <a:srgbClr val="009EE0"/>
                </a:solidFill>
                <a:latin typeface="Arial" charset="0"/>
              </a:defRPr>
            </a:lvl4pPr>
            <a:lvl5pPr marL="2057400" indent="-228600" eaLnBrk="0" hangingPunct="0">
              <a:defRPr sz="1600">
                <a:solidFill>
                  <a:srgbClr val="009EE0"/>
                </a:solidFill>
                <a:latin typeface="Arial" charset="0"/>
              </a:defRPr>
            </a:lvl5pPr>
            <a:lvl6pPr marL="2514600" indent="-228600" algn="just" eaLnBrk="0" fontAlgn="base" hangingPunct="0">
              <a:spcBef>
                <a:spcPct val="0"/>
              </a:spcBef>
              <a:spcAft>
                <a:spcPct val="0"/>
              </a:spcAft>
              <a:buClr>
                <a:srgbClr val="D6C700"/>
              </a:buClr>
              <a:buFont typeface="Wingdings 3" pitchFamily="18" charset="2"/>
              <a:defRPr sz="1600">
                <a:solidFill>
                  <a:srgbClr val="009EE0"/>
                </a:solidFill>
                <a:latin typeface="Arial" charset="0"/>
              </a:defRPr>
            </a:lvl6pPr>
            <a:lvl7pPr marL="2971800" indent="-228600" algn="just" eaLnBrk="0" fontAlgn="base" hangingPunct="0">
              <a:spcBef>
                <a:spcPct val="0"/>
              </a:spcBef>
              <a:spcAft>
                <a:spcPct val="0"/>
              </a:spcAft>
              <a:buClr>
                <a:srgbClr val="D6C700"/>
              </a:buClr>
              <a:buFont typeface="Wingdings 3" pitchFamily="18" charset="2"/>
              <a:defRPr sz="1600">
                <a:solidFill>
                  <a:srgbClr val="009EE0"/>
                </a:solidFill>
                <a:latin typeface="Arial" charset="0"/>
              </a:defRPr>
            </a:lvl7pPr>
            <a:lvl8pPr marL="3429000" indent="-228600" algn="just" eaLnBrk="0" fontAlgn="base" hangingPunct="0">
              <a:spcBef>
                <a:spcPct val="0"/>
              </a:spcBef>
              <a:spcAft>
                <a:spcPct val="0"/>
              </a:spcAft>
              <a:buClr>
                <a:srgbClr val="D6C700"/>
              </a:buClr>
              <a:buFont typeface="Wingdings 3" pitchFamily="18" charset="2"/>
              <a:defRPr sz="1600">
                <a:solidFill>
                  <a:srgbClr val="009EE0"/>
                </a:solidFill>
                <a:latin typeface="Arial" charset="0"/>
              </a:defRPr>
            </a:lvl8pPr>
            <a:lvl9pPr marL="3886200" indent="-228600" algn="just" eaLnBrk="0" fontAlgn="base" hangingPunct="0">
              <a:spcBef>
                <a:spcPct val="0"/>
              </a:spcBef>
              <a:spcAft>
                <a:spcPct val="0"/>
              </a:spcAft>
              <a:buClr>
                <a:srgbClr val="D6C700"/>
              </a:buClr>
              <a:buFont typeface="Wingdings 3" pitchFamily="18" charset="2"/>
              <a:defRPr sz="1600">
                <a:solidFill>
                  <a:srgbClr val="009EE0"/>
                </a:solidFill>
                <a:latin typeface="Arial" charset="0"/>
              </a:defRPr>
            </a:lvl9pPr>
          </a:lstStyle>
          <a:p>
            <a:pPr eaLnBrk="1" hangingPunct="1"/>
            <a:r>
              <a:rPr lang="fr-FR" b="1" dirty="0">
                <a:solidFill>
                  <a:schemeClr val="bg1"/>
                </a:solidFill>
              </a:rPr>
              <a:t>client</a:t>
            </a:r>
          </a:p>
        </p:txBody>
      </p:sp>
      <p:cxnSp>
        <p:nvCxnSpPr>
          <p:cNvPr id="87" name="Connecteur droit 86"/>
          <p:cNvCxnSpPr/>
          <p:nvPr/>
        </p:nvCxnSpPr>
        <p:spPr>
          <a:xfrm>
            <a:off x="991895" y="2897304"/>
            <a:ext cx="5061118" cy="695"/>
          </a:xfrm>
          <a:prstGeom prst="line">
            <a:avLst/>
          </a:prstGeom>
          <a:ln w="44450" cmpd="sng">
            <a:solidFill>
              <a:srgbClr val="00B0F0"/>
            </a:solidFill>
          </a:ln>
        </p:spPr>
        <p:style>
          <a:lnRef idx="1">
            <a:schemeClr val="accent1"/>
          </a:lnRef>
          <a:fillRef idx="0">
            <a:schemeClr val="accent1"/>
          </a:fillRef>
          <a:effectRef idx="0">
            <a:schemeClr val="accent1"/>
          </a:effectRef>
          <a:fontRef idx="minor">
            <a:schemeClr val="tx1"/>
          </a:fontRef>
        </p:style>
      </p:cxnSp>
      <p:cxnSp>
        <p:nvCxnSpPr>
          <p:cNvPr id="90" name="Connecteur droit 89"/>
          <p:cNvCxnSpPr/>
          <p:nvPr/>
        </p:nvCxnSpPr>
        <p:spPr>
          <a:xfrm flipH="1" flipV="1">
            <a:off x="1693108" y="2897304"/>
            <a:ext cx="10586" cy="1029433"/>
          </a:xfrm>
          <a:prstGeom prst="line">
            <a:avLst/>
          </a:prstGeom>
          <a:ln w="44450" cmpd="sng">
            <a:solidFill>
              <a:srgbClr val="00B0F0"/>
            </a:solidFill>
          </a:ln>
        </p:spPr>
        <p:style>
          <a:lnRef idx="1">
            <a:schemeClr val="accent1"/>
          </a:lnRef>
          <a:fillRef idx="0">
            <a:schemeClr val="accent1"/>
          </a:fillRef>
          <a:effectRef idx="0">
            <a:schemeClr val="accent1"/>
          </a:effectRef>
          <a:fontRef idx="minor">
            <a:schemeClr val="tx1"/>
          </a:fontRef>
        </p:style>
      </p:cxnSp>
      <p:sp>
        <p:nvSpPr>
          <p:cNvPr id="70" name="Rectangle 7"/>
          <p:cNvSpPr>
            <a:spLocks noGrp="1"/>
          </p:cNvSpPr>
          <p:nvPr>
            <p:ph type="title"/>
          </p:nvPr>
        </p:nvSpPr>
        <p:spPr>
          <a:xfrm>
            <a:off x="1130300" y="44624"/>
            <a:ext cx="7905750" cy="792163"/>
          </a:xfrm>
          <a:noFill/>
          <a:ln/>
        </p:spPr>
        <p:txBody>
          <a:bodyPr/>
          <a:lstStyle/>
          <a:p>
            <a:r>
              <a:rPr lang="fr-FR" sz="3200" dirty="0">
                <a:solidFill>
                  <a:schemeClr val="tx1">
                    <a:lumMod val="50000"/>
                    <a:lumOff val="50000"/>
                  </a:schemeClr>
                </a:solidFill>
              </a:rPr>
              <a:t>Le concept Offline</a:t>
            </a:r>
          </a:p>
        </p:txBody>
      </p:sp>
      <p:pic>
        <p:nvPicPr>
          <p:cNvPr id="54"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70559" y="3265570"/>
            <a:ext cx="996950" cy="14414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76" name="Rectangle 7"/>
          <p:cNvSpPr txBox="1">
            <a:spLocks noChangeArrowheads="1"/>
          </p:cNvSpPr>
          <p:nvPr/>
        </p:nvSpPr>
        <p:spPr bwMode="auto">
          <a:xfrm>
            <a:off x="-5055" y="3255566"/>
            <a:ext cx="1259124" cy="94659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000" tIns="46800" rIns="90000" bIns="46800"/>
          <a:lstStyle>
            <a:lvl1pPr marL="342900" indent="-342900" algn="l" rtl="0" eaLnBrk="0" fontAlgn="base" hangingPunct="0">
              <a:spcBef>
                <a:spcPct val="20000"/>
              </a:spcBef>
              <a:spcAft>
                <a:spcPct val="0"/>
              </a:spcAft>
              <a:buClr>
                <a:schemeClr val="bg1"/>
              </a:buClr>
              <a:buChar char="•"/>
              <a:defRPr sz="1600">
                <a:solidFill>
                  <a:srgbClr val="009EE0"/>
                </a:solidFill>
                <a:latin typeface="+mn-lt"/>
                <a:ea typeface="+mn-ea"/>
                <a:cs typeface="+mn-cs"/>
              </a:defRPr>
            </a:lvl1pPr>
            <a:lvl2pPr marL="742950" indent="-285750" algn="l" rtl="0" eaLnBrk="0" fontAlgn="base" hangingPunct="0">
              <a:spcBef>
                <a:spcPct val="20000"/>
              </a:spcBef>
              <a:spcAft>
                <a:spcPct val="0"/>
              </a:spcAft>
              <a:buClr>
                <a:srgbClr val="FFEC00"/>
              </a:buClr>
              <a:buSzPct val="110000"/>
              <a:buFont typeface="Wingdings 3" pitchFamily="18" charset="2"/>
              <a:buChar char="Æ"/>
              <a:defRPr sz="1600">
                <a:solidFill>
                  <a:srgbClr val="009EE0"/>
                </a:solidFill>
                <a:latin typeface="+mn-lt"/>
              </a:defRPr>
            </a:lvl2pPr>
            <a:lvl3pPr marL="1143000" indent="-228600" algn="l" rtl="0" eaLnBrk="0" fontAlgn="base" hangingPunct="0">
              <a:spcBef>
                <a:spcPct val="20000"/>
              </a:spcBef>
              <a:spcAft>
                <a:spcPct val="0"/>
              </a:spcAft>
              <a:buClr>
                <a:srgbClr val="FFEC00"/>
              </a:buClr>
              <a:buFont typeface="Wingdings 3" pitchFamily="18" charset="2"/>
              <a:buBlip>
                <a:blip r:embed="rId6"/>
              </a:buBlip>
              <a:defRPr sz="1400">
                <a:solidFill>
                  <a:srgbClr val="009EE0"/>
                </a:solidFill>
                <a:latin typeface="+mn-lt"/>
              </a:defRPr>
            </a:lvl3pPr>
            <a:lvl4pPr marL="1600200" indent="-228600" algn="l" rtl="0" eaLnBrk="0" fontAlgn="base" hangingPunct="0">
              <a:spcBef>
                <a:spcPct val="20000"/>
              </a:spcBef>
              <a:spcAft>
                <a:spcPct val="0"/>
              </a:spcAft>
              <a:buChar char="–"/>
              <a:defRPr sz="1400">
                <a:solidFill>
                  <a:srgbClr val="009EE0"/>
                </a:solidFill>
                <a:latin typeface="+mn-lt"/>
              </a:defRPr>
            </a:lvl4pPr>
            <a:lvl5pPr marL="2057400" indent="-228600" algn="l" rtl="0" eaLnBrk="0" fontAlgn="base" hangingPunct="0">
              <a:spcBef>
                <a:spcPct val="20000"/>
              </a:spcBef>
              <a:spcAft>
                <a:spcPct val="0"/>
              </a:spcAft>
              <a:buChar char="»"/>
              <a:defRPr sz="1400">
                <a:solidFill>
                  <a:srgbClr val="009EE0"/>
                </a:solidFill>
                <a:latin typeface="+mn-lt"/>
              </a:defRPr>
            </a:lvl5pPr>
            <a:lvl6pPr marL="2514600" indent="-228600" algn="l" rtl="0" fontAlgn="base">
              <a:spcBef>
                <a:spcPct val="20000"/>
              </a:spcBef>
              <a:spcAft>
                <a:spcPct val="0"/>
              </a:spcAft>
              <a:buChar char="»"/>
              <a:defRPr sz="1400">
                <a:solidFill>
                  <a:srgbClr val="009EE0"/>
                </a:solidFill>
                <a:latin typeface="+mn-lt"/>
              </a:defRPr>
            </a:lvl6pPr>
            <a:lvl7pPr marL="2971800" indent="-228600" algn="l" rtl="0" fontAlgn="base">
              <a:spcBef>
                <a:spcPct val="20000"/>
              </a:spcBef>
              <a:spcAft>
                <a:spcPct val="0"/>
              </a:spcAft>
              <a:buChar char="»"/>
              <a:defRPr sz="1400">
                <a:solidFill>
                  <a:srgbClr val="009EE0"/>
                </a:solidFill>
                <a:latin typeface="+mn-lt"/>
              </a:defRPr>
            </a:lvl7pPr>
            <a:lvl8pPr marL="3429000" indent="-228600" algn="l" rtl="0" fontAlgn="base">
              <a:spcBef>
                <a:spcPct val="20000"/>
              </a:spcBef>
              <a:spcAft>
                <a:spcPct val="0"/>
              </a:spcAft>
              <a:buChar char="»"/>
              <a:defRPr sz="1400">
                <a:solidFill>
                  <a:srgbClr val="009EE0"/>
                </a:solidFill>
                <a:latin typeface="+mn-lt"/>
              </a:defRPr>
            </a:lvl8pPr>
            <a:lvl9pPr marL="3886200" indent="-228600" algn="l" rtl="0" fontAlgn="base">
              <a:spcBef>
                <a:spcPct val="20000"/>
              </a:spcBef>
              <a:spcAft>
                <a:spcPct val="0"/>
              </a:spcAft>
              <a:buChar char="»"/>
              <a:defRPr sz="1400">
                <a:solidFill>
                  <a:srgbClr val="009EE0"/>
                </a:solidFill>
                <a:latin typeface="+mn-lt"/>
              </a:defRPr>
            </a:lvl9pPr>
          </a:lstStyle>
          <a:p>
            <a:pPr marL="177800" lvl="2" indent="0" algn="ctr" eaLnBrk="1" hangingPunct="1">
              <a:lnSpc>
                <a:spcPct val="90000"/>
              </a:lnSpc>
              <a:buFont typeface="Wingdings 3" pitchFamily="18" charset="2"/>
              <a:buNone/>
              <a:defRPr/>
            </a:pPr>
            <a:r>
              <a:rPr lang="fr-FR" b="1" dirty="0" smtClean="0">
                <a:solidFill>
                  <a:schemeClr val="tx1"/>
                </a:solidFill>
              </a:rPr>
              <a:t>Borne d’encodage et de chargement des droits d’accès offline</a:t>
            </a:r>
          </a:p>
        </p:txBody>
      </p:sp>
      <p:sp>
        <p:nvSpPr>
          <p:cNvPr id="33816" name="ZoneTexte 99"/>
          <p:cNvSpPr txBox="1">
            <a:spLocks noChangeArrowheads="1"/>
          </p:cNvSpPr>
          <p:nvPr/>
        </p:nvSpPr>
        <p:spPr bwMode="auto">
          <a:xfrm>
            <a:off x="3032181" y="1003135"/>
            <a:ext cx="1822501"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1600">
                <a:solidFill>
                  <a:srgbClr val="009EE0"/>
                </a:solidFill>
                <a:latin typeface="Arial" charset="0"/>
              </a:defRPr>
            </a:lvl1pPr>
            <a:lvl2pPr marL="742950" indent="-285750" eaLnBrk="0" hangingPunct="0">
              <a:defRPr sz="1600">
                <a:solidFill>
                  <a:srgbClr val="009EE0"/>
                </a:solidFill>
                <a:latin typeface="Arial" charset="0"/>
              </a:defRPr>
            </a:lvl2pPr>
            <a:lvl3pPr marL="1143000" indent="-228600" eaLnBrk="0" hangingPunct="0">
              <a:defRPr sz="1600">
                <a:solidFill>
                  <a:srgbClr val="009EE0"/>
                </a:solidFill>
                <a:latin typeface="Arial" charset="0"/>
              </a:defRPr>
            </a:lvl3pPr>
            <a:lvl4pPr marL="1600200" indent="-228600" eaLnBrk="0" hangingPunct="0">
              <a:defRPr sz="1600">
                <a:solidFill>
                  <a:srgbClr val="009EE0"/>
                </a:solidFill>
                <a:latin typeface="Arial" charset="0"/>
              </a:defRPr>
            </a:lvl4pPr>
            <a:lvl5pPr marL="2057400" indent="-228600" eaLnBrk="0" hangingPunct="0">
              <a:defRPr sz="1600">
                <a:solidFill>
                  <a:srgbClr val="009EE0"/>
                </a:solidFill>
                <a:latin typeface="Arial" charset="0"/>
              </a:defRPr>
            </a:lvl5pPr>
            <a:lvl6pPr marL="2514600" indent="-228600" algn="just" eaLnBrk="0" fontAlgn="base" hangingPunct="0">
              <a:spcBef>
                <a:spcPct val="0"/>
              </a:spcBef>
              <a:spcAft>
                <a:spcPct val="0"/>
              </a:spcAft>
              <a:buClr>
                <a:srgbClr val="D6C700"/>
              </a:buClr>
              <a:buFont typeface="Wingdings 3" pitchFamily="18" charset="2"/>
              <a:defRPr sz="1600">
                <a:solidFill>
                  <a:srgbClr val="009EE0"/>
                </a:solidFill>
                <a:latin typeface="Arial" charset="0"/>
              </a:defRPr>
            </a:lvl6pPr>
            <a:lvl7pPr marL="2971800" indent="-228600" algn="just" eaLnBrk="0" fontAlgn="base" hangingPunct="0">
              <a:spcBef>
                <a:spcPct val="0"/>
              </a:spcBef>
              <a:spcAft>
                <a:spcPct val="0"/>
              </a:spcAft>
              <a:buClr>
                <a:srgbClr val="D6C700"/>
              </a:buClr>
              <a:buFont typeface="Wingdings 3" pitchFamily="18" charset="2"/>
              <a:defRPr sz="1600">
                <a:solidFill>
                  <a:srgbClr val="009EE0"/>
                </a:solidFill>
                <a:latin typeface="Arial" charset="0"/>
              </a:defRPr>
            </a:lvl7pPr>
            <a:lvl8pPr marL="3429000" indent="-228600" algn="just" eaLnBrk="0" fontAlgn="base" hangingPunct="0">
              <a:spcBef>
                <a:spcPct val="0"/>
              </a:spcBef>
              <a:spcAft>
                <a:spcPct val="0"/>
              </a:spcAft>
              <a:buClr>
                <a:srgbClr val="D6C700"/>
              </a:buClr>
              <a:buFont typeface="Wingdings 3" pitchFamily="18" charset="2"/>
              <a:defRPr sz="1600">
                <a:solidFill>
                  <a:srgbClr val="009EE0"/>
                </a:solidFill>
                <a:latin typeface="Arial" charset="0"/>
              </a:defRPr>
            </a:lvl8pPr>
            <a:lvl9pPr marL="3886200" indent="-228600" algn="just" eaLnBrk="0" fontAlgn="base" hangingPunct="0">
              <a:spcBef>
                <a:spcPct val="0"/>
              </a:spcBef>
              <a:spcAft>
                <a:spcPct val="0"/>
              </a:spcAft>
              <a:buClr>
                <a:srgbClr val="D6C700"/>
              </a:buClr>
              <a:buFont typeface="Wingdings 3" pitchFamily="18" charset="2"/>
              <a:defRPr sz="1600">
                <a:solidFill>
                  <a:srgbClr val="009EE0"/>
                </a:solidFill>
                <a:latin typeface="Arial" charset="0"/>
              </a:defRPr>
            </a:lvl9pPr>
          </a:lstStyle>
          <a:p>
            <a:pPr eaLnBrk="1" hangingPunct="1"/>
            <a:r>
              <a:rPr lang="fr-FR" dirty="0" smtClean="0">
                <a:solidFill>
                  <a:schemeClr val="tx1"/>
                </a:solidFill>
              </a:rPr>
              <a:t>48963 </a:t>
            </a:r>
            <a:r>
              <a:rPr lang="fr-FR" sz="1200" dirty="0" smtClean="0">
                <a:solidFill>
                  <a:schemeClr val="tx1"/>
                </a:solidFill>
              </a:rPr>
              <a:t>&gt; groupe 3</a:t>
            </a:r>
          </a:p>
          <a:p>
            <a:pPr eaLnBrk="1" hangingPunct="1"/>
            <a:r>
              <a:rPr lang="fr-FR" dirty="0" smtClean="0">
                <a:solidFill>
                  <a:schemeClr val="tx1"/>
                </a:solidFill>
              </a:rPr>
              <a:t>12568 </a:t>
            </a:r>
            <a:r>
              <a:rPr lang="fr-FR" sz="1200" dirty="0">
                <a:solidFill>
                  <a:schemeClr val="tx1"/>
                </a:solidFill>
              </a:rPr>
              <a:t>&gt; groupe </a:t>
            </a:r>
            <a:r>
              <a:rPr lang="fr-FR" sz="1200" dirty="0" smtClean="0">
                <a:solidFill>
                  <a:schemeClr val="tx1"/>
                </a:solidFill>
              </a:rPr>
              <a:t>1 + 2</a:t>
            </a:r>
            <a:endParaRPr lang="fr-FR" sz="1200" dirty="0">
              <a:solidFill>
                <a:schemeClr val="tx1"/>
              </a:solidFill>
            </a:endParaRPr>
          </a:p>
        </p:txBody>
      </p:sp>
      <p:sp>
        <p:nvSpPr>
          <p:cNvPr id="33840" name="ZoneTexte 35844"/>
          <p:cNvSpPr txBox="1">
            <a:spLocks noChangeArrowheads="1"/>
          </p:cNvSpPr>
          <p:nvPr/>
        </p:nvSpPr>
        <p:spPr bwMode="auto">
          <a:xfrm>
            <a:off x="1581535" y="4662357"/>
            <a:ext cx="1406979" cy="10772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1600">
                <a:solidFill>
                  <a:srgbClr val="009EE0"/>
                </a:solidFill>
                <a:latin typeface="Arial" charset="0"/>
              </a:defRPr>
            </a:lvl1pPr>
            <a:lvl2pPr marL="742950" indent="-285750" eaLnBrk="0" hangingPunct="0">
              <a:defRPr sz="1600">
                <a:solidFill>
                  <a:srgbClr val="009EE0"/>
                </a:solidFill>
                <a:latin typeface="Arial" charset="0"/>
              </a:defRPr>
            </a:lvl2pPr>
            <a:lvl3pPr marL="1143000" indent="-228600" eaLnBrk="0" hangingPunct="0">
              <a:defRPr sz="1600">
                <a:solidFill>
                  <a:srgbClr val="009EE0"/>
                </a:solidFill>
                <a:latin typeface="Arial" charset="0"/>
              </a:defRPr>
            </a:lvl3pPr>
            <a:lvl4pPr marL="1600200" indent="-228600" eaLnBrk="0" hangingPunct="0">
              <a:defRPr sz="1600">
                <a:solidFill>
                  <a:srgbClr val="009EE0"/>
                </a:solidFill>
                <a:latin typeface="Arial" charset="0"/>
              </a:defRPr>
            </a:lvl4pPr>
            <a:lvl5pPr marL="2057400" indent="-228600" eaLnBrk="0" hangingPunct="0">
              <a:defRPr sz="1600">
                <a:solidFill>
                  <a:srgbClr val="009EE0"/>
                </a:solidFill>
                <a:latin typeface="Arial" charset="0"/>
              </a:defRPr>
            </a:lvl5pPr>
            <a:lvl6pPr marL="2514600" indent="-228600" algn="just" eaLnBrk="0" fontAlgn="base" hangingPunct="0">
              <a:spcBef>
                <a:spcPct val="0"/>
              </a:spcBef>
              <a:spcAft>
                <a:spcPct val="0"/>
              </a:spcAft>
              <a:buClr>
                <a:srgbClr val="D6C700"/>
              </a:buClr>
              <a:buFont typeface="Wingdings 3" pitchFamily="18" charset="2"/>
              <a:defRPr sz="1600">
                <a:solidFill>
                  <a:srgbClr val="009EE0"/>
                </a:solidFill>
                <a:latin typeface="Arial" charset="0"/>
              </a:defRPr>
            </a:lvl6pPr>
            <a:lvl7pPr marL="2971800" indent="-228600" algn="just" eaLnBrk="0" fontAlgn="base" hangingPunct="0">
              <a:spcBef>
                <a:spcPct val="0"/>
              </a:spcBef>
              <a:spcAft>
                <a:spcPct val="0"/>
              </a:spcAft>
              <a:buClr>
                <a:srgbClr val="D6C700"/>
              </a:buClr>
              <a:buFont typeface="Wingdings 3" pitchFamily="18" charset="2"/>
              <a:defRPr sz="1600">
                <a:solidFill>
                  <a:srgbClr val="009EE0"/>
                </a:solidFill>
                <a:latin typeface="Arial" charset="0"/>
              </a:defRPr>
            </a:lvl7pPr>
            <a:lvl8pPr marL="3429000" indent="-228600" algn="just" eaLnBrk="0" fontAlgn="base" hangingPunct="0">
              <a:spcBef>
                <a:spcPct val="0"/>
              </a:spcBef>
              <a:spcAft>
                <a:spcPct val="0"/>
              </a:spcAft>
              <a:buClr>
                <a:srgbClr val="D6C700"/>
              </a:buClr>
              <a:buFont typeface="Wingdings 3" pitchFamily="18" charset="2"/>
              <a:defRPr sz="1600">
                <a:solidFill>
                  <a:srgbClr val="009EE0"/>
                </a:solidFill>
                <a:latin typeface="Arial" charset="0"/>
              </a:defRPr>
            </a:lvl8pPr>
            <a:lvl9pPr marL="3886200" indent="-228600" algn="just" eaLnBrk="0" fontAlgn="base" hangingPunct="0">
              <a:spcBef>
                <a:spcPct val="0"/>
              </a:spcBef>
              <a:spcAft>
                <a:spcPct val="0"/>
              </a:spcAft>
              <a:buClr>
                <a:srgbClr val="D6C700"/>
              </a:buClr>
              <a:buFont typeface="Wingdings 3" pitchFamily="18" charset="2"/>
              <a:defRPr sz="1600">
                <a:solidFill>
                  <a:srgbClr val="009EE0"/>
                </a:solidFill>
                <a:latin typeface="Arial" charset="0"/>
              </a:defRPr>
            </a:lvl9pPr>
          </a:lstStyle>
          <a:p>
            <a:pPr algn="ctr" eaLnBrk="1" hangingPunct="1"/>
            <a:r>
              <a:rPr lang="fr-FR" dirty="0" smtClean="0">
                <a:solidFill>
                  <a:srgbClr val="00B0F0"/>
                </a:solidFill>
              </a:rPr>
              <a:t>Groupe de portes 1 + 2</a:t>
            </a:r>
          </a:p>
          <a:p>
            <a:pPr eaLnBrk="1" hangingPunct="1"/>
            <a:endParaRPr lang="fr-FR" dirty="0" smtClean="0"/>
          </a:p>
          <a:p>
            <a:pPr eaLnBrk="1" hangingPunct="1"/>
            <a:r>
              <a:rPr lang="fr-FR" dirty="0" smtClean="0">
                <a:solidFill>
                  <a:srgbClr val="00B0F0"/>
                </a:solidFill>
              </a:rPr>
              <a:t>12568</a:t>
            </a:r>
            <a:endParaRPr lang="fr-FR" dirty="0">
              <a:solidFill>
                <a:srgbClr val="00B0F0"/>
              </a:solidFill>
            </a:endParaRPr>
          </a:p>
        </p:txBody>
      </p:sp>
      <p:sp>
        <p:nvSpPr>
          <p:cNvPr id="33838" name="ZoneTexte 100"/>
          <p:cNvSpPr txBox="1">
            <a:spLocks noChangeArrowheads="1"/>
          </p:cNvSpPr>
          <p:nvPr/>
        </p:nvSpPr>
        <p:spPr bwMode="auto">
          <a:xfrm>
            <a:off x="41273" y="4585164"/>
            <a:ext cx="1245068" cy="10772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1600">
                <a:solidFill>
                  <a:srgbClr val="009EE0"/>
                </a:solidFill>
                <a:latin typeface="Arial" charset="0"/>
              </a:defRPr>
            </a:lvl1pPr>
            <a:lvl2pPr marL="742950" indent="-285750" eaLnBrk="0" hangingPunct="0">
              <a:defRPr sz="1600">
                <a:solidFill>
                  <a:srgbClr val="009EE0"/>
                </a:solidFill>
                <a:latin typeface="Arial" charset="0"/>
              </a:defRPr>
            </a:lvl2pPr>
            <a:lvl3pPr marL="1143000" indent="-228600" eaLnBrk="0" hangingPunct="0">
              <a:defRPr sz="1600">
                <a:solidFill>
                  <a:srgbClr val="009EE0"/>
                </a:solidFill>
                <a:latin typeface="Arial" charset="0"/>
              </a:defRPr>
            </a:lvl3pPr>
            <a:lvl4pPr marL="1600200" indent="-228600" eaLnBrk="0" hangingPunct="0">
              <a:defRPr sz="1600">
                <a:solidFill>
                  <a:srgbClr val="009EE0"/>
                </a:solidFill>
                <a:latin typeface="Arial" charset="0"/>
              </a:defRPr>
            </a:lvl4pPr>
            <a:lvl5pPr marL="2057400" indent="-228600" eaLnBrk="0" hangingPunct="0">
              <a:defRPr sz="1600">
                <a:solidFill>
                  <a:srgbClr val="009EE0"/>
                </a:solidFill>
                <a:latin typeface="Arial" charset="0"/>
              </a:defRPr>
            </a:lvl5pPr>
            <a:lvl6pPr marL="2514600" indent="-228600" algn="just" eaLnBrk="0" fontAlgn="base" hangingPunct="0">
              <a:spcBef>
                <a:spcPct val="0"/>
              </a:spcBef>
              <a:spcAft>
                <a:spcPct val="0"/>
              </a:spcAft>
              <a:buClr>
                <a:srgbClr val="D6C700"/>
              </a:buClr>
              <a:buFont typeface="Wingdings 3" pitchFamily="18" charset="2"/>
              <a:defRPr sz="1600">
                <a:solidFill>
                  <a:srgbClr val="009EE0"/>
                </a:solidFill>
                <a:latin typeface="Arial" charset="0"/>
              </a:defRPr>
            </a:lvl6pPr>
            <a:lvl7pPr marL="2971800" indent="-228600" algn="just" eaLnBrk="0" fontAlgn="base" hangingPunct="0">
              <a:spcBef>
                <a:spcPct val="0"/>
              </a:spcBef>
              <a:spcAft>
                <a:spcPct val="0"/>
              </a:spcAft>
              <a:buClr>
                <a:srgbClr val="D6C700"/>
              </a:buClr>
              <a:buFont typeface="Wingdings 3" pitchFamily="18" charset="2"/>
              <a:defRPr sz="1600">
                <a:solidFill>
                  <a:srgbClr val="009EE0"/>
                </a:solidFill>
                <a:latin typeface="Arial" charset="0"/>
              </a:defRPr>
            </a:lvl7pPr>
            <a:lvl8pPr marL="3429000" indent="-228600" algn="just" eaLnBrk="0" fontAlgn="base" hangingPunct="0">
              <a:spcBef>
                <a:spcPct val="0"/>
              </a:spcBef>
              <a:spcAft>
                <a:spcPct val="0"/>
              </a:spcAft>
              <a:buClr>
                <a:srgbClr val="D6C700"/>
              </a:buClr>
              <a:buFont typeface="Wingdings 3" pitchFamily="18" charset="2"/>
              <a:defRPr sz="1600">
                <a:solidFill>
                  <a:srgbClr val="009EE0"/>
                </a:solidFill>
                <a:latin typeface="Arial" charset="0"/>
              </a:defRPr>
            </a:lvl8pPr>
            <a:lvl9pPr marL="3886200" indent="-228600" algn="just" eaLnBrk="0" fontAlgn="base" hangingPunct="0">
              <a:spcBef>
                <a:spcPct val="0"/>
              </a:spcBef>
              <a:spcAft>
                <a:spcPct val="0"/>
              </a:spcAft>
              <a:buClr>
                <a:srgbClr val="D6C700"/>
              </a:buClr>
              <a:buFont typeface="Wingdings 3" pitchFamily="18" charset="2"/>
              <a:defRPr sz="1600">
                <a:solidFill>
                  <a:srgbClr val="009EE0"/>
                </a:solidFill>
                <a:latin typeface="Arial" charset="0"/>
              </a:defRPr>
            </a:lvl9pPr>
          </a:lstStyle>
          <a:p>
            <a:pPr algn="ctr" eaLnBrk="1" hangingPunct="1"/>
            <a:r>
              <a:rPr lang="fr-FR" dirty="0" smtClean="0">
                <a:solidFill>
                  <a:srgbClr val="00B0F0"/>
                </a:solidFill>
              </a:rPr>
              <a:t>Groupe de portes 3</a:t>
            </a:r>
          </a:p>
          <a:p>
            <a:pPr eaLnBrk="1" hangingPunct="1"/>
            <a:endParaRPr lang="fr-FR" dirty="0" smtClean="0"/>
          </a:p>
          <a:p>
            <a:pPr algn="r" eaLnBrk="1" hangingPunct="1"/>
            <a:r>
              <a:rPr lang="fr-FR" dirty="0" smtClean="0">
                <a:solidFill>
                  <a:srgbClr val="00B0F0"/>
                </a:solidFill>
              </a:rPr>
              <a:t>48963</a:t>
            </a:r>
            <a:endParaRPr lang="fr-FR" dirty="0">
              <a:solidFill>
                <a:srgbClr val="00B0F0"/>
              </a:solidFill>
            </a:endParaRPr>
          </a:p>
        </p:txBody>
      </p:sp>
      <p:sp>
        <p:nvSpPr>
          <p:cNvPr id="33841" name="Line 24"/>
          <p:cNvSpPr>
            <a:spLocks noChangeShapeType="1"/>
          </p:cNvSpPr>
          <p:nvPr/>
        </p:nvSpPr>
        <p:spPr bwMode="auto">
          <a:xfrm flipH="1">
            <a:off x="1041290" y="4362467"/>
            <a:ext cx="509180" cy="669112"/>
          </a:xfrm>
          <a:prstGeom prst="line">
            <a:avLst/>
          </a:prstGeom>
          <a:noFill/>
          <a:ln w="9525">
            <a:solidFill>
              <a:schemeClr val="tx1"/>
            </a:solidFill>
            <a:prstDash val="dash"/>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000" tIns="46800" rIns="90000" bIns="46800"/>
          <a:lstStyle/>
          <a:p>
            <a:endParaRPr lang="fr-FR"/>
          </a:p>
        </p:txBody>
      </p:sp>
      <p:sp>
        <p:nvSpPr>
          <p:cNvPr id="33839" name="Line 24"/>
          <p:cNvSpPr>
            <a:spLocks noChangeShapeType="1"/>
          </p:cNvSpPr>
          <p:nvPr/>
        </p:nvSpPr>
        <p:spPr bwMode="auto">
          <a:xfrm>
            <a:off x="1827629" y="4314914"/>
            <a:ext cx="412565" cy="742630"/>
          </a:xfrm>
          <a:prstGeom prst="line">
            <a:avLst/>
          </a:prstGeom>
          <a:noFill/>
          <a:ln w="9525">
            <a:solidFill>
              <a:schemeClr val="tx1"/>
            </a:solidFill>
            <a:prstDash val="dash"/>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000" tIns="46800" rIns="90000" bIns="46800"/>
          <a:lstStyle/>
          <a:p>
            <a:endParaRPr lang="fr-FR"/>
          </a:p>
        </p:txBody>
      </p:sp>
      <p:sp>
        <p:nvSpPr>
          <p:cNvPr id="3" name="Rectangle à coins arrondis 2"/>
          <p:cNvSpPr/>
          <p:nvPr/>
        </p:nvSpPr>
        <p:spPr>
          <a:xfrm>
            <a:off x="3059833" y="3977297"/>
            <a:ext cx="1838727" cy="1886376"/>
          </a:xfrm>
          <a:prstGeom prst="roundRect">
            <a:avLst/>
          </a:prstGeom>
          <a:noFill/>
          <a:ln>
            <a:solidFill>
              <a:srgbClr val="00B0F0"/>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62" name="Rectangle à coins arrondis 61"/>
          <p:cNvSpPr/>
          <p:nvPr/>
        </p:nvSpPr>
        <p:spPr>
          <a:xfrm>
            <a:off x="5197207" y="3977297"/>
            <a:ext cx="1839600" cy="1886376"/>
          </a:xfrm>
          <a:prstGeom prst="roundRect">
            <a:avLst/>
          </a:prstGeom>
          <a:noFill/>
          <a:ln>
            <a:solidFill>
              <a:srgbClr val="00B0F0"/>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63" name="ZoneTexte 100"/>
          <p:cNvSpPr txBox="1">
            <a:spLocks noChangeArrowheads="1"/>
          </p:cNvSpPr>
          <p:nvPr/>
        </p:nvSpPr>
        <p:spPr bwMode="auto">
          <a:xfrm>
            <a:off x="3658419" y="3970203"/>
            <a:ext cx="1245068"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1600">
                <a:solidFill>
                  <a:srgbClr val="009EE0"/>
                </a:solidFill>
                <a:latin typeface="Arial" charset="0"/>
              </a:defRPr>
            </a:lvl1pPr>
            <a:lvl2pPr marL="742950" indent="-285750" eaLnBrk="0" hangingPunct="0">
              <a:defRPr sz="1600">
                <a:solidFill>
                  <a:srgbClr val="009EE0"/>
                </a:solidFill>
                <a:latin typeface="Arial" charset="0"/>
              </a:defRPr>
            </a:lvl2pPr>
            <a:lvl3pPr marL="1143000" indent="-228600" eaLnBrk="0" hangingPunct="0">
              <a:defRPr sz="1600">
                <a:solidFill>
                  <a:srgbClr val="009EE0"/>
                </a:solidFill>
                <a:latin typeface="Arial" charset="0"/>
              </a:defRPr>
            </a:lvl3pPr>
            <a:lvl4pPr marL="1600200" indent="-228600" eaLnBrk="0" hangingPunct="0">
              <a:defRPr sz="1600">
                <a:solidFill>
                  <a:srgbClr val="009EE0"/>
                </a:solidFill>
                <a:latin typeface="Arial" charset="0"/>
              </a:defRPr>
            </a:lvl4pPr>
            <a:lvl5pPr marL="2057400" indent="-228600" eaLnBrk="0" hangingPunct="0">
              <a:defRPr sz="1600">
                <a:solidFill>
                  <a:srgbClr val="009EE0"/>
                </a:solidFill>
                <a:latin typeface="Arial" charset="0"/>
              </a:defRPr>
            </a:lvl5pPr>
            <a:lvl6pPr marL="2514600" indent="-228600" algn="just" eaLnBrk="0" fontAlgn="base" hangingPunct="0">
              <a:spcBef>
                <a:spcPct val="0"/>
              </a:spcBef>
              <a:spcAft>
                <a:spcPct val="0"/>
              </a:spcAft>
              <a:buClr>
                <a:srgbClr val="D6C700"/>
              </a:buClr>
              <a:buFont typeface="Wingdings 3" pitchFamily="18" charset="2"/>
              <a:defRPr sz="1600">
                <a:solidFill>
                  <a:srgbClr val="009EE0"/>
                </a:solidFill>
                <a:latin typeface="Arial" charset="0"/>
              </a:defRPr>
            </a:lvl6pPr>
            <a:lvl7pPr marL="2971800" indent="-228600" algn="just" eaLnBrk="0" fontAlgn="base" hangingPunct="0">
              <a:spcBef>
                <a:spcPct val="0"/>
              </a:spcBef>
              <a:spcAft>
                <a:spcPct val="0"/>
              </a:spcAft>
              <a:buClr>
                <a:srgbClr val="D6C700"/>
              </a:buClr>
              <a:buFont typeface="Wingdings 3" pitchFamily="18" charset="2"/>
              <a:defRPr sz="1600">
                <a:solidFill>
                  <a:srgbClr val="009EE0"/>
                </a:solidFill>
                <a:latin typeface="Arial" charset="0"/>
              </a:defRPr>
            </a:lvl7pPr>
            <a:lvl8pPr marL="3429000" indent="-228600" algn="just" eaLnBrk="0" fontAlgn="base" hangingPunct="0">
              <a:spcBef>
                <a:spcPct val="0"/>
              </a:spcBef>
              <a:spcAft>
                <a:spcPct val="0"/>
              </a:spcAft>
              <a:buClr>
                <a:srgbClr val="D6C700"/>
              </a:buClr>
              <a:buFont typeface="Wingdings 3" pitchFamily="18" charset="2"/>
              <a:defRPr sz="1600">
                <a:solidFill>
                  <a:srgbClr val="009EE0"/>
                </a:solidFill>
                <a:latin typeface="Arial" charset="0"/>
              </a:defRPr>
            </a:lvl8pPr>
            <a:lvl9pPr marL="3886200" indent="-228600" algn="just" eaLnBrk="0" fontAlgn="base" hangingPunct="0">
              <a:spcBef>
                <a:spcPct val="0"/>
              </a:spcBef>
              <a:spcAft>
                <a:spcPct val="0"/>
              </a:spcAft>
              <a:buClr>
                <a:srgbClr val="D6C700"/>
              </a:buClr>
              <a:buFont typeface="Wingdings 3" pitchFamily="18" charset="2"/>
              <a:defRPr sz="1600">
                <a:solidFill>
                  <a:srgbClr val="009EE0"/>
                </a:solidFill>
                <a:latin typeface="Arial" charset="0"/>
              </a:defRPr>
            </a:lvl9pPr>
          </a:lstStyle>
          <a:p>
            <a:pPr algn="ctr" eaLnBrk="1" hangingPunct="1"/>
            <a:r>
              <a:rPr lang="fr-FR" dirty="0" smtClean="0">
                <a:solidFill>
                  <a:srgbClr val="00B0F0"/>
                </a:solidFill>
              </a:rPr>
              <a:t>Groupe</a:t>
            </a:r>
          </a:p>
          <a:p>
            <a:pPr algn="ctr" eaLnBrk="1" hangingPunct="1"/>
            <a:r>
              <a:rPr lang="fr-FR" dirty="0" smtClean="0">
                <a:solidFill>
                  <a:srgbClr val="00B0F0"/>
                </a:solidFill>
              </a:rPr>
              <a:t>de portes 1</a:t>
            </a:r>
          </a:p>
        </p:txBody>
      </p:sp>
      <p:sp>
        <p:nvSpPr>
          <p:cNvPr id="64" name="ZoneTexte 100"/>
          <p:cNvSpPr txBox="1">
            <a:spLocks noChangeArrowheads="1"/>
          </p:cNvSpPr>
          <p:nvPr/>
        </p:nvSpPr>
        <p:spPr bwMode="auto">
          <a:xfrm>
            <a:off x="5775204" y="3970203"/>
            <a:ext cx="1245068"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1600">
                <a:solidFill>
                  <a:srgbClr val="009EE0"/>
                </a:solidFill>
                <a:latin typeface="Arial" charset="0"/>
              </a:defRPr>
            </a:lvl1pPr>
            <a:lvl2pPr marL="742950" indent="-285750" eaLnBrk="0" hangingPunct="0">
              <a:defRPr sz="1600">
                <a:solidFill>
                  <a:srgbClr val="009EE0"/>
                </a:solidFill>
                <a:latin typeface="Arial" charset="0"/>
              </a:defRPr>
            </a:lvl2pPr>
            <a:lvl3pPr marL="1143000" indent="-228600" eaLnBrk="0" hangingPunct="0">
              <a:defRPr sz="1600">
                <a:solidFill>
                  <a:srgbClr val="009EE0"/>
                </a:solidFill>
                <a:latin typeface="Arial" charset="0"/>
              </a:defRPr>
            </a:lvl3pPr>
            <a:lvl4pPr marL="1600200" indent="-228600" eaLnBrk="0" hangingPunct="0">
              <a:defRPr sz="1600">
                <a:solidFill>
                  <a:srgbClr val="009EE0"/>
                </a:solidFill>
                <a:latin typeface="Arial" charset="0"/>
              </a:defRPr>
            </a:lvl4pPr>
            <a:lvl5pPr marL="2057400" indent="-228600" eaLnBrk="0" hangingPunct="0">
              <a:defRPr sz="1600">
                <a:solidFill>
                  <a:srgbClr val="009EE0"/>
                </a:solidFill>
                <a:latin typeface="Arial" charset="0"/>
              </a:defRPr>
            </a:lvl5pPr>
            <a:lvl6pPr marL="2514600" indent="-228600" algn="just" eaLnBrk="0" fontAlgn="base" hangingPunct="0">
              <a:spcBef>
                <a:spcPct val="0"/>
              </a:spcBef>
              <a:spcAft>
                <a:spcPct val="0"/>
              </a:spcAft>
              <a:buClr>
                <a:srgbClr val="D6C700"/>
              </a:buClr>
              <a:buFont typeface="Wingdings 3" pitchFamily="18" charset="2"/>
              <a:defRPr sz="1600">
                <a:solidFill>
                  <a:srgbClr val="009EE0"/>
                </a:solidFill>
                <a:latin typeface="Arial" charset="0"/>
              </a:defRPr>
            </a:lvl6pPr>
            <a:lvl7pPr marL="2971800" indent="-228600" algn="just" eaLnBrk="0" fontAlgn="base" hangingPunct="0">
              <a:spcBef>
                <a:spcPct val="0"/>
              </a:spcBef>
              <a:spcAft>
                <a:spcPct val="0"/>
              </a:spcAft>
              <a:buClr>
                <a:srgbClr val="D6C700"/>
              </a:buClr>
              <a:buFont typeface="Wingdings 3" pitchFamily="18" charset="2"/>
              <a:defRPr sz="1600">
                <a:solidFill>
                  <a:srgbClr val="009EE0"/>
                </a:solidFill>
                <a:latin typeface="Arial" charset="0"/>
              </a:defRPr>
            </a:lvl7pPr>
            <a:lvl8pPr marL="3429000" indent="-228600" algn="just" eaLnBrk="0" fontAlgn="base" hangingPunct="0">
              <a:spcBef>
                <a:spcPct val="0"/>
              </a:spcBef>
              <a:spcAft>
                <a:spcPct val="0"/>
              </a:spcAft>
              <a:buClr>
                <a:srgbClr val="D6C700"/>
              </a:buClr>
              <a:buFont typeface="Wingdings 3" pitchFamily="18" charset="2"/>
              <a:defRPr sz="1600">
                <a:solidFill>
                  <a:srgbClr val="009EE0"/>
                </a:solidFill>
                <a:latin typeface="Arial" charset="0"/>
              </a:defRPr>
            </a:lvl8pPr>
            <a:lvl9pPr marL="3886200" indent="-228600" algn="just" eaLnBrk="0" fontAlgn="base" hangingPunct="0">
              <a:spcBef>
                <a:spcPct val="0"/>
              </a:spcBef>
              <a:spcAft>
                <a:spcPct val="0"/>
              </a:spcAft>
              <a:buClr>
                <a:srgbClr val="D6C700"/>
              </a:buClr>
              <a:buFont typeface="Wingdings 3" pitchFamily="18" charset="2"/>
              <a:defRPr sz="1600">
                <a:solidFill>
                  <a:srgbClr val="009EE0"/>
                </a:solidFill>
                <a:latin typeface="Arial" charset="0"/>
              </a:defRPr>
            </a:lvl9pPr>
          </a:lstStyle>
          <a:p>
            <a:pPr algn="ctr" eaLnBrk="1" hangingPunct="1"/>
            <a:r>
              <a:rPr lang="fr-FR" dirty="0" smtClean="0">
                <a:solidFill>
                  <a:srgbClr val="00B0F0"/>
                </a:solidFill>
              </a:rPr>
              <a:t>Groupe</a:t>
            </a:r>
          </a:p>
          <a:p>
            <a:pPr algn="ctr" eaLnBrk="1" hangingPunct="1"/>
            <a:r>
              <a:rPr lang="fr-FR" dirty="0" smtClean="0">
                <a:solidFill>
                  <a:srgbClr val="00B0F0"/>
                </a:solidFill>
              </a:rPr>
              <a:t>de portes 2</a:t>
            </a:r>
          </a:p>
        </p:txBody>
      </p:sp>
      <p:sp>
        <p:nvSpPr>
          <p:cNvPr id="89" name="Line 24"/>
          <p:cNvSpPr>
            <a:spLocks noChangeShapeType="1"/>
          </p:cNvSpPr>
          <p:nvPr/>
        </p:nvSpPr>
        <p:spPr bwMode="auto">
          <a:xfrm flipV="1">
            <a:off x="7267340" y="5528661"/>
            <a:ext cx="442694" cy="560744"/>
          </a:xfrm>
          <a:prstGeom prst="line">
            <a:avLst/>
          </a:prstGeom>
          <a:noFill/>
          <a:ln w="9525">
            <a:solidFill>
              <a:schemeClr val="tx1"/>
            </a:solidFill>
            <a:prstDash val="dash"/>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000" tIns="46800" rIns="90000" bIns="46800"/>
          <a:lstStyle/>
          <a:p>
            <a:endParaRPr lang="fr-FR"/>
          </a:p>
        </p:txBody>
      </p:sp>
      <p:sp>
        <p:nvSpPr>
          <p:cNvPr id="66" name="Line 24"/>
          <p:cNvSpPr>
            <a:spLocks noChangeShapeType="1"/>
          </p:cNvSpPr>
          <p:nvPr/>
        </p:nvSpPr>
        <p:spPr bwMode="auto">
          <a:xfrm flipH="1">
            <a:off x="4289023" y="3645024"/>
            <a:ext cx="919391" cy="341270"/>
          </a:xfrm>
          <a:prstGeom prst="line">
            <a:avLst/>
          </a:prstGeom>
          <a:noFill/>
          <a:ln w="9525">
            <a:solidFill>
              <a:schemeClr val="tx1"/>
            </a:solidFill>
            <a:prstDash val="dash"/>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000" tIns="46800" rIns="90000" bIns="46800"/>
          <a:lstStyle/>
          <a:p>
            <a:endParaRPr lang="fr-FR"/>
          </a:p>
        </p:txBody>
      </p:sp>
      <p:sp>
        <p:nvSpPr>
          <p:cNvPr id="67" name="Rectangle 7"/>
          <p:cNvSpPr txBox="1">
            <a:spLocks noChangeArrowheads="1"/>
          </p:cNvSpPr>
          <p:nvPr/>
        </p:nvSpPr>
        <p:spPr bwMode="auto">
          <a:xfrm>
            <a:off x="2190681" y="2609272"/>
            <a:ext cx="792087" cy="30413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000" tIns="46800" rIns="90000" bIns="46800"/>
          <a:lstStyle>
            <a:lvl1pPr marL="342900" indent="-342900" algn="l" rtl="0" eaLnBrk="0" fontAlgn="base" hangingPunct="0">
              <a:spcBef>
                <a:spcPct val="20000"/>
              </a:spcBef>
              <a:spcAft>
                <a:spcPct val="0"/>
              </a:spcAft>
              <a:buClr>
                <a:schemeClr val="bg1"/>
              </a:buClr>
              <a:buChar char="•"/>
              <a:defRPr sz="1600">
                <a:solidFill>
                  <a:srgbClr val="009EE0"/>
                </a:solidFill>
                <a:latin typeface="+mn-lt"/>
                <a:ea typeface="+mn-ea"/>
                <a:cs typeface="+mn-cs"/>
              </a:defRPr>
            </a:lvl1pPr>
            <a:lvl2pPr marL="742950" indent="-285750" algn="l" rtl="0" eaLnBrk="0" fontAlgn="base" hangingPunct="0">
              <a:spcBef>
                <a:spcPct val="20000"/>
              </a:spcBef>
              <a:spcAft>
                <a:spcPct val="0"/>
              </a:spcAft>
              <a:buClr>
                <a:srgbClr val="FFEC00"/>
              </a:buClr>
              <a:buSzPct val="110000"/>
              <a:buFont typeface="Wingdings 3" pitchFamily="18" charset="2"/>
              <a:buChar char="Æ"/>
              <a:defRPr sz="1600">
                <a:solidFill>
                  <a:srgbClr val="009EE0"/>
                </a:solidFill>
                <a:latin typeface="+mn-lt"/>
              </a:defRPr>
            </a:lvl2pPr>
            <a:lvl3pPr marL="1143000" indent="-228600" algn="l" rtl="0" eaLnBrk="0" fontAlgn="base" hangingPunct="0">
              <a:spcBef>
                <a:spcPct val="20000"/>
              </a:spcBef>
              <a:spcAft>
                <a:spcPct val="0"/>
              </a:spcAft>
              <a:buClr>
                <a:srgbClr val="FFEC00"/>
              </a:buClr>
              <a:buFont typeface="Wingdings 3" pitchFamily="18" charset="2"/>
              <a:buBlip>
                <a:blip r:embed="rId6"/>
              </a:buBlip>
              <a:defRPr sz="1400">
                <a:solidFill>
                  <a:srgbClr val="009EE0"/>
                </a:solidFill>
                <a:latin typeface="+mn-lt"/>
              </a:defRPr>
            </a:lvl3pPr>
            <a:lvl4pPr marL="1600200" indent="-228600" algn="l" rtl="0" eaLnBrk="0" fontAlgn="base" hangingPunct="0">
              <a:spcBef>
                <a:spcPct val="20000"/>
              </a:spcBef>
              <a:spcAft>
                <a:spcPct val="0"/>
              </a:spcAft>
              <a:buChar char="–"/>
              <a:defRPr sz="1400">
                <a:solidFill>
                  <a:srgbClr val="009EE0"/>
                </a:solidFill>
                <a:latin typeface="+mn-lt"/>
              </a:defRPr>
            </a:lvl4pPr>
            <a:lvl5pPr marL="2057400" indent="-228600" algn="l" rtl="0" eaLnBrk="0" fontAlgn="base" hangingPunct="0">
              <a:spcBef>
                <a:spcPct val="20000"/>
              </a:spcBef>
              <a:spcAft>
                <a:spcPct val="0"/>
              </a:spcAft>
              <a:buChar char="»"/>
              <a:defRPr sz="1400">
                <a:solidFill>
                  <a:srgbClr val="009EE0"/>
                </a:solidFill>
                <a:latin typeface="+mn-lt"/>
              </a:defRPr>
            </a:lvl5pPr>
            <a:lvl6pPr marL="2514600" indent="-228600" algn="l" rtl="0" fontAlgn="base">
              <a:spcBef>
                <a:spcPct val="20000"/>
              </a:spcBef>
              <a:spcAft>
                <a:spcPct val="0"/>
              </a:spcAft>
              <a:buChar char="»"/>
              <a:defRPr sz="1400">
                <a:solidFill>
                  <a:srgbClr val="009EE0"/>
                </a:solidFill>
                <a:latin typeface="+mn-lt"/>
              </a:defRPr>
            </a:lvl6pPr>
            <a:lvl7pPr marL="2971800" indent="-228600" algn="l" rtl="0" fontAlgn="base">
              <a:spcBef>
                <a:spcPct val="20000"/>
              </a:spcBef>
              <a:spcAft>
                <a:spcPct val="0"/>
              </a:spcAft>
              <a:buChar char="»"/>
              <a:defRPr sz="1400">
                <a:solidFill>
                  <a:srgbClr val="009EE0"/>
                </a:solidFill>
                <a:latin typeface="+mn-lt"/>
              </a:defRPr>
            </a:lvl7pPr>
            <a:lvl8pPr marL="3429000" indent="-228600" algn="l" rtl="0" fontAlgn="base">
              <a:spcBef>
                <a:spcPct val="20000"/>
              </a:spcBef>
              <a:spcAft>
                <a:spcPct val="0"/>
              </a:spcAft>
              <a:buChar char="»"/>
              <a:defRPr sz="1400">
                <a:solidFill>
                  <a:srgbClr val="009EE0"/>
                </a:solidFill>
                <a:latin typeface="+mn-lt"/>
              </a:defRPr>
            </a:lvl8pPr>
            <a:lvl9pPr marL="3886200" indent="-228600" algn="l" rtl="0" fontAlgn="base">
              <a:spcBef>
                <a:spcPct val="20000"/>
              </a:spcBef>
              <a:spcAft>
                <a:spcPct val="0"/>
              </a:spcAft>
              <a:buChar char="»"/>
              <a:defRPr sz="1400">
                <a:solidFill>
                  <a:srgbClr val="009EE0"/>
                </a:solidFill>
                <a:latin typeface="+mn-lt"/>
              </a:defRPr>
            </a:lvl9pPr>
          </a:lstStyle>
          <a:p>
            <a:pPr marL="177800" lvl="2" indent="0" eaLnBrk="1" hangingPunct="1">
              <a:lnSpc>
                <a:spcPct val="90000"/>
              </a:lnSpc>
              <a:buFont typeface="Wingdings 3" pitchFamily="18" charset="2"/>
              <a:buNone/>
              <a:defRPr/>
            </a:pPr>
            <a:r>
              <a:rPr lang="fr-FR" b="1" dirty="0" smtClean="0">
                <a:solidFill>
                  <a:srgbClr val="00B0F0"/>
                </a:solidFill>
              </a:rPr>
              <a:t>IP</a:t>
            </a:r>
          </a:p>
        </p:txBody>
      </p:sp>
      <p:pic>
        <p:nvPicPr>
          <p:cNvPr id="79" name="Image 78"/>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653839" y="764341"/>
            <a:ext cx="2386433" cy="199910"/>
          </a:xfrm>
          <a:prstGeom prst="rect">
            <a:avLst/>
          </a:prstGeom>
        </p:spPr>
      </p:pic>
      <p:pic>
        <p:nvPicPr>
          <p:cNvPr id="58" name="Picture 166" descr="http://www.veryicon.com/icon/png/System/Artists%20Valley%20Sample/Business%20Man%20Blue.png"/>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1756578" y="5690273"/>
            <a:ext cx="879307" cy="879307"/>
          </a:xfrm>
          <a:prstGeom prst="rect">
            <a:avLst/>
          </a:prstGeom>
          <a:noFill/>
          <a:extLst>
            <a:ext uri="{909E8E84-426E-40DD-AFC4-6F175D3DCCD1}">
              <a14:hiddenFill xmlns:a14="http://schemas.microsoft.com/office/drawing/2010/main">
                <a:solidFill>
                  <a:srgbClr val="FFFFFF"/>
                </a:solidFill>
              </a14:hiddenFill>
            </a:ext>
          </a:extLst>
        </p:spPr>
      </p:pic>
      <p:pic>
        <p:nvPicPr>
          <p:cNvPr id="59" name="Picture 2"/>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576045" y="5769524"/>
            <a:ext cx="590550" cy="6397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0" name="Picture 166" descr="http://www.veryicon.com/icon/png/System/Artists%20Valley%20Sample/Business%20Man%20Blue.png"/>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5190986" y="3067393"/>
            <a:ext cx="879307" cy="879307"/>
          </a:xfrm>
          <a:prstGeom prst="rect">
            <a:avLst/>
          </a:prstGeom>
          <a:noFill/>
          <a:extLst>
            <a:ext uri="{909E8E84-426E-40DD-AFC4-6F175D3DCCD1}">
              <a14:hiddenFill xmlns:a14="http://schemas.microsoft.com/office/drawing/2010/main">
                <a:solidFill>
                  <a:srgbClr val="FFFFFF"/>
                </a:solidFill>
              </a14:hiddenFill>
            </a:ext>
          </a:extLst>
        </p:spPr>
      </p:pic>
      <p:pic>
        <p:nvPicPr>
          <p:cNvPr id="74" name="Picture 2"/>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7051206" y="6054759"/>
            <a:ext cx="590550" cy="6397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3" name="Rectangle à coins arrondis 82"/>
          <p:cNvSpPr/>
          <p:nvPr/>
        </p:nvSpPr>
        <p:spPr>
          <a:xfrm>
            <a:off x="7201951" y="3957834"/>
            <a:ext cx="1839600" cy="1886376"/>
          </a:xfrm>
          <a:prstGeom prst="roundRect">
            <a:avLst/>
          </a:prstGeom>
          <a:noFill/>
          <a:ln>
            <a:solidFill>
              <a:srgbClr val="00B0F0"/>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84" name="ZoneTexte 100"/>
          <p:cNvSpPr txBox="1">
            <a:spLocks noChangeArrowheads="1"/>
          </p:cNvSpPr>
          <p:nvPr/>
        </p:nvSpPr>
        <p:spPr bwMode="auto">
          <a:xfrm>
            <a:off x="7463800" y="3950740"/>
            <a:ext cx="1644704"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1600">
                <a:solidFill>
                  <a:srgbClr val="009EE0"/>
                </a:solidFill>
                <a:latin typeface="Arial" charset="0"/>
              </a:defRPr>
            </a:lvl1pPr>
            <a:lvl2pPr marL="742950" indent="-285750" eaLnBrk="0" hangingPunct="0">
              <a:defRPr sz="1600">
                <a:solidFill>
                  <a:srgbClr val="009EE0"/>
                </a:solidFill>
                <a:latin typeface="Arial" charset="0"/>
              </a:defRPr>
            </a:lvl2pPr>
            <a:lvl3pPr marL="1143000" indent="-228600" eaLnBrk="0" hangingPunct="0">
              <a:defRPr sz="1600">
                <a:solidFill>
                  <a:srgbClr val="009EE0"/>
                </a:solidFill>
                <a:latin typeface="Arial" charset="0"/>
              </a:defRPr>
            </a:lvl3pPr>
            <a:lvl4pPr marL="1600200" indent="-228600" eaLnBrk="0" hangingPunct="0">
              <a:defRPr sz="1600">
                <a:solidFill>
                  <a:srgbClr val="009EE0"/>
                </a:solidFill>
                <a:latin typeface="Arial" charset="0"/>
              </a:defRPr>
            </a:lvl4pPr>
            <a:lvl5pPr marL="2057400" indent="-228600" eaLnBrk="0" hangingPunct="0">
              <a:defRPr sz="1600">
                <a:solidFill>
                  <a:srgbClr val="009EE0"/>
                </a:solidFill>
                <a:latin typeface="Arial" charset="0"/>
              </a:defRPr>
            </a:lvl5pPr>
            <a:lvl6pPr marL="2514600" indent="-228600" algn="just" eaLnBrk="0" fontAlgn="base" hangingPunct="0">
              <a:spcBef>
                <a:spcPct val="0"/>
              </a:spcBef>
              <a:spcAft>
                <a:spcPct val="0"/>
              </a:spcAft>
              <a:buClr>
                <a:srgbClr val="D6C700"/>
              </a:buClr>
              <a:buFont typeface="Wingdings 3" pitchFamily="18" charset="2"/>
              <a:defRPr sz="1600">
                <a:solidFill>
                  <a:srgbClr val="009EE0"/>
                </a:solidFill>
                <a:latin typeface="Arial" charset="0"/>
              </a:defRPr>
            </a:lvl6pPr>
            <a:lvl7pPr marL="2971800" indent="-228600" algn="just" eaLnBrk="0" fontAlgn="base" hangingPunct="0">
              <a:spcBef>
                <a:spcPct val="0"/>
              </a:spcBef>
              <a:spcAft>
                <a:spcPct val="0"/>
              </a:spcAft>
              <a:buClr>
                <a:srgbClr val="D6C700"/>
              </a:buClr>
              <a:buFont typeface="Wingdings 3" pitchFamily="18" charset="2"/>
              <a:defRPr sz="1600">
                <a:solidFill>
                  <a:srgbClr val="009EE0"/>
                </a:solidFill>
                <a:latin typeface="Arial" charset="0"/>
              </a:defRPr>
            </a:lvl7pPr>
            <a:lvl8pPr marL="3429000" indent="-228600" algn="just" eaLnBrk="0" fontAlgn="base" hangingPunct="0">
              <a:spcBef>
                <a:spcPct val="0"/>
              </a:spcBef>
              <a:spcAft>
                <a:spcPct val="0"/>
              </a:spcAft>
              <a:buClr>
                <a:srgbClr val="D6C700"/>
              </a:buClr>
              <a:buFont typeface="Wingdings 3" pitchFamily="18" charset="2"/>
              <a:defRPr sz="1600">
                <a:solidFill>
                  <a:srgbClr val="009EE0"/>
                </a:solidFill>
                <a:latin typeface="Arial" charset="0"/>
              </a:defRPr>
            </a:lvl8pPr>
            <a:lvl9pPr marL="3886200" indent="-228600" algn="just" eaLnBrk="0" fontAlgn="base" hangingPunct="0">
              <a:spcBef>
                <a:spcPct val="0"/>
              </a:spcBef>
              <a:spcAft>
                <a:spcPct val="0"/>
              </a:spcAft>
              <a:buClr>
                <a:srgbClr val="D6C700"/>
              </a:buClr>
              <a:buFont typeface="Wingdings 3" pitchFamily="18" charset="2"/>
              <a:defRPr sz="1600">
                <a:solidFill>
                  <a:srgbClr val="009EE0"/>
                </a:solidFill>
                <a:latin typeface="Arial" charset="0"/>
              </a:defRPr>
            </a:lvl9pPr>
          </a:lstStyle>
          <a:p>
            <a:pPr algn="ctr" eaLnBrk="1" hangingPunct="1"/>
            <a:r>
              <a:rPr lang="fr-FR" dirty="0" smtClean="0">
                <a:solidFill>
                  <a:srgbClr val="00B0F0"/>
                </a:solidFill>
              </a:rPr>
              <a:t>Groupes</a:t>
            </a:r>
          </a:p>
          <a:p>
            <a:pPr algn="ctr" eaLnBrk="1" hangingPunct="1"/>
            <a:r>
              <a:rPr lang="fr-FR" dirty="0" smtClean="0">
                <a:solidFill>
                  <a:srgbClr val="00B0F0"/>
                </a:solidFill>
              </a:rPr>
              <a:t>de portes 3</a:t>
            </a:r>
          </a:p>
        </p:txBody>
      </p:sp>
      <p:sp>
        <p:nvSpPr>
          <p:cNvPr id="92" name="Line 24"/>
          <p:cNvSpPr>
            <a:spLocks noChangeShapeType="1"/>
          </p:cNvSpPr>
          <p:nvPr/>
        </p:nvSpPr>
        <p:spPr bwMode="auto">
          <a:xfrm>
            <a:off x="5970091" y="3728863"/>
            <a:ext cx="301885" cy="403413"/>
          </a:xfrm>
          <a:prstGeom prst="line">
            <a:avLst/>
          </a:prstGeom>
          <a:noFill/>
          <a:ln w="9525">
            <a:solidFill>
              <a:schemeClr val="tx1"/>
            </a:solidFill>
            <a:prstDash val="dash"/>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000" tIns="46800" rIns="90000" bIns="46800"/>
          <a:lstStyle/>
          <a:p>
            <a:endParaRPr lang="fr-FR"/>
          </a:p>
        </p:txBody>
      </p:sp>
      <p:pic>
        <p:nvPicPr>
          <p:cNvPr id="50" name="Image 49"/>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flipH="1">
            <a:off x="1950657" y="4021716"/>
            <a:ext cx="749135" cy="563448"/>
          </a:xfrm>
          <a:prstGeom prst="rect">
            <a:avLst/>
          </a:prstGeom>
        </p:spPr>
      </p:pic>
      <p:pic>
        <p:nvPicPr>
          <p:cNvPr id="55" name="Image 54" descr="Ensemble béquilles Basic"/>
          <p:cNvPicPr/>
          <p:nvPr/>
        </p:nvPicPr>
        <p:blipFill>
          <a:blip r:embed="rId11" cstate="print">
            <a:extLst>
              <a:ext uri="{28A0092B-C50C-407E-A947-70E740481C1C}">
                <a14:useLocalDpi xmlns:a14="http://schemas.microsoft.com/office/drawing/2010/main" val="0"/>
              </a:ext>
            </a:extLst>
          </a:blip>
          <a:srcRect/>
          <a:stretch>
            <a:fillRect/>
          </a:stretch>
        </p:blipFill>
        <p:spPr bwMode="auto">
          <a:xfrm>
            <a:off x="5397965" y="4477106"/>
            <a:ext cx="1406283" cy="1328158"/>
          </a:xfrm>
          <a:prstGeom prst="rect">
            <a:avLst/>
          </a:prstGeom>
          <a:noFill/>
          <a:ln>
            <a:noFill/>
          </a:ln>
        </p:spPr>
      </p:pic>
      <p:pic>
        <p:nvPicPr>
          <p:cNvPr id="36" name="Image 35" descr="Cylindre double - bouton inox"/>
          <p:cNvPicPr/>
          <p:nvPr/>
        </p:nvPicPr>
        <p:blipFill>
          <a:blip r:embed="rId12" cstate="print">
            <a:extLst>
              <a:ext uri="{28A0092B-C50C-407E-A947-70E740481C1C}">
                <a14:useLocalDpi xmlns:a14="http://schemas.microsoft.com/office/drawing/2010/main" val="0"/>
              </a:ext>
            </a:extLst>
          </a:blip>
          <a:srcRect/>
          <a:stretch>
            <a:fillRect/>
          </a:stretch>
        </p:blipFill>
        <p:spPr bwMode="auto">
          <a:xfrm>
            <a:off x="7488687" y="4707020"/>
            <a:ext cx="1455448" cy="762471"/>
          </a:xfrm>
          <a:prstGeom prst="rect">
            <a:avLst/>
          </a:prstGeom>
          <a:noFill/>
          <a:ln>
            <a:noFill/>
          </a:ln>
        </p:spPr>
      </p:pic>
      <p:pic>
        <p:nvPicPr>
          <p:cNvPr id="37" name="Image 36" descr="Cylindre double - bouton inox"/>
          <p:cNvPicPr/>
          <p:nvPr/>
        </p:nvPicPr>
        <p:blipFill>
          <a:blip r:embed="rId12" cstate="print">
            <a:extLst>
              <a:ext uri="{28A0092B-C50C-407E-A947-70E740481C1C}">
                <a14:useLocalDpi xmlns:a14="http://schemas.microsoft.com/office/drawing/2010/main" val="0"/>
              </a:ext>
            </a:extLst>
          </a:blip>
          <a:srcRect/>
          <a:stretch>
            <a:fillRect/>
          </a:stretch>
        </p:blipFill>
        <p:spPr bwMode="auto">
          <a:xfrm>
            <a:off x="3293270" y="4707020"/>
            <a:ext cx="1455448" cy="762471"/>
          </a:xfrm>
          <a:prstGeom prst="rect">
            <a:avLst/>
          </a:prstGeom>
          <a:noFill/>
          <a:ln>
            <a:noFill/>
          </a:ln>
        </p:spPr>
      </p:pic>
    </p:spTree>
    <p:extLst>
      <p:ext uri="{BB962C8B-B14F-4D97-AF65-F5344CB8AC3E}">
        <p14:creationId xmlns:p14="http://schemas.microsoft.com/office/powerpoint/2010/main" val="35480785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59"/>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7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5458" name="Rectangle 2"/>
          <p:cNvSpPr>
            <a:spLocks noGrp="1"/>
          </p:cNvSpPr>
          <p:nvPr>
            <p:ph type="body" sz="half" idx="1"/>
          </p:nvPr>
        </p:nvSpPr>
        <p:spPr>
          <a:xfrm>
            <a:off x="0" y="764704"/>
            <a:ext cx="8892480" cy="6048672"/>
          </a:xfrm>
        </p:spPr>
        <p:txBody>
          <a:bodyPr/>
          <a:lstStyle/>
          <a:p>
            <a:r>
              <a:rPr lang="fr-FR" sz="1800" dirty="0" smtClean="0"/>
              <a:t>MICRO-SESAME 2015 ou supérieur</a:t>
            </a:r>
          </a:p>
          <a:p>
            <a:pPr lvl="1"/>
            <a:r>
              <a:rPr lang="fr-FR" sz="1600" dirty="0" smtClean="0">
                <a:solidFill>
                  <a:srgbClr val="FF9900"/>
                </a:solidFill>
              </a:rPr>
              <a:t>Gestion centralisée des droits d’accès online et offline</a:t>
            </a:r>
          </a:p>
          <a:p>
            <a:pPr lvl="1"/>
            <a:r>
              <a:rPr lang="fr-FR" sz="1600" dirty="0">
                <a:solidFill>
                  <a:srgbClr val="FF9900"/>
                </a:solidFill>
              </a:rPr>
              <a:t>Nouvelle licence MS-</a:t>
            </a:r>
            <a:r>
              <a:rPr lang="fr-FR" sz="1600" dirty="0" err="1">
                <a:solidFill>
                  <a:srgbClr val="FF9900"/>
                </a:solidFill>
              </a:rPr>
              <a:t>CAOFFxx</a:t>
            </a:r>
            <a:r>
              <a:rPr lang="fr-FR" sz="1600" dirty="0">
                <a:solidFill>
                  <a:srgbClr val="FF9900"/>
                </a:solidFill>
              </a:rPr>
              <a:t> selon le nombre de lecteur offline total</a:t>
            </a:r>
          </a:p>
          <a:p>
            <a:endParaRPr lang="fr-FR" sz="1800" dirty="0" smtClean="0"/>
          </a:p>
          <a:p>
            <a:r>
              <a:rPr lang="fr-FR" sz="1800" dirty="0" smtClean="0"/>
              <a:t>Borne d’encodage et chargement des badges (voir fiche produit)</a:t>
            </a:r>
          </a:p>
          <a:p>
            <a:pPr lvl="1"/>
            <a:r>
              <a:rPr lang="fr-FR" sz="1600" dirty="0" smtClean="0">
                <a:solidFill>
                  <a:srgbClr val="FF9900"/>
                </a:solidFill>
              </a:rPr>
              <a:t>Alimentation 12 VDC </a:t>
            </a:r>
            <a:r>
              <a:rPr lang="fr-FR" sz="1600" dirty="0">
                <a:solidFill>
                  <a:srgbClr val="FF9900"/>
                </a:solidFill>
              </a:rPr>
              <a:t>sur bornier </a:t>
            </a:r>
            <a:r>
              <a:rPr lang="fr-FR" sz="1600" dirty="0" smtClean="0">
                <a:solidFill>
                  <a:srgbClr val="FF9900"/>
                </a:solidFill>
              </a:rPr>
              <a:t>ou </a:t>
            </a:r>
            <a:r>
              <a:rPr lang="fr-FR" sz="1600" dirty="0">
                <a:solidFill>
                  <a:srgbClr val="FF9900"/>
                </a:solidFill>
              </a:rPr>
              <a:t>par </a:t>
            </a:r>
            <a:r>
              <a:rPr lang="fr-FR" sz="1600" dirty="0" err="1" smtClean="0">
                <a:solidFill>
                  <a:srgbClr val="FF9900"/>
                </a:solidFill>
              </a:rPr>
              <a:t>PoE</a:t>
            </a:r>
            <a:endParaRPr lang="fr-FR" sz="1600" dirty="0">
              <a:solidFill>
                <a:srgbClr val="FF9900"/>
              </a:solidFill>
            </a:endParaRPr>
          </a:p>
          <a:p>
            <a:pPr lvl="1"/>
            <a:r>
              <a:rPr lang="fr-FR" sz="1600" dirty="0">
                <a:solidFill>
                  <a:srgbClr val="FF9900"/>
                </a:solidFill>
              </a:rPr>
              <a:t>Fixations </a:t>
            </a:r>
            <a:r>
              <a:rPr lang="fr-FR" sz="1600" dirty="0" smtClean="0">
                <a:solidFill>
                  <a:srgbClr val="FF9900"/>
                </a:solidFill>
              </a:rPr>
              <a:t>murale avec </a:t>
            </a:r>
            <a:r>
              <a:rPr lang="fr-FR" sz="1600" dirty="0">
                <a:solidFill>
                  <a:srgbClr val="FF9900"/>
                </a:solidFill>
              </a:rPr>
              <a:t>4 vis</a:t>
            </a:r>
          </a:p>
          <a:p>
            <a:pPr lvl="1"/>
            <a:r>
              <a:rPr lang="fr-FR" sz="1600" dirty="0" smtClean="0">
                <a:solidFill>
                  <a:srgbClr val="FF9900"/>
                </a:solidFill>
              </a:rPr>
              <a:t>1 prise RJ45 </a:t>
            </a:r>
            <a:r>
              <a:rPr lang="fr-FR" sz="1600" dirty="0" err="1" smtClean="0">
                <a:solidFill>
                  <a:srgbClr val="FF9900"/>
                </a:solidFill>
              </a:rPr>
              <a:t>PoE</a:t>
            </a:r>
            <a:r>
              <a:rPr lang="fr-FR" sz="1600" dirty="0" smtClean="0">
                <a:solidFill>
                  <a:srgbClr val="FF9900"/>
                </a:solidFill>
              </a:rPr>
              <a:t> classe 3, @ IP fixe ou DHCP</a:t>
            </a:r>
          </a:p>
          <a:p>
            <a:pPr lvl="1"/>
            <a:r>
              <a:rPr lang="fr-FR" sz="1600" dirty="0" smtClean="0">
                <a:solidFill>
                  <a:srgbClr val="FF9900"/>
                </a:solidFill>
              </a:rPr>
              <a:t>Paramétrage par Web serveur embarqué avec mot de passe</a:t>
            </a:r>
          </a:p>
          <a:p>
            <a:pPr marL="457200" lvl="1" indent="0">
              <a:buNone/>
            </a:pPr>
            <a:endParaRPr lang="fr-FR" sz="1600" dirty="0">
              <a:solidFill>
                <a:srgbClr val="FF9900"/>
              </a:solidFill>
            </a:endParaRPr>
          </a:p>
        </p:txBody>
      </p:sp>
      <p:sp>
        <p:nvSpPr>
          <p:cNvPr id="5" name="Rectangle 7"/>
          <p:cNvSpPr txBox="1">
            <a:spLocks/>
          </p:cNvSpPr>
          <p:nvPr/>
        </p:nvSpPr>
        <p:spPr bwMode="auto">
          <a:xfrm>
            <a:off x="1130300" y="44624"/>
            <a:ext cx="7905750" cy="792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r" rtl="0" fontAlgn="base">
              <a:spcBef>
                <a:spcPct val="0"/>
              </a:spcBef>
              <a:spcAft>
                <a:spcPct val="0"/>
              </a:spcAft>
              <a:defRPr sz="3600" b="1" kern="1200">
                <a:solidFill>
                  <a:schemeClr val="tx1"/>
                </a:solidFill>
                <a:latin typeface="+mj-lt"/>
                <a:ea typeface="+mj-ea"/>
                <a:cs typeface="+mj-cs"/>
              </a:defRPr>
            </a:lvl1pPr>
            <a:lvl2pPr algn="r" rtl="0" fontAlgn="base">
              <a:spcBef>
                <a:spcPct val="0"/>
              </a:spcBef>
              <a:spcAft>
                <a:spcPct val="0"/>
              </a:spcAft>
              <a:defRPr sz="3600" b="1">
                <a:solidFill>
                  <a:schemeClr val="tx1"/>
                </a:solidFill>
                <a:latin typeface="Calibri" pitchFamily="34" charset="0"/>
              </a:defRPr>
            </a:lvl2pPr>
            <a:lvl3pPr algn="r" rtl="0" fontAlgn="base">
              <a:spcBef>
                <a:spcPct val="0"/>
              </a:spcBef>
              <a:spcAft>
                <a:spcPct val="0"/>
              </a:spcAft>
              <a:defRPr sz="3600" b="1">
                <a:solidFill>
                  <a:schemeClr val="tx1"/>
                </a:solidFill>
                <a:latin typeface="Calibri" pitchFamily="34" charset="0"/>
              </a:defRPr>
            </a:lvl3pPr>
            <a:lvl4pPr algn="r" rtl="0" fontAlgn="base">
              <a:spcBef>
                <a:spcPct val="0"/>
              </a:spcBef>
              <a:spcAft>
                <a:spcPct val="0"/>
              </a:spcAft>
              <a:defRPr sz="3600" b="1">
                <a:solidFill>
                  <a:schemeClr val="tx1"/>
                </a:solidFill>
                <a:latin typeface="Calibri" pitchFamily="34" charset="0"/>
              </a:defRPr>
            </a:lvl4pPr>
            <a:lvl5pPr algn="r" rtl="0" fontAlgn="base">
              <a:spcBef>
                <a:spcPct val="0"/>
              </a:spcBef>
              <a:spcAft>
                <a:spcPct val="0"/>
              </a:spcAft>
              <a:defRPr sz="3600" b="1">
                <a:solidFill>
                  <a:schemeClr val="tx1"/>
                </a:solidFill>
                <a:latin typeface="Calibri" pitchFamily="34" charset="0"/>
              </a:defRPr>
            </a:lvl5pPr>
            <a:lvl6pPr marL="457200" algn="r" rtl="0" fontAlgn="base">
              <a:spcBef>
                <a:spcPct val="0"/>
              </a:spcBef>
              <a:spcAft>
                <a:spcPct val="0"/>
              </a:spcAft>
              <a:defRPr sz="3600" b="1">
                <a:solidFill>
                  <a:schemeClr val="tx1"/>
                </a:solidFill>
                <a:latin typeface="Calibri" pitchFamily="34" charset="0"/>
              </a:defRPr>
            </a:lvl6pPr>
            <a:lvl7pPr marL="914400" algn="r" rtl="0" fontAlgn="base">
              <a:spcBef>
                <a:spcPct val="0"/>
              </a:spcBef>
              <a:spcAft>
                <a:spcPct val="0"/>
              </a:spcAft>
              <a:defRPr sz="3600" b="1">
                <a:solidFill>
                  <a:schemeClr val="tx1"/>
                </a:solidFill>
                <a:latin typeface="Calibri" pitchFamily="34" charset="0"/>
              </a:defRPr>
            </a:lvl7pPr>
            <a:lvl8pPr marL="1371600" algn="r" rtl="0" fontAlgn="base">
              <a:spcBef>
                <a:spcPct val="0"/>
              </a:spcBef>
              <a:spcAft>
                <a:spcPct val="0"/>
              </a:spcAft>
              <a:defRPr sz="3600" b="1">
                <a:solidFill>
                  <a:schemeClr val="tx1"/>
                </a:solidFill>
                <a:latin typeface="Calibri" pitchFamily="34" charset="0"/>
              </a:defRPr>
            </a:lvl8pPr>
            <a:lvl9pPr marL="1828800" algn="r" rtl="0" fontAlgn="base">
              <a:spcBef>
                <a:spcPct val="0"/>
              </a:spcBef>
              <a:spcAft>
                <a:spcPct val="0"/>
              </a:spcAft>
              <a:defRPr sz="3600" b="1">
                <a:solidFill>
                  <a:schemeClr val="tx1"/>
                </a:solidFill>
                <a:latin typeface="Calibri" pitchFamily="34" charset="0"/>
              </a:defRPr>
            </a:lvl9pPr>
          </a:lstStyle>
          <a:p>
            <a:r>
              <a:rPr lang="fr-FR" sz="3200" dirty="0" smtClean="0">
                <a:solidFill>
                  <a:schemeClr val="tx1">
                    <a:lumMod val="50000"/>
                    <a:lumOff val="50000"/>
                  </a:schemeClr>
                </a:solidFill>
              </a:rPr>
              <a:t>Les produits TIL </a:t>
            </a:r>
          </a:p>
        </p:txBody>
      </p:sp>
      <p:pic>
        <p:nvPicPr>
          <p:cNvPr id="7"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64288" y="2636912"/>
            <a:ext cx="1567077" cy="226577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73698759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5458" name="Rectangle 2"/>
          <p:cNvSpPr>
            <a:spLocks noGrp="1"/>
          </p:cNvSpPr>
          <p:nvPr>
            <p:ph type="body" sz="half" idx="1"/>
          </p:nvPr>
        </p:nvSpPr>
        <p:spPr>
          <a:xfrm>
            <a:off x="35496" y="1124744"/>
            <a:ext cx="6966404" cy="5256584"/>
          </a:xfrm>
        </p:spPr>
        <p:txBody>
          <a:bodyPr/>
          <a:lstStyle/>
          <a:p>
            <a:r>
              <a:rPr lang="fr-FR" sz="1800" dirty="0" smtClean="0"/>
              <a:t>Les serrures </a:t>
            </a:r>
          </a:p>
          <a:p>
            <a:pPr lvl="1"/>
            <a:r>
              <a:rPr lang="fr-FR" sz="1600" dirty="0" smtClean="0">
                <a:solidFill>
                  <a:srgbClr val="FF9900"/>
                </a:solidFill>
              </a:rPr>
              <a:t>Cylindres </a:t>
            </a:r>
            <a:r>
              <a:rPr lang="fr-FR" sz="1600" dirty="0">
                <a:solidFill>
                  <a:srgbClr val="FF9900"/>
                </a:solidFill>
              </a:rPr>
              <a:t>électroniques </a:t>
            </a:r>
            <a:r>
              <a:rPr lang="fr-FR" sz="1600" dirty="0" smtClean="0">
                <a:solidFill>
                  <a:srgbClr val="FF9900"/>
                </a:solidFill>
              </a:rPr>
              <a:t>C900 </a:t>
            </a:r>
            <a:r>
              <a:rPr lang="fr-FR" sz="1600" dirty="0">
                <a:solidFill>
                  <a:srgbClr val="FF9900"/>
                </a:solidFill>
              </a:rPr>
              <a:t>autonomes</a:t>
            </a:r>
            <a:endParaRPr lang="fr-FR" sz="1600" dirty="0" smtClean="0">
              <a:solidFill>
                <a:srgbClr val="FF9900"/>
              </a:solidFill>
            </a:endParaRPr>
          </a:p>
          <a:p>
            <a:pPr lvl="2"/>
            <a:r>
              <a:rPr lang="fr-FR" sz="1400" b="0" dirty="0"/>
              <a:t>Existe en différentes versions : simple, </a:t>
            </a:r>
            <a:r>
              <a:rPr lang="fr-FR" sz="1400" b="0" dirty="0" smtClean="0"/>
              <a:t>demi</a:t>
            </a:r>
          </a:p>
          <a:p>
            <a:pPr lvl="2"/>
            <a:r>
              <a:rPr lang="fr-FR" sz="1400" b="0" dirty="0"/>
              <a:t>Le bouton extérieur tourne librement. </a:t>
            </a:r>
            <a:r>
              <a:rPr lang="fr-FR" sz="1400" b="0" dirty="0" smtClean="0"/>
              <a:t>Il </a:t>
            </a:r>
            <a:r>
              <a:rPr lang="fr-FR" sz="1400" b="0" dirty="0"/>
              <a:t>est embrayé sur droit d’accès valide et pile non épuisée. </a:t>
            </a:r>
          </a:p>
          <a:p>
            <a:pPr lvl="2"/>
            <a:r>
              <a:rPr lang="fr-FR" sz="1400" b="0" dirty="0"/>
              <a:t>Le bouton intérieur est toujours embrayé mécaniquement pour permettre la </a:t>
            </a:r>
            <a:r>
              <a:rPr lang="fr-FR" sz="1400" b="0" dirty="0" smtClean="0"/>
              <a:t>sortie </a:t>
            </a:r>
          </a:p>
          <a:p>
            <a:pPr lvl="2"/>
            <a:r>
              <a:rPr lang="fr-FR" sz="1400" b="0" dirty="0"/>
              <a:t>Gamme identique à </a:t>
            </a:r>
            <a:r>
              <a:rPr lang="fr-FR" sz="1400" b="0" dirty="0" err="1"/>
              <a:t>AperioTM</a:t>
            </a:r>
            <a:r>
              <a:rPr lang="fr-FR" sz="1400" b="0" dirty="0"/>
              <a:t> Online, seul le </a:t>
            </a:r>
            <a:r>
              <a:rPr lang="fr-FR" sz="1400" b="0" dirty="0" err="1"/>
              <a:t>firmware</a:t>
            </a:r>
            <a:r>
              <a:rPr lang="fr-FR" sz="1400" b="0" dirty="0"/>
              <a:t> est différent</a:t>
            </a:r>
          </a:p>
          <a:p>
            <a:pPr lvl="2"/>
            <a:r>
              <a:rPr lang="fr-FR" sz="1400" b="0" dirty="0"/>
              <a:t>Longueur de base de 30/30 mm, extensible par </a:t>
            </a:r>
            <a:r>
              <a:rPr lang="fr-FR" sz="1400" b="0" dirty="0" smtClean="0"/>
              <a:t>incréments de </a:t>
            </a:r>
            <a:r>
              <a:rPr lang="fr-FR" sz="1400" b="0" dirty="0"/>
              <a:t>5 mm jusqu'à 60 </a:t>
            </a:r>
            <a:r>
              <a:rPr lang="fr-FR" sz="1400" b="0" dirty="0" smtClean="0"/>
              <a:t>mm</a:t>
            </a:r>
            <a:endParaRPr lang="fr-FR" sz="1400" b="0" dirty="0"/>
          </a:p>
          <a:p>
            <a:pPr lvl="2"/>
            <a:r>
              <a:rPr lang="fr-FR" sz="1400" b="0" dirty="0" smtClean="0"/>
              <a:t>Livré </a:t>
            </a:r>
            <a:r>
              <a:rPr lang="fr-FR" sz="1400" b="0" dirty="0"/>
              <a:t>avec 1 pile </a:t>
            </a:r>
            <a:r>
              <a:rPr lang="fr-FR" sz="1400" b="0" dirty="0" smtClean="0"/>
              <a:t>Lithium CR2 (située coté extérieur) dont la durée </a:t>
            </a:r>
            <a:r>
              <a:rPr lang="fr-FR" sz="1400" b="0" dirty="0"/>
              <a:t>de vie </a:t>
            </a:r>
            <a:r>
              <a:rPr lang="fr-FR" sz="1400" b="0" dirty="0" smtClean="0"/>
              <a:t>est environ </a:t>
            </a:r>
            <a:r>
              <a:rPr lang="fr-FR" sz="1400" b="0" dirty="0"/>
              <a:t>40.000 cycles (pour un maximum de 3 ans)</a:t>
            </a:r>
          </a:p>
          <a:p>
            <a:pPr lvl="2"/>
            <a:r>
              <a:rPr lang="fr-FR" sz="1400" b="0" dirty="0" smtClean="0"/>
              <a:t>Signal </a:t>
            </a:r>
            <a:r>
              <a:rPr lang="fr-FR" sz="1400" b="0" dirty="0"/>
              <a:t>sonore et visuel</a:t>
            </a:r>
          </a:p>
          <a:p>
            <a:pPr lvl="2"/>
            <a:r>
              <a:rPr lang="fr-FR" sz="1400" b="0" dirty="0" smtClean="0"/>
              <a:t>Mémoire de 200 évènements en FIFO</a:t>
            </a:r>
            <a:endParaRPr lang="fr-FR" sz="1400" b="0" dirty="0"/>
          </a:p>
          <a:p>
            <a:pPr lvl="2"/>
            <a:r>
              <a:rPr lang="fr-FR" sz="1400" b="0" dirty="0" smtClean="0"/>
              <a:t>Prévoir demi-cylindre avec barre anti-panique à l’intérieur</a:t>
            </a:r>
          </a:p>
          <a:p>
            <a:pPr lvl="2"/>
            <a:r>
              <a:rPr lang="fr-FR" sz="1400" b="0" dirty="0"/>
              <a:t>Pas conçu pour </a:t>
            </a:r>
            <a:r>
              <a:rPr lang="fr-FR" sz="1400" b="0" dirty="0" smtClean="0"/>
              <a:t>environnement </a:t>
            </a:r>
            <a:r>
              <a:rPr lang="fr-FR" sz="1400" b="0" dirty="0"/>
              <a:t>corrosif ou avec forte humidité ambiante (piscines, spas</a:t>
            </a:r>
            <a:r>
              <a:rPr lang="fr-FR" sz="1400" b="0" dirty="0" smtClean="0"/>
              <a:t>…)</a:t>
            </a:r>
            <a:endParaRPr lang="fr-FR" sz="1400" dirty="0" smtClean="0"/>
          </a:p>
          <a:p>
            <a:pPr lvl="1"/>
            <a:endParaRPr lang="fr-FR" sz="1400" dirty="0"/>
          </a:p>
          <a:p>
            <a:pPr lvl="2"/>
            <a:endParaRPr lang="fr-FR" sz="1600" dirty="0" smtClean="0">
              <a:solidFill>
                <a:srgbClr val="FF9900"/>
              </a:solidFill>
            </a:endParaRPr>
          </a:p>
          <a:p>
            <a:pPr marL="0" indent="0">
              <a:buNone/>
            </a:pPr>
            <a:endParaRPr lang="fr-FR" sz="1600" dirty="0"/>
          </a:p>
          <a:p>
            <a:pPr lvl="1"/>
            <a:endParaRPr lang="fr-FR" sz="1600" dirty="0">
              <a:solidFill>
                <a:srgbClr val="FF9900"/>
              </a:solidFill>
            </a:endParaRPr>
          </a:p>
          <a:p>
            <a:pPr lvl="1"/>
            <a:endParaRPr lang="fr-FR" sz="1600" dirty="0">
              <a:solidFill>
                <a:srgbClr val="FF9900"/>
              </a:solidFill>
            </a:endParaRPr>
          </a:p>
        </p:txBody>
      </p:sp>
      <p:sp>
        <p:nvSpPr>
          <p:cNvPr id="5" name="Rectangle 7"/>
          <p:cNvSpPr txBox="1">
            <a:spLocks/>
          </p:cNvSpPr>
          <p:nvPr/>
        </p:nvSpPr>
        <p:spPr bwMode="auto">
          <a:xfrm>
            <a:off x="1130300" y="44624"/>
            <a:ext cx="7905750" cy="792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r" rtl="0" fontAlgn="base">
              <a:spcBef>
                <a:spcPct val="0"/>
              </a:spcBef>
              <a:spcAft>
                <a:spcPct val="0"/>
              </a:spcAft>
              <a:defRPr sz="3600" b="1" kern="1200">
                <a:solidFill>
                  <a:schemeClr val="tx1"/>
                </a:solidFill>
                <a:latin typeface="+mj-lt"/>
                <a:ea typeface="+mj-ea"/>
                <a:cs typeface="+mj-cs"/>
              </a:defRPr>
            </a:lvl1pPr>
            <a:lvl2pPr algn="r" rtl="0" fontAlgn="base">
              <a:spcBef>
                <a:spcPct val="0"/>
              </a:spcBef>
              <a:spcAft>
                <a:spcPct val="0"/>
              </a:spcAft>
              <a:defRPr sz="3600" b="1">
                <a:solidFill>
                  <a:schemeClr val="tx1"/>
                </a:solidFill>
                <a:latin typeface="Calibri" pitchFamily="34" charset="0"/>
              </a:defRPr>
            </a:lvl2pPr>
            <a:lvl3pPr algn="r" rtl="0" fontAlgn="base">
              <a:spcBef>
                <a:spcPct val="0"/>
              </a:spcBef>
              <a:spcAft>
                <a:spcPct val="0"/>
              </a:spcAft>
              <a:defRPr sz="3600" b="1">
                <a:solidFill>
                  <a:schemeClr val="tx1"/>
                </a:solidFill>
                <a:latin typeface="Calibri" pitchFamily="34" charset="0"/>
              </a:defRPr>
            </a:lvl3pPr>
            <a:lvl4pPr algn="r" rtl="0" fontAlgn="base">
              <a:spcBef>
                <a:spcPct val="0"/>
              </a:spcBef>
              <a:spcAft>
                <a:spcPct val="0"/>
              </a:spcAft>
              <a:defRPr sz="3600" b="1">
                <a:solidFill>
                  <a:schemeClr val="tx1"/>
                </a:solidFill>
                <a:latin typeface="Calibri" pitchFamily="34" charset="0"/>
              </a:defRPr>
            </a:lvl4pPr>
            <a:lvl5pPr algn="r" rtl="0" fontAlgn="base">
              <a:spcBef>
                <a:spcPct val="0"/>
              </a:spcBef>
              <a:spcAft>
                <a:spcPct val="0"/>
              </a:spcAft>
              <a:defRPr sz="3600" b="1">
                <a:solidFill>
                  <a:schemeClr val="tx1"/>
                </a:solidFill>
                <a:latin typeface="Calibri" pitchFamily="34" charset="0"/>
              </a:defRPr>
            </a:lvl5pPr>
            <a:lvl6pPr marL="457200" algn="r" rtl="0" fontAlgn="base">
              <a:spcBef>
                <a:spcPct val="0"/>
              </a:spcBef>
              <a:spcAft>
                <a:spcPct val="0"/>
              </a:spcAft>
              <a:defRPr sz="3600" b="1">
                <a:solidFill>
                  <a:schemeClr val="tx1"/>
                </a:solidFill>
                <a:latin typeface="Calibri" pitchFamily="34" charset="0"/>
              </a:defRPr>
            </a:lvl6pPr>
            <a:lvl7pPr marL="914400" algn="r" rtl="0" fontAlgn="base">
              <a:spcBef>
                <a:spcPct val="0"/>
              </a:spcBef>
              <a:spcAft>
                <a:spcPct val="0"/>
              </a:spcAft>
              <a:defRPr sz="3600" b="1">
                <a:solidFill>
                  <a:schemeClr val="tx1"/>
                </a:solidFill>
                <a:latin typeface="Calibri" pitchFamily="34" charset="0"/>
              </a:defRPr>
            </a:lvl7pPr>
            <a:lvl8pPr marL="1371600" algn="r" rtl="0" fontAlgn="base">
              <a:spcBef>
                <a:spcPct val="0"/>
              </a:spcBef>
              <a:spcAft>
                <a:spcPct val="0"/>
              </a:spcAft>
              <a:defRPr sz="3600" b="1">
                <a:solidFill>
                  <a:schemeClr val="tx1"/>
                </a:solidFill>
                <a:latin typeface="Calibri" pitchFamily="34" charset="0"/>
              </a:defRPr>
            </a:lvl8pPr>
            <a:lvl9pPr marL="1828800" algn="r" rtl="0" fontAlgn="base">
              <a:spcBef>
                <a:spcPct val="0"/>
              </a:spcBef>
              <a:spcAft>
                <a:spcPct val="0"/>
              </a:spcAft>
              <a:defRPr sz="3600" b="1">
                <a:solidFill>
                  <a:schemeClr val="tx1"/>
                </a:solidFill>
                <a:latin typeface="Calibri" pitchFamily="34" charset="0"/>
              </a:defRPr>
            </a:lvl9pPr>
          </a:lstStyle>
          <a:p>
            <a:r>
              <a:rPr lang="fr-FR" sz="3200" dirty="0" smtClean="0">
                <a:solidFill>
                  <a:schemeClr val="tx1">
                    <a:lumMod val="50000"/>
                    <a:lumOff val="50000"/>
                  </a:schemeClr>
                </a:solidFill>
              </a:rPr>
              <a:t>Les produits APERIO offline </a:t>
            </a:r>
          </a:p>
        </p:txBody>
      </p:sp>
      <p:pic>
        <p:nvPicPr>
          <p:cNvPr id="12" name="Image 11" descr="Cylindre double - bouton inox"/>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020272" y="2420888"/>
            <a:ext cx="1803400" cy="941070"/>
          </a:xfrm>
          <a:prstGeom prst="rect">
            <a:avLst/>
          </a:prstGeom>
          <a:noFill/>
          <a:ln>
            <a:noFill/>
          </a:ln>
        </p:spPr>
      </p:pic>
      <p:pic>
        <p:nvPicPr>
          <p:cNvPr id="13" name="Image 12" descr="Demi cylindre - bouton inox"/>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206680" y="3789040"/>
            <a:ext cx="1587500" cy="939800"/>
          </a:xfrm>
          <a:prstGeom prst="rect">
            <a:avLst/>
          </a:prstGeom>
          <a:noFill/>
          <a:ln>
            <a:noFill/>
          </a:ln>
        </p:spPr>
      </p:pic>
      <p:sp>
        <p:nvSpPr>
          <p:cNvPr id="3" name="Rectangle 4"/>
          <p:cNvSpPr>
            <a:spLocks noChangeArrowheads="1"/>
          </p:cNvSpPr>
          <p:nvPr/>
        </p:nvSpPr>
        <p:spPr bwMode="auto">
          <a:xfrm>
            <a:off x="0" y="1431925"/>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1100" b="0" i="0" u="none" strike="noStrike" cap="none" normalizeH="0" baseline="0" smtClean="0">
                <a:ln>
                  <a:noFill/>
                </a:ln>
                <a:solidFill>
                  <a:srgbClr val="000000"/>
                </a:solidFill>
                <a:effectLst/>
                <a:latin typeface="Cambria" pitchFamily="18" charset="0"/>
                <a:ea typeface="Calibri" pitchFamily="34" charset="0"/>
                <a:cs typeface="Helvetica 45 Light"/>
              </a:rPr>
              <a:t>			</a:t>
            </a:r>
            <a:endParaRPr kumimoji="0" lang="fr-FR" sz="1800" b="0" i="0" u="none" strike="noStrike" cap="none" normalizeH="0" baseline="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285106545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5458" name="Rectangle 2"/>
          <p:cNvSpPr>
            <a:spLocks noGrp="1"/>
          </p:cNvSpPr>
          <p:nvPr>
            <p:ph type="body" sz="half" idx="1"/>
          </p:nvPr>
        </p:nvSpPr>
        <p:spPr>
          <a:xfrm>
            <a:off x="107504" y="1052736"/>
            <a:ext cx="6929953" cy="5256584"/>
          </a:xfrm>
        </p:spPr>
        <p:txBody>
          <a:bodyPr/>
          <a:lstStyle/>
          <a:p>
            <a:r>
              <a:rPr lang="fr-FR" sz="1800" dirty="0" smtClean="0"/>
              <a:t>Les serrures </a:t>
            </a:r>
          </a:p>
          <a:p>
            <a:pPr lvl="1"/>
            <a:r>
              <a:rPr lang="fr-FR" sz="1600" dirty="0" smtClean="0">
                <a:solidFill>
                  <a:srgbClr val="FF9900"/>
                </a:solidFill>
              </a:rPr>
              <a:t>Béquille </a:t>
            </a:r>
            <a:r>
              <a:rPr lang="fr-FR" sz="1600" dirty="0">
                <a:solidFill>
                  <a:srgbClr val="FF9900"/>
                </a:solidFill>
              </a:rPr>
              <a:t>électroniques E900 </a:t>
            </a:r>
            <a:r>
              <a:rPr lang="fr-FR" sz="1600" dirty="0" smtClean="0">
                <a:solidFill>
                  <a:srgbClr val="FF9900"/>
                </a:solidFill>
              </a:rPr>
              <a:t>autonomes</a:t>
            </a:r>
          </a:p>
          <a:p>
            <a:pPr lvl="2"/>
            <a:r>
              <a:rPr lang="fr-FR" sz="1400" b="0" dirty="0"/>
              <a:t>La béquille extérieure tourne librement. Elle est embrayée sur droit d’accès valide et pile non épuisée. </a:t>
            </a:r>
            <a:endParaRPr lang="fr-FR" sz="1400" b="0" dirty="0" smtClean="0"/>
          </a:p>
          <a:p>
            <a:pPr lvl="2"/>
            <a:r>
              <a:rPr lang="fr-FR" sz="1400" b="0" dirty="0" smtClean="0"/>
              <a:t>La </a:t>
            </a:r>
            <a:r>
              <a:rPr lang="fr-FR" sz="1400" b="0" dirty="0"/>
              <a:t>béquille intérieure est toujours embrayée mécaniquement pour permettre la sortie dans tous les cas</a:t>
            </a:r>
            <a:endParaRPr lang="fr-FR" sz="1400" b="0" dirty="0" smtClean="0"/>
          </a:p>
          <a:p>
            <a:pPr lvl="2"/>
            <a:r>
              <a:rPr lang="fr-FR" sz="1400" b="0" dirty="0"/>
              <a:t>Gamme identique à </a:t>
            </a:r>
            <a:r>
              <a:rPr lang="fr-FR" sz="1400" b="0" dirty="0" err="1"/>
              <a:t>AperioTM</a:t>
            </a:r>
            <a:r>
              <a:rPr lang="fr-FR" sz="1400" b="0" dirty="0"/>
              <a:t> Online, seul le </a:t>
            </a:r>
            <a:r>
              <a:rPr lang="fr-FR" sz="1400" b="0" dirty="0" err="1"/>
              <a:t>firmware</a:t>
            </a:r>
            <a:r>
              <a:rPr lang="fr-FR" sz="1400" b="0" dirty="0"/>
              <a:t> est différent</a:t>
            </a:r>
          </a:p>
          <a:p>
            <a:pPr lvl="2"/>
            <a:r>
              <a:rPr lang="fr-FR" sz="1400" b="0" dirty="0" smtClean="0"/>
              <a:t>Signal </a:t>
            </a:r>
            <a:r>
              <a:rPr lang="fr-FR" sz="1400" b="0" dirty="0"/>
              <a:t>sonore et visuel</a:t>
            </a:r>
          </a:p>
          <a:p>
            <a:pPr lvl="2"/>
            <a:r>
              <a:rPr lang="fr-FR" sz="1400" b="0" dirty="0"/>
              <a:t>Mémoire de 200 évènements EN </a:t>
            </a:r>
            <a:r>
              <a:rPr lang="fr-FR" sz="1400" b="0" dirty="0" smtClean="0"/>
              <a:t>FIFO</a:t>
            </a:r>
          </a:p>
          <a:p>
            <a:pPr lvl="2"/>
            <a:r>
              <a:rPr lang="fr-FR" sz="1400" b="0" dirty="0"/>
              <a:t>Ouvrant entre 35 et 95 mm d'épaisseur, par incréments </a:t>
            </a:r>
            <a:r>
              <a:rPr lang="fr-FR" sz="1400" b="0" dirty="0" smtClean="0"/>
              <a:t>de 10 </a:t>
            </a:r>
            <a:r>
              <a:rPr lang="fr-FR" sz="1400" b="0" dirty="0"/>
              <a:t>mm</a:t>
            </a:r>
          </a:p>
          <a:p>
            <a:pPr lvl="2"/>
            <a:r>
              <a:rPr lang="fr-FR" sz="1400" b="0" dirty="0" smtClean="0"/>
              <a:t>1 </a:t>
            </a:r>
            <a:r>
              <a:rPr lang="fr-FR" sz="1400" b="0" dirty="0"/>
              <a:t>pile Lithium CR123A dont la durée de vie est environ 40.000 cycles (pour un maximum de 3 ans</a:t>
            </a:r>
            <a:r>
              <a:rPr lang="fr-FR" sz="1400" b="0" dirty="0" smtClean="0"/>
              <a:t>). </a:t>
            </a:r>
            <a:r>
              <a:rPr lang="fr-FR" sz="1400" b="0" u="sng" dirty="0" smtClean="0"/>
              <a:t>Pile coté intérieur !</a:t>
            </a:r>
            <a:endParaRPr lang="fr-FR" sz="1400" b="0" u="sng" dirty="0"/>
          </a:p>
          <a:p>
            <a:pPr lvl="2"/>
            <a:r>
              <a:rPr lang="fr-FR" sz="1400" b="0" dirty="0" smtClean="0"/>
              <a:t>Prévoir garniture à éjection de pêne si vous souhaitez verrouiller automatiquement la porte à la fermeture (issue de secours,  sécurité)</a:t>
            </a:r>
          </a:p>
          <a:p>
            <a:pPr lvl="2"/>
            <a:r>
              <a:rPr lang="fr-FR" sz="1400" b="0" dirty="0"/>
              <a:t>Pas conçu pour porte coupe-feu, </a:t>
            </a:r>
            <a:r>
              <a:rPr lang="fr-FR" sz="1400" b="0" dirty="0" smtClean="0"/>
              <a:t>ni pour environnement </a:t>
            </a:r>
            <a:r>
              <a:rPr lang="fr-FR" sz="1400" b="0" dirty="0"/>
              <a:t>corrosif ou avec forte humidité ambiante (piscines, spas…)</a:t>
            </a:r>
          </a:p>
          <a:p>
            <a:pPr lvl="2"/>
            <a:endParaRPr lang="fr-FR" sz="1400" b="0" dirty="0" smtClean="0"/>
          </a:p>
          <a:p>
            <a:pPr marL="914400" lvl="2" indent="0">
              <a:buNone/>
            </a:pPr>
            <a:endParaRPr lang="fr-FR" sz="1400" b="0" dirty="0" smtClean="0"/>
          </a:p>
          <a:p>
            <a:pPr lvl="2"/>
            <a:endParaRPr lang="fr-FR" sz="1400" dirty="0"/>
          </a:p>
          <a:p>
            <a:pPr lvl="2"/>
            <a:endParaRPr lang="fr-FR" sz="1600" dirty="0" smtClean="0">
              <a:solidFill>
                <a:srgbClr val="FF9900"/>
              </a:solidFill>
            </a:endParaRPr>
          </a:p>
          <a:p>
            <a:pPr marL="0" indent="0">
              <a:buNone/>
            </a:pPr>
            <a:endParaRPr lang="fr-FR" sz="1600" dirty="0"/>
          </a:p>
          <a:p>
            <a:pPr lvl="1"/>
            <a:endParaRPr lang="fr-FR" sz="1600" dirty="0">
              <a:solidFill>
                <a:srgbClr val="FF9900"/>
              </a:solidFill>
            </a:endParaRPr>
          </a:p>
          <a:p>
            <a:pPr lvl="1"/>
            <a:endParaRPr lang="fr-FR" sz="1600" dirty="0">
              <a:solidFill>
                <a:srgbClr val="FF9900"/>
              </a:solidFill>
            </a:endParaRPr>
          </a:p>
        </p:txBody>
      </p:sp>
      <p:sp>
        <p:nvSpPr>
          <p:cNvPr id="5" name="Rectangle 7"/>
          <p:cNvSpPr txBox="1">
            <a:spLocks/>
          </p:cNvSpPr>
          <p:nvPr/>
        </p:nvSpPr>
        <p:spPr bwMode="auto">
          <a:xfrm>
            <a:off x="1130300" y="44624"/>
            <a:ext cx="7905750" cy="792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r" rtl="0" fontAlgn="base">
              <a:spcBef>
                <a:spcPct val="0"/>
              </a:spcBef>
              <a:spcAft>
                <a:spcPct val="0"/>
              </a:spcAft>
              <a:defRPr sz="3600" b="1" kern="1200">
                <a:solidFill>
                  <a:schemeClr val="tx1"/>
                </a:solidFill>
                <a:latin typeface="+mj-lt"/>
                <a:ea typeface="+mj-ea"/>
                <a:cs typeface="+mj-cs"/>
              </a:defRPr>
            </a:lvl1pPr>
            <a:lvl2pPr algn="r" rtl="0" fontAlgn="base">
              <a:spcBef>
                <a:spcPct val="0"/>
              </a:spcBef>
              <a:spcAft>
                <a:spcPct val="0"/>
              </a:spcAft>
              <a:defRPr sz="3600" b="1">
                <a:solidFill>
                  <a:schemeClr val="tx1"/>
                </a:solidFill>
                <a:latin typeface="Calibri" pitchFamily="34" charset="0"/>
              </a:defRPr>
            </a:lvl2pPr>
            <a:lvl3pPr algn="r" rtl="0" fontAlgn="base">
              <a:spcBef>
                <a:spcPct val="0"/>
              </a:spcBef>
              <a:spcAft>
                <a:spcPct val="0"/>
              </a:spcAft>
              <a:defRPr sz="3600" b="1">
                <a:solidFill>
                  <a:schemeClr val="tx1"/>
                </a:solidFill>
                <a:latin typeface="Calibri" pitchFamily="34" charset="0"/>
              </a:defRPr>
            </a:lvl3pPr>
            <a:lvl4pPr algn="r" rtl="0" fontAlgn="base">
              <a:spcBef>
                <a:spcPct val="0"/>
              </a:spcBef>
              <a:spcAft>
                <a:spcPct val="0"/>
              </a:spcAft>
              <a:defRPr sz="3600" b="1">
                <a:solidFill>
                  <a:schemeClr val="tx1"/>
                </a:solidFill>
                <a:latin typeface="Calibri" pitchFamily="34" charset="0"/>
              </a:defRPr>
            </a:lvl4pPr>
            <a:lvl5pPr algn="r" rtl="0" fontAlgn="base">
              <a:spcBef>
                <a:spcPct val="0"/>
              </a:spcBef>
              <a:spcAft>
                <a:spcPct val="0"/>
              </a:spcAft>
              <a:defRPr sz="3600" b="1">
                <a:solidFill>
                  <a:schemeClr val="tx1"/>
                </a:solidFill>
                <a:latin typeface="Calibri" pitchFamily="34" charset="0"/>
              </a:defRPr>
            </a:lvl5pPr>
            <a:lvl6pPr marL="457200" algn="r" rtl="0" fontAlgn="base">
              <a:spcBef>
                <a:spcPct val="0"/>
              </a:spcBef>
              <a:spcAft>
                <a:spcPct val="0"/>
              </a:spcAft>
              <a:defRPr sz="3600" b="1">
                <a:solidFill>
                  <a:schemeClr val="tx1"/>
                </a:solidFill>
                <a:latin typeface="Calibri" pitchFamily="34" charset="0"/>
              </a:defRPr>
            </a:lvl6pPr>
            <a:lvl7pPr marL="914400" algn="r" rtl="0" fontAlgn="base">
              <a:spcBef>
                <a:spcPct val="0"/>
              </a:spcBef>
              <a:spcAft>
                <a:spcPct val="0"/>
              </a:spcAft>
              <a:defRPr sz="3600" b="1">
                <a:solidFill>
                  <a:schemeClr val="tx1"/>
                </a:solidFill>
                <a:latin typeface="Calibri" pitchFamily="34" charset="0"/>
              </a:defRPr>
            </a:lvl7pPr>
            <a:lvl8pPr marL="1371600" algn="r" rtl="0" fontAlgn="base">
              <a:spcBef>
                <a:spcPct val="0"/>
              </a:spcBef>
              <a:spcAft>
                <a:spcPct val="0"/>
              </a:spcAft>
              <a:defRPr sz="3600" b="1">
                <a:solidFill>
                  <a:schemeClr val="tx1"/>
                </a:solidFill>
                <a:latin typeface="Calibri" pitchFamily="34" charset="0"/>
              </a:defRPr>
            </a:lvl8pPr>
            <a:lvl9pPr marL="1828800" algn="r" rtl="0" fontAlgn="base">
              <a:spcBef>
                <a:spcPct val="0"/>
              </a:spcBef>
              <a:spcAft>
                <a:spcPct val="0"/>
              </a:spcAft>
              <a:defRPr sz="3600" b="1">
                <a:solidFill>
                  <a:schemeClr val="tx1"/>
                </a:solidFill>
                <a:latin typeface="Calibri" pitchFamily="34" charset="0"/>
              </a:defRPr>
            </a:lvl9pPr>
          </a:lstStyle>
          <a:p>
            <a:r>
              <a:rPr lang="fr-FR" sz="3200" dirty="0" smtClean="0">
                <a:solidFill>
                  <a:schemeClr val="tx1">
                    <a:lumMod val="50000"/>
                    <a:lumOff val="50000"/>
                  </a:schemeClr>
                </a:solidFill>
              </a:rPr>
              <a:t>Les produits APERIO offline </a:t>
            </a:r>
          </a:p>
        </p:txBody>
      </p:sp>
      <p:pic>
        <p:nvPicPr>
          <p:cNvPr id="12" name="Image 11" descr="gegematic.jpg"/>
          <p:cNvPicPr/>
          <p:nvPr/>
        </p:nvPicPr>
        <p:blipFill>
          <a:blip r:embed="rId3" cstate="print"/>
          <a:stretch>
            <a:fillRect/>
          </a:stretch>
        </p:blipFill>
        <p:spPr>
          <a:xfrm>
            <a:off x="7596336" y="4365104"/>
            <a:ext cx="766641" cy="1512167"/>
          </a:xfrm>
          <a:prstGeom prst="rect">
            <a:avLst/>
          </a:prstGeom>
        </p:spPr>
      </p:pic>
      <p:pic>
        <p:nvPicPr>
          <p:cNvPr id="7" name="Image 6" descr="Ensemble béquilles Basic"/>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050687" y="980728"/>
            <a:ext cx="1857935" cy="1758305"/>
          </a:xfrm>
          <a:prstGeom prst="rect">
            <a:avLst/>
          </a:prstGeom>
          <a:noFill/>
          <a:ln>
            <a:noFill/>
          </a:ln>
        </p:spPr>
      </p:pic>
    </p:spTree>
    <p:extLst>
      <p:ext uri="{BB962C8B-B14F-4D97-AF65-F5344CB8AC3E}">
        <p14:creationId xmlns:p14="http://schemas.microsoft.com/office/powerpoint/2010/main" val="356001512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5458" name="Rectangle 2"/>
          <p:cNvSpPr>
            <a:spLocks noGrp="1"/>
          </p:cNvSpPr>
          <p:nvPr>
            <p:ph type="body" sz="half" idx="1"/>
          </p:nvPr>
        </p:nvSpPr>
        <p:spPr>
          <a:xfrm>
            <a:off x="103163" y="877420"/>
            <a:ext cx="4644157" cy="5256584"/>
          </a:xfrm>
        </p:spPr>
        <p:txBody>
          <a:bodyPr/>
          <a:lstStyle/>
          <a:p>
            <a:r>
              <a:rPr lang="fr-FR" sz="1800" dirty="0" smtClean="0"/>
              <a:t>Le matériel de programmation </a:t>
            </a:r>
          </a:p>
          <a:p>
            <a:pPr lvl="2"/>
            <a:endParaRPr lang="fr-FR" sz="1400" dirty="0" smtClean="0"/>
          </a:p>
          <a:p>
            <a:pPr lvl="2"/>
            <a:endParaRPr lang="fr-FR" sz="1400" dirty="0" smtClean="0"/>
          </a:p>
          <a:p>
            <a:pPr lvl="2"/>
            <a:endParaRPr lang="fr-FR" sz="1400" dirty="0" smtClean="0"/>
          </a:p>
          <a:p>
            <a:pPr lvl="2"/>
            <a:endParaRPr lang="fr-FR" sz="1600" dirty="0" smtClean="0">
              <a:solidFill>
                <a:srgbClr val="FF9900"/>
              </a:solidFill>
            </a:endParaRPr>
          </a:p>
          <a:p>
            <a:pPr marL="0" indent="0">
              <a:buNone/>
            </a:pPr>
            <a:endParaRPr lang="fr-FR" sz="1600" dirty="0"/>
          </a:p>
          <a:p>
            <a:pPr lvl="1"/>
            <a:endParaRPr lang="fr-FR" sz="1600" dirty="0">
              <a:solidFill>
                <a:srgbClr val="FF9900"/>
              </a:solidFill>
            </a:endParaRPr>
          </a:p>
          <a:p>
            <a:pPr lvl="1"/>
            <a:endParaRPr lang="fr-FR" sz="1600" dirty="0">
              <a:solidFill>
                <a:srgbClr val="FF9900"/>
              </a:solidFill>
            </a:endParaRPr>
          </a:p>
        </p:txBody>
      </p:sp>
      <p:sp>
        <p:nvSpPr>
          <p:cNvPr id="5" name="Rectangle 7"/>
          <p:cNvSpPr txBox="1">
            <a:spLocks/>
          </p:cNvSpPr>
          <p:nvPr/>
        </p:nvSpPr>
        <p:spPr bwMode="auto">
          <a:xfrm>
            <a:off x="1130300" y="44624"/>
            <a:ext cx="7905750" cy="792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r" rtl="0" fontAlgn="base">
              <a:spcBef>
                <a:spcPct val="0"/>
              </a:spcBef>
              <a:spcAft>
                <a:spcPct val="0"/>
              </a:spcAft>
              <a:defRPr sz="3600" b="1" kern="1200">
                <a:solidFill>
                  <a:schemeClr val="tx1"/>
                </a:solidFill>
                <a:latin typeface="+mj-lt"/>
                <a:ea typeface="+mj-ea"/>
                <a:cs typeface="+mj-cs"/>
              </a:defRPr>
            </a:lvl1pPr>
            <a:lvl2pPr algn="r" rtl="0" fontAlgn="base">
              <a:spcBef>
                <a:spcPct val="0"/>
              </a:spcBef>
              <a:spcAft>
                <a:spcPct val="0"/>
              </a:spcAft>
              <a:defRPr sz="3600" b="1">
                <a:solidFill>
                  <a:schemeClr val="tx1"/>
                </a:solidFill>
                <a:latin typeface="Calibri" pitchFamily="34" charset="0"/>
              </a:defRPr>
            </a:lvl2pPr>
            <a:lvl3pPr algn="r" rtl="0" fontAlgn="base">
              <a:spcBef>
                <a:spcPct val="0"/>
              </a:spcBef>
              <a:spcAft>
                <a:spcPct val="0"/>
              </a:spcAft>
              <a:defRPr sz="3600" b="1">
                <a:solidFill>
                  <a:schemeClr val="tx1"/>
                </a:solidFill>
                <a:latin typeface="Calibri" pitchFamily="34" charset="0"/>
              </a:defRPr>
            </a:lvl3pPr>
            <a:lvl4pPr algn="r" rtl="0" fontAlgn="base">
              <a:spcBef>
                <a:spcPct val="0"/>
              </a:spcBef>
              <a:spcAft>
                <a:spcPct val="0"/>
              </a:spcAft>
              <a:defRPr sz="3600" b="1">
                <a:solidFill>
                  <a:schemeClr val="tx1"/>
                </a:solidFill>
                <a:latin typeface="Calibri" pitchFamily="34" charset="0"/>
              </a:defRPr>
            </a:lvl4pPr>
            <a:lvl5pPr algn="r" rtl="0" fontAlgn="base">
              <a:spcBef>
                <a:spcPct val="0"/>
              </a:spcBef>
              <a:spcAft>
                <a:spcPct val="0"/>
              </a:spcAft>
              <a:defRPr sz="3600" b="1">
                <a:solidFill>
                  <a:schemeClr val="tx1"/>
                </a:solidFill>
                <a:latin typeface="Calibri" pitchFamily="34" charset="0"/>
              </a:defRPr>
            </a:lvl5pPr>
            <a:lvl6pPr marL="457200" algn="r" rtl="0" fontAlgn="base">
              <a:spcBef>
                <a:spcPct val="0"/>
              </a:spcBef>
              <a:spcAft>
                <a:spcPct val="0"/>
              </a:spcAft>
              <a:defRPr sz="3600" b="1">
                <a:solidFill>
                  <a:schemeClr val="tx1"/>
                </a:solidFill>
                <a:latin typeface="Calibri" pitchFamily="34" charset="0"/>
              </a:defRPr>
            </a:lvl6pPr>
            <a:lvl7pPr marL="914400" algn="r" rtl="0" fontAlgn="base">
              <a:spcBef>
                <a:spcPct val="0"/>
              </a:spcBef>
              <a:spcAft>
                <a:spcPct val="0"/>
              </a:spcAft>
              <a:defRPr sz="3600" b="1">
                <a:solidFill>
                  <a:schemeClr val="tx1"/>
                </a:solidFill>
                <a:latin typeface="Calibri" pitchFamily="34" charset="0"/>
              </a:defRPr>
            </a:lvl7pPr>
            <a:lvl8pPr marL="1371600" algn="r" rtl="0" fontAlgn="base">
              <a:spcBef>
                <a:spcPct val="0"/>
              </a:spcBef>
              <a:spcAft>
                <a:spcPct val="0"/>
              </a:spcAft>
              <a:defRPr sz="3600" b="1">
                <a:solidFill>
                  <a:schemeClr val="tx1"/>
                </a:solidFill>
                <a:latin typeface="Calibri" pitchFamily="34" charset="0"/>
              </a:defRPr>
            </a:lvl8pPr>
            <a:lvl9pPr marL="1828800" algn="r" rtl="0" fontAlgn="base">
              <a:spcBef>
                <a:spcPct val="0"/>
              </a:spcBef>
              <a:spcAft>
                <a:spcPct val="0"/>
              </a:spcAft>
              <a:defRPr sz="3600" b="1">
                <a:solidFill>
                  <a:schemeClr val="tx1"/>
                </a:solidFill>
                <a:latin typeface="Calibri" pitchFamily="34" charset="0"/>
              </a:defRPr>
            </a:lvl9pPr>
          </a:lstStyle>
          <a:p>
            <a:r>
              <a:rPr lang="fr-FR" sz="3200" dirty="0" smtClean="0">
                <a:solidFill>
                  <a:schemeClr val="tx1">
                    <a:lumMod val="50000"/>
                    <a:lumOff val="50000"/>
                  </a:schemeClr>
                </a:solidFill>
              </a:rPr>
              <a:t>Les produits APERIO offline </a:t>
            </a:r>
          </a:p>
        </p:txBody>
      </p:sp>
      <p:graphicFrame>
        <p:nvGraphicFramePr>
          <p:cNvPr id="8" name="Inhaltsplatzhalter 5"/>
          <p:cNvGraphicFramePr>
            <a:graphicFrameLocks noGrp="1"/>
          </p:cNvGraphicFramePr>
          <p:nvPr>
            <p:ph idx="1"/>
            <p:extLst>
              <p:ext uri="{D42A27DB-BD31-4B8C-83A1-F6EECF244321}">
                <p14:modId xmlns:p14="http://schemas.microsoft.com/office/powerpoint/2010/main" val="2977951984"/>
              </p:ext>
            </p:extLst>
          </p:nvPr>
        </p:nvGraphicFramePr>
        <p:xfrm>
          <a:off x="107504" y="1248146"/>
          <a:ext cx="8894312" cy="4530388"/>
        </p:xfrm>
        <a:graphic>
          <a:graphicData uri="http://schemas.openxmlformats.org/drawingml/2006/table">
            <a:tbl>
              <a:tblPr/>
              <a:tblGrid>
                <a:gridCol w="2232248"/>
                <a:gridCol w="6662064"/>
              </a:tblGrid>
              <a:tr h="714853">
                <a:tc>
                  <a:txBody>
                    <a:bodyPr/>
                    <a:lstStyle/>
                    <a:p>
                      <a:pPr marL="0" marR="0" lvl="0" indent="0" algn="l" defTabSz="914400" rtl="0" eaLnBrk="1" fontAlgn="base" latinLnBrk="0" hangingPunct="1">
                        <a:lnSpc>
                          <a:spcPct val="100000"/>
                        </a:lnSpc>
                        <a:spcBef>
                          <a:spcPct val="0"/>
                        </a:spcBef>
                        <a:spcAft>
                          <a:spcPct val="0"/>
                        </a:spcAft>
                        <a:buClrTx/>
                        <a:buSzTx/>
                        <a:buFontTx/>
                        <a:buNone/>
                        <a:tabLst>
                          <a:tab pos="1790700" algn="l"/>
                        </a:tabLst>
                      </a:pPr>
                      <a:endParaRPr kumimoji="0" lang="de-CH" sz="1800" b="1" i="0" u="none" strike="noStrike" cap="none" normalizeH="0" baseline="0" dirty="0" smtClean="0">
                        <a:ln>
                          <a:noFill/>
                        </a:ln>
                        <a:solidFill>
                          <a:schemeClr val="tx1"/>
                        </a:solidFill>
                        <a:effectLst/>
                        <a:latin typeface="Arial" pitchFamily="34" charset="0"/>
                        <a:ea typeface="ヒラギノ角ゴ Pro W3"/>
                        <a:cs typeface="ヒラギノ角ゴ Pro W3"/>
                      </a:endParaRPr>
                    </a:p>
                    <a:p>
                      <a:pPr marL="0" marR="0" lvl="0" indent="0" algn="l" defTabSz="914400" rtl="0" eaLnBrk="1" fontAlgn="base" latinLnBrk="0" hangingPunct="1">
                        <a:lnSpc>
                          <a:spcPct val="100000"/>
                        </a:lnSpc>
                        <a:spcBef>
                          <a:spcPct val="0"/>
                        </a:spcBef>
                        <a:spcAft>
                          <a:spcPct val="0"/>
                        </a:spcAft>
                        <a:buClrTx/>
                        <a:buSzTx/>
                        <a:buFontTx/>
                        <a:buNone/>
                        <a:tabLst>
                          <a:tab pos="1790700" algn="l"/>
                        </a:tabLst>
                      </a:pPr>
                      <a:endParaRPr kumimoji="0" lang="de-CH" sz="1800" b="1" i="0" u="none" strike="noStrike" cap="none" normalizeH="0" baseline="0" dirty="0" smtClean="0">
                        <a:ln>
                          <a:noFill/>
                        </a:ln>
                        <a:solidFill>
                          <a:schemeClr val="tx1"/>
                        </a:solidFill>
                        <a:effectLst/>
                        <a:latin typeface="Arial" pitchFamily="34" charset="0"/>
                        <a:ea typeface="ヒラギノ角ゴ Pro W3"/>
                        <a:cs typeface="ヒラギノ角ゴ Pro W3"/>
                      </a:endParaRPr>
                    </a:p>
                    <a:p>
                      <a:pPr marL="0" marR="0" lvl="0" indent="0" algn="l" defTabSz="914400" rtl="0" eaLnBrk="1" fontAlgn="base" latinLnBrk="0" hangingPunct="1">
                        <a:lnSpc>
                          <a:spcPct val="100000"/>
                        </a:lnSpc>
                        <a:spcBef>
                          <a:spcPct val="0"/>
                        </a:spcBef>
                        <a:spcAft>
                          <a:spcPct val="0"/>
                        </a:spcAft>
                        <a:buClrTx/>
                        <a:buSzTx/>
                        <a:buFontTx/>
                        <a:buNone/>
                        <a:tabLst>
                          <a:tab pos="1790700" algn="l"/>
                        </a:tabLst>
                      </a:pPr>
                      <a:endParaRPr kumimoji="0" lang="de-CH" sz="1800" b="1" i="0" u="none" strike="noStrike" cap="none" normalizeH="0" baseline="0" dirty="0" smtClean="0">
                        <a:ln>
                          <a:noFill/>
                        </a:ln>
                        <a:solidFill>
                          <a:schemeClr val="tx1"/>
                        </a:solidFill>
                        <a:effectLst/>
                        <a:latin typeface="Arial" pitchFamily="34" charset="0"/>
                        <a:ea typeface="ヒラギノ角ゴ Pro W3"/>
                        <a:cs typeface="ヒラギノ角ゴ Pro W3"/>
                      </a:endParaRPr>
                    </a:p>
                    <a:p>
                      <a:pPr marL="0" marR="0" lvl="0" indent="0" algn="l" defTabSz="914400" rtl="0" eaLnBrk="1" fontAlgn="base" latinLnBrk="0" hangingPunct="1">
                        <a:lnSpc>
                          <a:spcPct val="100000"/>
                        </a:lnSpc>
                        <a:spcBef>
                          <a:spcPct val="0"/>
                        </a:spcBef>
                        <a:spcAft>
                          <a:spcPct val="0"/>
                        </a:spcAft>
                        <a:buClrTx/>
                        <a:buSzTx/>
                        <a:buFontTx/>
                        <a:buNone/>
                        <a:tabLst>
                          <a:tab pos="1790700" algn="l"/>
                        </a:tabLst>
                      </a:pPr>
                      <a:endParaRPr kumimoji="0" lang="de-CH" sz="1800" b="1" i="0" u="none" strike="noStrike" cap="none" normalizeH="0" baseline="0" dirty="0" smtClean="0">
                        <a:ln>
                          <a:noFill/>
                        </a:ln>
                        <a:solidFill>
                          <a:schemeClr val="tx1"/>
                        </a:solidFill>
                        <a:effectLst/>
                        <a:latin typeface="Arial" pitchFamily="34" charset="0"/>
                        <a:ea typeface="ヒラギノ角ゴ Pro W3"/>
                        <a:cs typeface="ヒラギノ角ゴ Pro W3"/>
                      </a:endParaRPr>
                    </a:p>
                  </a:txBody>
                  <a:tcPr marL="91438" marR="91438" marT="45721" marB="45721" horzOverflow="overflow">
                    <a:lnL w="127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rgbClr val="CBCBCB">
                        <a:alpha val="50196"/>
                      </a:srgb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sz="1400" b="0" i="0" u="none" strike="noStrike" kern="1200" baseline="0" dirty="0" smtClean="0">
                          <a:solidFill>
                            <a:schemeClr val="tx1"/>
                          </a:solidFill>
                          <a:latin typeface="Arial" pitchFamily="34" charset="0"/>
                          <a:ea typeface="+mn-ea"/>
                          <a:cs typeface="Arial" pitchFamily="34" charset="0"/>
                        </a:rPr>
                        <a:t>L’initialisation des produits </a:t>
                      </a:r>
                      <a:r>
                        <a:rPr lang="fr-FR" sz="1400" b="0" i="0" u="none" strike="noStrike" kern="1200" baseline="0" dirty="0" err="1" smtClean="0">
                          <a:solidFill>
                            <a:schemeClr val="tx1"/>
                          </a:solidFill>
                          <a:latin typeface="Arial" pitchFamily="34" charset="0"/>
                          <a:ea typeface="+mn-ea"/>
                          <a:cs typeface="Arial" pitchFamily="34" charset="0"/>
                        </a:rPr>
                        <a:t>AperioTM</a:t>
                      </a:r>
                      <a:r>
                        <a:rPr lang="fr-FR" sz="1400" b="0" i="0" u="none" strike="noStrike" kern="1200" baseline="0" dirty="0" smtClean="0">
                          <a:solidFill>
                            <a:schemeClr val="tx1"/>
                          </a:solidFill>
                          <a:latin typeface="Arial" pitchFamily="34" charset="0"/>
                          <a:ea typeface="+mn-ea"/>
                          <a:cs typeface="Arial" pitchFamily="34" charset="0"/>
                        </a:rPr>
                        <a:t> Offline et leur maintenance est faite grâce au logiciel de paramétrage PAP (sous Windows). </a:t>
                      </a:r>
                      <a:r>
                        <a:rPr kumimoji="0" lang="fr-FR" sz="1400" b="0" i="0" u="none" strike="noStrike" kern="1200" cap="none" normalizeH="0" baseline="0" noProof="0" dirty="0" smtClean="0">
                          <a:ln>
                            <a:noFill/>
                          </a:ln>
                          <a:solidFill>
                            <a:schemeClr val="tx1"/>
                          </a:solidFill>
                          <a:effectLst/>
                          <a:latin typeface="Arial" pitchFamily="34" charset="0"/>
                          <a:ea typeface="ヒラギノ角ゴ Pro W3"/>
                          <a:cs typeface="Arial" pitchFamily="34" charset="0"/>
                        </a:rPr>
                        <a:t>En prévoir au moins un par site</a:t>
                      </a:r>
                    </a:p>
                    <a:p>
                      <a:endParaRPr lang="fr-FR" sz="1400" kern="1200" noProof="0" dirty="0" smtClean="0">
                        <a:solidFill>
                          <a:schemeClr val="tx1"/>
                        </a:solidFill>
                        <a:effectLst/>
                        <a:latin typeface="Arial" pitchFamily="34" charset="0"/>
                        <a:ea typeface="+mn-ea"/>
                        <a:cs typeface="Arial" pitchFamily="34" charset="0"/>
                      </a:endParaRPr>
                    </a:p>
                  </a:txBody>
                  <a:tcPr marL="91438" marR="91438" marT="45721" marB="45721" horzOverflow="overflow">
                    <a:lnL w="381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rgbClr val="CBCBCB">
                        <a:alpha val="50196"/>
                      </a:srgbClr>
                    </a:solidFill>
                  </a:tcPr>
                </a:tc>
              </a:tr>
              <a:tr h="792088">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de-CH" sz="1800" b="0" i="0" u="none" strike="noStrike" cap="none" normalizeH="0" baseline="0" dirty="0" smtClean="0">
                        <a:ln>
                          <a:noFill/>
                        </a:ln>
                        <a:solidFill>
                          <a:schemeClr val="tx1"/>
                        </a:solidFill>
                        <a:effectLst/>
                        <a:latin typeface="Arial" pitchFamily="34" charset="0"/>
                        <a:ea typeface="ヒラギノ角ゴ Pro W3"/>
                        <a:cs typeface="ヒラギノ角ゴ Pro W3"/>
                      </a:endParaRPr>
                    </a:p>
                  </a:txBody>
                  <a:tcPr marL="91438" marR="91438" marT="45721" marB="45721" horzOverflow="overflow">
                    <a:lnL w="127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rgbClr val="CFD9EB">
                        <a:alpha val="50196"/>
                      </a:srgb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sz="1400" b="0" i="0" u="none" strike="noStrike" kern="1200" baseline="0" dirty="0" smtClean="0">
                          <a:solidFill>
                            <a:schemeClr val="tx1"/>
                          </a:solidFill>
                          <a:latin typeface="Arial" pitchFamily="34" charset="0"/>
                          <a:ea typeface="+mn-ea"/>
                          <a:cs typeface="Arial" pitchFamily="34" charset="0"/>
                        </a:rPr>
                        <a:t>Le logiciel PAP communique avec les serrures APERIO en utilisant une clé USB </a:t>
                      </a:r>
                      <a:r>
                        <a:rPr lang="fr-FR" sz="1400" b="0" i="0" u="none" strike="noStrike" kern="1200" baseline="0" dirty="0" err="1" smtClean="0">
                          <a:solidFill>
                            <a:schemeClr val="tx1"/>
                          </a:solidFill>
                          <a:latin typeface="Arial" pitchFamily="34" charset="0"/>
                          <a:ea typeface="+mn-ea"/>
                          <a:cs typeface="Arial" pitchFamily="34" charset="0"/>
                        </a:rPr>
                        <a:t>tribee</a:t>
                      </a:r>
                      <a:r>
                        <a:rPr lang="fr-FR" sz="1400" b="0" i="0" u="none" strike="noStrike" kern="1200" baseline="0" dirty="0" smtClean="0">
                          <a:solidFill>
                            <a:schemeClr val="tx1"/>
                          </a:solidFill>
                          <a:latin typeface="Arial" pitchFamily="34" charset="0"/>
                          <a:ea typeface="+mn-ea"/>
                          <a:cs typeface="Arial" pitchFamily="34" charset="0"/>
                        </a:rPr>
                        <a:t> </a:t>
                      </a:r>
                      <a:r>
                        <a:rPr lang="fr-FR" sz="1400" kern="1200" noProof="0" dirty="0" smtClean="0">
                          <a:solidFill>
                            <a:schemeClr val="tx1"/>
                          </a:solidFill>
                          <a:effectLst/>
                          <a:latin typeface="Arial" pitchFamily="34" charset="0"/>
                          <a:ea typeface="+mn-ea"/>
                          <a:cs typeface="Arial" pitchFamily="34" charset="0"/>
                        </a:rPr>
                        <a:t>radio sans fil. </a:t>
                      </a:r>
                      <a:r>
                        <a:rPr kumimoji="0" lang="fr-FR" sz="1400" b="0" i="0" u="none" strike="noStrike" kern="1200" cap="none" normalizeH="0" baseline="0" noProof="0" dirty="0" smtClean="0">
                          <a:ln>
                            <a:noFill/>
                          </a:ln>
                          <a:solidFill>
                            <a:schemeClr val="tx1"/>
                          </a:solidFill>
                          <a:effectLst/>
                          <a:latin typeface="Arial" pitchFamily="34" charset="0"/>
                          <a:ea typeface="ヒラギノ角ゴ Pro W3"/>
                          <a:cs typeface="Arial" pitchFamily="34" charset="0"/>
                        </a:rPr>
                        <a:t>En prévoir au moins une par site</a:t>
                      </a:r>
                    </a:p>
                    <a:p>
                      <a:endParaRPr lang="fr-FR" sz="1400" kern="1200" noProof="0" dirty="0" smtClean="0">
                        <a:solidFill>
                          <a:schemeClr val="tx1"/>
                        </a:solidFill>
                        <a:effectLst/>
                        <a:latin typeface="Arial" pitchFamily="34" charset="0"/>
                        <a:ea typeface="+mn-ea"/>
                        <a:cs typeface="Arial" pitchFamily="34" charset="0"/>
                      </a:endParaRPr>
                    </a:p>
                  </a:txBody>
                  <a:tcPr marL="91438" marR="91438" marT="45721" marB="45721" horzOverflow="overflow">
                    <a:lnL w="381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rgbClr val="CFD9EB">
                        <a:alpha val="50196"/>
                      </a:srgbClr>
                    </a:solidFill>
                  </a:tcPr>
                </a:tc>
              </a:tr>
              <a:tr h="802348">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de-CH" sz="1800" b="0" i="0" u="none" strike="noStrike" cap="none" normalizeH="0" baseline="0" dirty="0" smtClean="0">
                        <a:ln>
                          <a:noFill/>
                        </a:ln>
                        <a:solidFill>
                          <a:schemeClr val="tx1"/>
                        </a:solidFill>
                        <a:effectLst/>
                        <a:latin typeface="Arial" pitchFamily="34" charset="0"/>
                        <a:ea typeface="ヒラギノ角ゴ Pro W3"/>
                        <a:cs typeface="ヒラギノ角ゴ Pro W3"/>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de-CH" sz="1800" b="0" i="0" u="none" strike="noStrike" cap="none" normalizeH="0" baseline="0" dirty="0" smtClean="0">
                        <a:ln>
                          <a:noFill/>
                        </a:ln>
                        <a:solidFill>
                          <a:schemeClr val="tx1"/>
                        </a:solidFill>
                        <a:effectLst/>
                        <a:latin typeface="Arial" pitchFamily="34" charset="0"/>
                        <a:ea typeface="ヒラギノ角ゴ Pro W3"/>
                        <a:cs typeface="ヒラギノ角ゴ Pro W3"/>
                      </a:endParaRPr>
                    </a:p>
                  </a:txBody>
                  <a:tcPr marL="91438" marR="91438" marT="45721" marB="45721" horzOverflow="overflow">
                    <a:lnL w="127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rgbClr val="CBCBCB">
                        <a:alpha val="50196"/>
                      </a:srgbClr>
                    </a:solidFill>
                  </a:tcPr>
                </a:tc>
                <a:tc>
                  <a:txBody>
                    <a:bodyPr/>
                    <a:lstStyle/>
                    <a:p>
                      <a:pPr lvl="0" algn="l"/>
                      <a:r>
                        <a:rPr kumimoji="0" lang="fr-FR" sz="1400" b="0" i="0" u="none" strike="noStrike" kern="1200" cap="none" normalizeH="0" baseline="0" noProof="0" dirty="0" smtClean="0">
                          <a:ln>
                            <a:noFill/>
                          </a:ln>
                          <a:solidFill>
                            <a:schemeClr val="tx1"/>
                          </a:solidFill>
                          <a:effectLst/>
                          <a:latin typeface="Arial" pitchFamily="34" charset="0"/>
                          <a:ea typeface="ヒラギノ角ゴ Pro W3"/>
                          <a:cs typeface="Arial" pitchFamily="34" charset="0"/>
                        </a:rPr>
                        <a:t>Carte d’Activation Radio standard (contenant une clé de transport) réveille toutes les serrures pour communiquer avec le logiciel PAP une 1</a:t>
                      </a:r>
                      <a:r>
                        <a:rPr kumimoji="0" lang="fr-FR" sz="1400" b="0" i="0" u="none" strike="noStrike" kern="1200" cap="none" normalizeH="0" baseline="30000" noProof="0" dirty="0" smtClean="0">
                          <a:ln>
                            <a:noFill/>
                          </a:ln>
                          <a:solidFill>
                            <a:schemeClr val="tx1"/>
                          </a:solidFill>
                          <a:effectLst/>
                          <a:latin typeface="Arial" pitchFamily="34" charset="0"/>
                          <a:ea typeface="ヒラギノ角ゴ Pro W3"/>
                          <a:cs typeface="Arial" pitchFamily="34" charset="0"/>
                        </a:rPr>
                        <a:t>er</a:t>
                      </a:r>
                      <a:r>
                        <a:rPr kumimoji="0" lang="fr-FR" sz="1400" b="0" i="0" u="none" strike="noStrike" kern="1200" cap="none" normalizeH="0" baseline="0" noProof="0" dirty="0" smtClean="0">
                          <a:ln>
                            <a:noFill/>
                          </a:ln>
                          <a:solidFill>
                            <a:schemeClr val="tx1"/>
                          </a:solidFill>
                          <a:effectLst/>
                          <a:latin typeface="Arial" pitchFamily="34" charset="0"/>
                          <a:ea typeface="ヒラギノ角ゴ Pro W3"/>
                          <a:cs typeface="Arial" pitchFamily="34" charset="0"/>
                        </a:rPr>
                        <a:t> fois pour charger la configuration générique à toutes les serrures d’un site</a:t>
                      </a:r>
                    </a:p>
                  </a:txBody>
                  <a:tcPr marL="91438" marR="91438" marT="45721" marB="45721" horzOverflow="overflow">
                    <a:lnL w="381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rgbClr val="CBCBCB">
                        <a:alpha val="50196"/>
                      </a:srgbClr>
                    </a:solidFill>
                  </a:tcPr>
                </a:tc>
              </a:tr>
              <a:tr h="802348">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de-CH" sz="1800" b="0" i="0" u="none" strike="noStrike" cap="none" normalizeH="0" baseline="0" dirty="0" smtClean="0">
                        <a:ln>
                          <a:noFill/>
                        </a:ln>
                        <a:solidFill>
                          <a:schemeClr val="tx1"/>
                        </a:solidFill>
                        <a:effectLst/>
                        <a:latin typeface="Arial" pitchFamily="34" charset="0"/>
                        <a:ea typeface="ヒラギノ角ゴ Pro W3"/>
                        <a:cs typeface="ヒラギノ角ゴ Pro W3"/>
                      </a:endParaRPr>
                    </a:p>
                  </a:txBody>
                  <a:tcPr marL="91438" marR="91438" marT="45721" marB="45721" horzOverflow="overflow">
                    <a:lnL w="127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rgbClr val="CBCBCB">
                        <a:alpha val="50196"/>
                      </a:srgb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fr-FR" sz="1400" b="0" i="0" u="none" strike="noStrike" kern="1200" cap="none" normalizeH="0" baseline="0" noProof="0" dirty="0" smtClean="0">
                          <a:ln>
                            <a:noFill/>
                          </a:ln>
                          <a:solidFill>
                            <a:schemeClr val="tx1"/>
                          </a:solidFill>
                          <a:effectLst/>
                          <a:latin typeface="Arial" pitchFamily="34" charset="0"/>
                          <a:ea typeface="ヒラギノ角ゴ Pro W3"/>
                          <a:cs typeface="Arial" pitchFamily="34" charset="0"/>
                        </a:rPr>
                        <a:t>Carte d’Activation Radio spécifique (contenant la clé offline du client) réveille uniquement les serrures d’un client final pour communiquer avec le logiciel PAP pour charger les configurations particulières de chaque serrure, et ultérieurement les mises à jour, la maintenance,…. En prévoir au moins une par site</a:t>
                      </a:r>
                    </a:p>
                  </a:txBody>
                  <a:tcPr marL="91438" marR="91438" marT="45721" marB="45721" horzOverflow="overflow">
                    <a:lnL w="381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rgbClr val="CBCBCB">
                        <a:alpha val="50196"/>
                      </a:srgbClr>
                    </a:solidFill>
                  </a:tcPr>
                </a:tc>
              </a:tr>
              <a:tr h="802348">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de-CH" sz="1400" b="0" i="0" u="none" strike="noStrike" kern="1200" cap="none" normalizeH="0" baseline="0" dirty="0" err="1" smtClean="0">
                          <a:ln>
                            <a:noFill/>
                          </a:ln>
                          <a:solidFill>
                            <a:schemeClr val="tx1"/>
                          </a:solidFill>
                          <a:effectLst/>
                          <a:latin typeface="Arial" pitchFamily="34" charset="0"/>
                          <a:ea typeface="ヒラギノ角ゴ Pro W3"/>
                          <a:cs typeface="Arial" pitchFamily="34" charset="0"/>
                        </a:rPr>
                        <a:t>carte</a:t>
                      </a:r>
                      <a:r>
                        <a:rPr kumimoji="0" lang="de-CH" sz="1400" b="0" i="0" u="none" strike="noStrike" kern="1200" cap="none" normalizeH="0" baseline="0" dirty="0" smtClean="0">
                          <a:ln>
                            <a:noFill/>
                          </a:ln>
                          <a:solidFill>
                            <a:schemeClr val="tx1"/>
                          </a:solidFill>
                          <a:effectLst/>
                          <a:latin typeface="Arial" pitchFamily="34" charset="0"/>
                          <a:ea typeface="ヒラギノ角ゴ Pro W3"/>
                          <a:cs typeface="Arial" pitchFamily="34" charset="0"/>
                        </a:rPr>
                        <a:t> 4K</a:t>
                      </a:r>
                    </a:p>
                  </a:txBody>
                  <a:tcPr marL="91438" marR="91438" marT="45721" marB="45721" horzOverflow="overflow">
                    <a:lnL w="127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BCBCB">
                        <a:alpha val="50196"/>
                      </a:srgb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fr-FR" sz="1400" b="0" i="0" u="none" strike="noStrike" kern="1200" cap="none" normalizeH="0" baseline="0" noProof="0" dirty="0" smtClean="0">
                          <a:ln>
                            <a:noFill/>
                          </a:ln>
                          <a:solidFill>
                            <a:schemeClr val="tx1"/>
                          </a:solidFill>
                          <a:effectLst/>
                          <a:latin typeface="Arial" pitchFamily="34" charset="0"/>
                          <a:ea typeface="ヒラギノ角ゴ Pro W3"/>
                          <a:cs typeface="Arial" pitchFamily="34" charset="0"/>
                        </a:rPr>
                        <a:t>Carte AUDIT Historiques récupère l’historique enregistré dans les serrures Offline jusqu’à 200 événements. A décharger sur une borne après chaque serrure. En prévoir au moins une par site</a:t>
                      </a:r>
                    </a:p>
                  </a:txBody>
                  <a:tcPr marL="91438" marR="91438" marT="45721" marB="45721" horzOverflow="overflow">
                    <a:lnL w="381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BCBCB">
                        <a:alpha val="50196"/>
                      </a:srgbClr>
                    </a:solidFill>
                  </a:tcPr>
                </a:tc>
              </a:tr>
            </a:tbl>
          </a:graphicData>
        </a:graphic>
      </p:graphicFrame>
      <p:pic>
        <p:nvPicPr>
          <p:cNvPr id="1026"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94703" y="1340769"/>
            <a:ext cx="1256792" cy="101800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8" name="Image 17" descr="http://w3.assaabloy.co.uk/images/catalog/ikon/jpg_205/USB_dongle_jpg_205.jpg"/>
          <p:cNvPicPr/>
          <p:nvPr/>
        </p:nvPicPr>
        <p:blipFill>
          <a:blip r:embed="rId4">
            <a:extLst>
              <a:ext uri="{28A0092B-C50C-407E-A947-70E740481C1C}">
                <a14:useLocalDpi xmlns:a14="http://schemas.microsoft.com/office/drawing/2010/main" val="0"/>
              </a:ext>
            </a:extLst>
          </a:blip>
          <a:srcRect/>
          <a:stretch>
            <a:fillRect/>
          </a:stretch>
        </p:blipFill>
        <p:spPr bwMode="auto">
          <a:xfrm>
            <a:off x="417562" y="2556246"/>
            <a:ext cx="1425476" cy="505966"/>
          </a:xfrm>
          <a:prstGeom prst="rect">
            <a:avLst/>
          </a:prstGeom>
          <a:noFill/>
          <a:ln>
            <a:noFill/>
          </a:ln>
        </p:spPr>
      </p:pic>
      <p:pic>
        <p:nvPicPr>
          <p:cNvPr id="1028" name="Picture 4"/>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179512" y="3225274"/>
            <a:ext cx="1152128" cy="794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0" name="Picture 4"/>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1123099" y="5013176"/>
            <a:ext cx="1152128" cy="794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9" name="Picture 4"/>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554236" y="4077072"/>
            <a:ext cx="1152128" cy="794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41327230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4"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491880" y="1228517"/>
            <a:ext cx="1256792" cy="101800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4" name="Picture 2"/>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46129" y="2670184"/>
            <a:ext cx="850485" cy="122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5" name="Picture 2" descr="M:\Banque d'images\symboles syno\Pictos Architecture MS 2012\EcranSimple_256.png" title="Micro-sesame"/>
          <p:cNvPicPr>
            <a:picLocks noChangeAspect="1" noChangeArrowheads="1"/>
          </p:cNvPicPr>
          <p:nvPr/>
        </p:nvPicPr>
        <p:blipFill>
          <a:blip r:embed="rId5"/>
          <a:srcRect/>
          <a:stretch>
            <a:fillRect/>
          </a:stretch>
        </p:blipFill>
        <p:spPr bwMode="auto">
          <a:xfrm>
            <a:off x="2421146" y="2721579"/>
            <a:ext cx="1173504" cy="1278168"/>
          </a:xfrm>
          <a:prstGeom prst="rect">
            <a:avLst/>
          </a:prstGeom>
          <a:noFill/>
          <a:extLst>
            <a:ext uri="{909E8E84-426E-40DD-AFC4-6F175D3DCCD1}">
              <a14:hiddenFill xmlns:a14="http://schemas.microsoft.com/office/drawing/2010/main">
                <a:solidFill>
                  <a:srgbClr val="FFFFFF"/>
                </a:solidFill>
              </a14:hiddenFill>
            </a:ext>
          </a:extLst>
        </p:spPr>
      </p:pic>
      <p:pic>
        <p:nvPicPr>
          <p:cNvPr id="10" name="Picture 2"/>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986830" y="2914084"/>
            <a:ext cx="850485" cy="122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cxnSp>
        <p:nvCxnSpPr>
          <p:cNvPr id="13" name="Connecteur droit 12"/>
          <p:cNvCxnSpPr/>
          <p:nvPr/>
        </p:nvCxnSpPr>
        <p:spPr>
          <a:xfrm>
            <a:off x="35496" y="2404434"/>
            <a:ext cx="4433370" cy="0"/>
          </a:xfrm>
          <a:prstGeom prst="line">
            <a:avLst/>
          </a:prstGeom>
          <a:ln w="44450" cmpd="sng"/>
        </p:spPr>
        <p:style>
          <a:lnRef idx="1">
            <a:schemeClr val="accent1"/>
          </a:lnRef>
          <a:fillRef idx="0">
            <a:schemeClr val="accent1"/>
          </a:fillRef>
          <a:effectRef idx="0">
            <a:schemeClr val="accent1"/>
          </a:effectRef>
          <a:fontRef idx="minor">
            <a:schemeClr val="tx1"/>
          </a:fontRef>
        </p:style>
      </p:cxnSp>
      <p:cxnSp>
        <p:nvCxnSpPr>
          <p:cNvPr id="14" name="Connecteur droit 13"/>
          <p:cNvCxnSpPr/>
          <p:nvPr/>
        </p:nvCxnSpPr>
        <p:spPr>
          <a:xfrm>
            <a:off x="1358015" y="2431921"/>
            <a:ext cx="0" cy="349007"/>
          </a:xfrm>
          <a:prstGeom prst="line">
            <a:avLst/>
          </a:prstGeom>
          <a:ln w="44450" cmpd="sng"/>
        </p:spPr>
        <p:style>
          <a:lnRef idx="1">
            <a:schemeClr val="accent1"/>
          </a:lnRef>
          <a:fillRef idx="0">
            <a:schemeClr val="accent1"/>
          </a:fillRef>
          <a:effectRef idx="0">
            <a:schemeClr val="accent1"/>
          </a:effectRef>
          <a:fontRef idx="minor">
            <a:schemeClr val="tx1"/>
          </a:fontRef>
        </p:style>
      </p:cxnSp>
      <p:sp>
        <p:nvSpPr>
          <p:cNvPr id="18" name="ZoneTexte 17"/>
          <p:cNvSpPr txBox="1"/>
          <p:nvPr/>
        </p:nvSpPr>
        <p:spPr>
          <a:xfrm>
            <a:off x="2516220" y="2895327"/>
            <a:ext cx="903652" cy="430887"/>
          </a:xfrm>
          <a:prstGeom prst="rect">
            <a:avLst/>
          </a:prstGeom>
          <a:noFill/>
        </p:spPr>
        <p:txBody>
          <a:bodyPr wrap="square" rtlCol="0">
            <a:spAutoFit/>
          </a:bodyPr>
          <a:lstStyle/>
          <a:p>
            <a:r>
              <a:rPr lang="fr-FR" sz="1100" b="1" dirty="0">
                <a:solidFill>
                  <a:schemeClr val="bg2">
                    <a:lumMod val="50000"/>
                  </a:schemeClr>
                </a:solidFill>
              </a:rPr>
              <a:t>MICRO-SESAME</a:t>
            </a:r>
            <a:endParaRPr lang="en-GB" sz="1100" b="1" dirty="0">
              <a:solidFill>
                <a:schemeClr val="bg2">
                  <a:lumMod val="50000"/>
                </a:schemeClr>
              </a:solidFill>
            </a:endParaRPr>
          </a:p>
        </p:txBody>
      </p:sp>
      <p:cxnSp>
        <p:nvCxnSpPr>
          <p:cNvPr id="19" name="Connecteur droit 18"/>
          <p:cNvCxnSpPr/>
          <p:nvPr/>
        </p:nvCxnSpPr>
        <p:spPr>
          <a:xfrm>
            <a:off x="2803681" y="2420888"/>
            <a:ext cx="0" cy="360040"/>
          </a:xfrm>
          <a:prstGeom prst="line">
            <a:avLst/>
          </a:prstGeom>
          <a:ln w="44450" cmpd="sng"/>
        </p:spPr>
        <p:style>
          <a:lnRef idx="1">
            <a:schemeClr val="accent1"/>
          </a:lnRef>
          <a:fillRef idx="0">
            <a:schemeClr val="accent1"/>
          </a:fillRef>
          <a:effectRef idx="0">
            <a:schemeClr val="accent1"/>
          </a:effectRef>
          <a:fontRef idx="minor">
            <a:schemeClr val="tx1"/>
          </a:fontRef>
        </p:style>
      </p:cxnSp>
      <p:pic>
        <p:nvPicPr>
          <p:cNvPr id="20" name="Picture 2" descr="http://www.gmhci.com/img/p/612-190-large.jpg"/>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088635" y="4116563"/>
            <a:ext cx="1123325" cy="1296144"/>
          </a:xfrm>
          <a:prstGeom prst="rect">
            <a:avLst/>
          </a:prstGeom>
          <a:noFill/>
          <a:extLst>
            <a:ext uri="{909E8E84-426E-40DD-AFC4-6F175D3DCCD1}">
              <a14:hiddenFill xmlns:a14="http://schemas.microsoft.com/office/drawing/2010/main">
                <a:solidFill>
                  <a:srgbClr val="FFFFFF"/>
                </a:solidFill>
              </a14:hiddenFill>
            </a:ext>
          </a:extLst>
        </p:spPr>
      </p:pic>
      <p:pic>
        <p:nvPicPr>
          <p:cNvPr id="31" name="Picture 166" descr="http://www.veryicon.com/icon/png/System/Artists%20Valley%20Sample/Business%20Man%20Blue.png"/>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2540565" y="1225673"/>
            <a:ext cx="879307" cy="879307"/>
          </a:xfrm>
          <a:prstGeom prst="rect">
            <a:avLst/>
          </a:prstGeom>
          <a:noFill/>
          <a:extLst>
            <a:ext uri="{909E8E84-426E-40DD-AFC4-6F175D3DCCD1}">
              <a14:hiddenFill xmlns:a14="http://schemas.microsoft.com/office/drawing/2010/main">
                <a:solidFill>
                  <a:srgbClr val="FFFFFF"/>
                </a:solidFill>
              </a14:hiddenFill>
            </a:ext>
          </a:extLst>
        </p:spPr>
      </p:pic>
      <p:sp>
        <p:nvSpPr>
          <p:cNvPr id="34" name="ZoneTexte 33"/>
          <p:cNvSpPr txBox="1"/>
          <p:nvPr/>
        </p:nvSpPr>
        <p:spPr>
          <a:xfrm>
            <a:off x="3707904" y="1223174"/>
            <a:ext cx="648072" cy="261610"/>
          </a:xfrm>
          <a:prstGeom prst="rect">
            <a:avLst/>
          </a:prstGeom>
          <a:noFill/>
        </p:spPr>
        <p:txBody>
          <a:bodyPr wrap="square" rtlCol="0">
            <a:spAutoFit/>
          </a:bodyPr>
          <a:lstStyle/>
          <a:p>
            <a:r>
              <a:rPr lang="fr-FR" sz="1100" dirty="0" smtClean="0">
                <a:solidFill>
                  <a:srgbClr val="00B050"/>
                </a:solidFill>
              </a:rPr>
              <a:t>PAP </a:t>
            </a:r>
            <a:endParaRPr lang="en-GB" sz="1100" dirty="0">
              <a:solidFill>
                <a:srgbClr val="00B050"/>
              </a:solidFill>
            </a:endParaRPr>
          </a:p>
        </p:txBody>
      </p:sp>
      <p:cxnSp>
        <p:nvCxnSpPr>
          <p:cNvPr id="46" name="Connecteur droit avec flèche 45"/>
          <p:cNvCxnSpPr/>
          <p:nvPr/>
        </p:nvCxnSpPr>
        <p:spPr>
          <a:xfrm>
            <a:off x="5076056" y="1610455"/>
            <a:ext cx="1660849" cy="0"/>
          </a:xfrm>
          <a:prstGeom prst="straightConnector1">
            <a:avLst/>
          </a:prstGeom>
          <a:ln>
            <a:solidFill>
              <a:schemeClr val="bg2">
                <a:lumMod val="50000"/>
              </a:schemeClr>
            </a:solidFill>
            <a:tailEnd type="arrow"/>
          </a:ln>
        </p:spPr>
        <p:style>
          <a:lnRef idx="2">
            <a:schemeClr val="dk1"/>
          </a:lnRef>
          <a:fillRef idx="0">
            <a:schemeClr val="dk1"/>
          </a:fillRef>
          <a:effectRef idx="1">
            <a:schemeClr val="dk1"/>
          </a:effectRef>
          <a:fontRef idx="minor">
            <a:schemeClr val="tx1"/>
          </a:fontRef>
        </p:style>
      </p:cxnSp>
      <p:sp>
        <p:nvSpPr>
          <p:cNvPr id="47" name="ZoneTexte 46"/>
          <p:cNvSpPr txBox="1"/>
          <p:nvPr/>
        </p:nvSpPr>
        <p:spPr>
          <a:xfrm>
            <a:off x="3639170" y="2490281"/>
            <a:ext cx="3885158" cy="600164"/>
          </a:xfrm>
          <a:prstGeom prst="rect">
            <a:avLst/>
          </a:prstGeom>
          <a:noFill/>
        </p:spPr>
        <p:txBody>
          <a:bodyPr wrap="square" rtlCol="0">
            <a:spAutoFit/>
          </a:bodyPr>
          <a:lstStyle/>
          <a:p>
            <a:r>
              <a:rPr lang="fr-FR" sz="1100" b="1" dirty="0" smtClean="0">
                <a:solidFill>
                  <a:schemeClr val="bg2">
                    <a:lumMod val="50000"/>
                  </a:schemeClr>
                </a:solidFill>
              </a:rPr>
              <a:t>A définir dans MS et importer dans le PAP :</a:t>
            </a:r>
          </a:p>
          <a:p>
            <a:pPr marL="171450" indent="-171450">
              <a:buFontTx/>
              <a:buChar char="-"/>
            </a:pPr>
            <a:r>
              <a:rPr lang="fr-FR" sz="1100" dirty="0" smtClean="0">
                <a:solidFill>
                  <a:schemeClr val="bg2">
                    <a:lumMod val="50000"/>
                  </a:schemeClr>
                </a:solidFill>
              </a:rPr>
              <a:t>Configuration pour toutes les serrures :</a:t>
            </a:r>
          </a:p>
          <a:p>
            <a:pPr marL="171450" indent="-171450">
              <a:buFontTx/>
              <a:buChar char="-"/>
            </a:pPr>
            <a:r>
              <a:rPr lang="fr-FR" sz="1100" dirty="0" smtClean="0">
                <a:solidFill>
                  <a:schemeClr val="bg2">
                    <a:lumMod val="50000"/>
                  </a:schemeClr>
                </a:solidFill>
              </a:rPr>
              <a:t>Configuration spécifique par serrure</a:t>
            </a:r>
          </a:p>
        </p:txBody>
      </p:sp>
      <p:cxnSp>
        <p:nvCxnSpPr>
          <p:cNvPr id="50" name="Connecteur droit 49"/>
          <p:cNvCxnSpPr/>
          <p:nvPr/>
        </p:nvCxnSpPr>
        <p:spPr>
          <a:xfrm>
            <a:off x="4096003" y="2073797"/>
            <a:ext cx="0" cy="360040"/>
          </a:xfrm>
          <a:prstGeom prst="line">
            <a:avLst/>
          </a:prstGeom>
          <a:ln w="44450" cmpd="sng"/>
        </p:spPr>
        <p:style>
          <a:lnRef idx="1">
            <a:schemeClr val="accent1"/>
          </a:lnRef>
          <a:fillRef idx="0">
            <a:schemeClr val="accent1"/>
          </a:fillRef>
          <a:effectRef idx="0">
            <a:schemeClr val="accent1"/>
          </a:effectRef>
          <a:fontRef idx="minor">
            <a:schemeClr val="tx1"/>
          </a:fontRef>
        </p:style>
      </p:cxnSp>
      <p:cxnSp>
        <p:nvCxnSpPr>
          <p:cNvPr id="55" name="Connecteur droit avec flèche 54"/>
          <p:cNvCxnSpPr/>
          <p:nvPr/>
        </p:nvCxnSpPr>
        <p:spPr>
          <a:xfrm>
            <a:off x="7668344" y="2137246"/>
            <a:ext cx="0" cy="2528535"/>
          </a:xfrm>
          <a:prstGeom prst="straightConnector1">
            <a:avLst/>
          </a:prstGeom>
          <a:ln>
            <a:solidFill>
              <a:schemeClr val="bg2">
                <a:lumMod val="50000"/>
              </a:schemeClr>
            </a:solidFill>
            <a:tailEnd type="arrow"/>
          </a:ln>
        </p:spPr>
        <p:style>
          <a:lnRef idx="2">
            <a:schemeClr val="dk1"/>
          </a:lnRef>
          <a:fillRef idx="0">
            <a:schemeClr val="dk1"/>
          </a:fillRef>
          <a:effectRef idx="1">
            <a:schemeClr val="dk1"/>
          </a:effectRef>
          <a:fontRef idx="minor">
            <a:schemeClr val="tx1"/>
          </a:fontRef>
        </p:style>
      </p:cxnSp>
      <p:sp>
        <p:nvSpPr>
          <p:cNvPr id="56" name="ZoneTexte 55"/>
          <p:cNvSpPr txBox="1"/>
          <p:nvPr/>
        </p:nvSpPr>
        <p:spPr>
          <a:xfrm>
            <a:off x="7764228" y="3071040"/>
            <a:ext cx="1150608" cy="1446550"/>
          </a:xfrm>
          <a:prstGeom prst="rect">
            <a:avLst/>
          </a:prstGeom>
          <a:noFill/>
        </p:spPr>
        <p:txBody>
          <a:bodyPr wrap="square" rtlCol="0">
            <a:spAutoFit/>
          </a:bodyPr>
          <a:lstStyle/>
          <a:p>
            <a:pPr lvl="0"/>
            <a:r>
              <a:rPr lang="fr-FR" sz="1100" dirty="0" smtClean="0">
                <a:latin typeface="Arial" pitchFamily="34" charset="0"/>
                <a:ea typeface="ヒラギノ角ゴ Pro W3"/>
                <a:cs typeface="Arial" pitchFamily="34" charset="0"/>
              </a:rPr>
              <a:t>Cartes </a:t>
            </a:r>
            <a:r>
              <a:rPr lang="fr-FR" sz="1100" dirty="0">
                <a:latin typeface="Arial" pitchFamily="34" charset="0"/>
                <a:ea typeface="ヒラギノ角ゴ Pro W3"/>
                <a:cs typeface="Arial" pitchFamily="34" charset="0"/>
              </a:rPr>
              <a:t>d’Activation Radio </a:t>
            </a:r>
            <a:r>
              <a:rPr lang="fr-FR" sz="1100" dirty="0" smtClean="0"/>
              <a:t>pour établir la communication + charger configuration dans serrure</a:t>
            </a:r>
            <a:endParaRPr lang="fr-FR" sz="1100" dirty="0"/>
          </a:p>
        </p:txBody>
      </p:sp>
      <p:cxnSp>
        <p:nvCxnSpPr>
          <p:cNvPr id="57" name="Connecteur droit avec flèche 56"/>
          <p:cNvCxnSpPr/>
          <p:nvPr/>
        </p:nvCxnSpPr>
        <p:spPr>
          <a:xfrm flipV="1">
            <a:off x="3034260" y="1958520"/>
            <a:ext cx="560390" cy="695639"/>
          </a:xfrm>
          <a:prstGeom prst="straightConnector1">
            <a:avLst/>
          </a:prstGeom>
          <a:ln>
            <a:solidFill>
              <a:schemeClr val="bg2">
                <a:lumMod val="50000"/>
              </a:schemeClr>
            </a:solidFill>
            <a:tailEnd type="arrow"/>
          </a:ln>
        </p:spPr>
        <p:style>
          <a:lnRef idx="2">
            <a:schemeClr val="dk1"/>
          </a:lnRef>
          <a:fillRef idx="0">
            <a:schemeClr val="dk1"/>
          </a:fillRef>
          <a:effectRef idx="1">
            <a:schemeClr val="dk1"/>
          </a:effectRef>
          <a:fontRef idx="minor">
            <a:schemeClr val="tx1"/>
          </a:fontRef>
        </p:style>
      </p:cxnSp>
      <p:cxnSp>
        <p:nvCxnSpPr>
          <p:cNvPr id="63" name="Connecteur droit avec flèche 62"/>
          <p:cNvCxnSpPr>
            <a:endCxn id="73" idx="3"/>
          </p:cNvCxnSpPr>
          <p:nvPr/>
        </p:nvCxnSpPr>
        <p:spPr>
          <a:xfrm flipH="1" flipV="1">
            <a:off x="4070810" y="4695942"/>
            <a:ext cx="3289784" cy="317090"/>
          </a:xfrm>
          <a:prstGeom prst="straightConnector1">
            <a:avLst/>
          </a:prstGeom>
          <a:ln>
            <a:solidFill>
              <a:srgbClr val="FF0000"/>
            </a:solidFill>
            <a:tailEnd type="arrow"/>
          </a:ln>
        </p:spPr>
        <p:style>
          <a:lnRef idx="2">
            <a:schemeClr val="accent3"/>
          </a:lnRef>
          <a:fillRef idx="0">
            <a:schemeClr val="accent3"/>
          </a:fillRef>
          <a:effectRef idx="1">
            <a:schemeClr val="accent3"/>
          </a:effectRef>
          <a:fontRef idx="minor">
            <a:schemeClr val="tx1"/>
          </a:fontRef>
        </p:style>
      </p:cxnSp>
      <p:sp>
        <p:nvSpPr>
          <p:cNvPr id="65" name="ZoneTexte 64"/>
          <p:cNvSpPr txBox="1"/>
          <p:nvPr/>
        </p:nvSpPr>
        <p:spPr>
          <a:xfrm rot="325049">
            <a:off x="4832933" y="4245487"/>
            <a:ext cx="2051790" cy="600164"/>
          </a:xfrm>
          <a:prstGeom prst="rect">
            <a:avLst/>
          </a:prstGeom>
          <a:noFill/>
        </p:spPr>
        <p:txBody>
          <a:bodyPr wrap="square" rtlCol="0">
            <a:spAutoFit/>
          </a:bodyPr>
          <a:lstStyle/>
          <a:p>
            <a:r>
              <a:rPr lang="fr-FR" sz="1100" dirty="0" smtClean="0">
                <a:solidFill>
                  <a:srgbClr val="FF0000"/>
                </a:solidFill>
              </a:rPr>
              <a:t>Alarmes (pile </a:t>
            </a:r>
            <a:r>
              <a:rPr lang="fr-FR" sz="1100" dirty="0">
                <a:solidFill>
                  <a:srgbClr val="FF0000"/>
                </a:solidFill>
              </a:rPr>
              <a:t>basse, défaut </a:t>
            </a:r>
            <a:r>
              <a:rPr lang="fr-FR" sz="1100" dirty="0" smtClean="0">
                <a:solidFill>
                  <a:srgbClr val="FF0000"/>
                </a:solidFill>
              </a:rPr>
              <a:t>serrure) et, si activé, historique de ses </a:t>
            </a:r>
            <a:r>
              <a:rPr lang="fr-FR" sz="1100" dirty="0" err="1" smtClean="0">
                <a:solidFill>
                  <a:srgbClr val="FF0000"/>
                </a:solidFill>
              </a:rPr>
              <a:t>badgeages</a:t>
            </a:r>
            <a:endParaRPr lang="fr-FR" sz="1100" dirty="0">
              <a:solidFill>
                <a:srgbClr val="FF0000"/>
              </a:solidFill>
            </a:endParaRPr>
          </a:p>
        </p:txBody>
      </p:sp>
      <p:sp>
        <p:nvSpPr>
          <p:cNvPr id="66" name="ZoneTexte 202"/>
          <p:cNvSpPr txBox="1"/>
          <p:nvPr/>
        </p:nvSpPr>
        <p:spPr>
          <a:xfrm>
            <a:off x="5370069" y="5863178"/>
            <a:ext cx="2969463" cy="374134"/>
          </a:xfrm>
          <a:prstGeom prst="rect">
            <a:avLst/>
          </a:prstGeom>
          <a:noFill/>
        </p:spPr>
        <p:txBody>
          <a:bodyPr wrap="square" rtlCol="0">
            <a:noAutofit/>
          </a:bodyPr>
          <a:lstStyle/>
          <a:p>
            <a:pPr>
              <a:spcAft>
                <a:spcPts val="0"/>
              </a:spcAft>
            </a:pPr>
            <a:r>
              <a:rPr lang="fr-FR" sz="1100" i="1" kern="1200" dirty="0">
                <a:effectLst/>
                <a:latin typeface="Calibri"/>
                <a:ea typeface="Times New Roman"/>
                <a:cs typeface="Times New Roman"/>
              </a:rPr>
              <a:t>Ouverture si </a:t>
            </a:r>
            <a:r>
              <a:rPr lang="fr-FR" sz="1100" i="1" kern="1200" dirty="0" smtClean="0">
                <a:effectLst/>
                <a:latin typeface="Calibri"/>
                <a:ea typeface="Times New Roman"/>
                <a:cs typeface="Times New Roman"/>
              </a:rPr>
              <a:t>le groupe </a:t>
            </a:r>
            <a:r>
              <a:rPr lang="fr-FR" sz="1100" i="1" kern="1200" dirty="0">
                <a:effectLst/>
                <a:latin typeface="Calibri"/>
                <a:ea typeface="Times New Roman"/>
                <a:cs typeface="Times New Roman"/>
              </a:rPr>
              <a:t>d’accès </a:t>
            </a:r>
            <a:r>
              <a:rPr lang="fr-FR" sz="1100" i="1" kern="1200" dirty="0" smtClean="0">
                <a:effectLst/>
                <a:latin typeface="Calibri"/>
                <a:ea typeface="Times New Roman"/>
                <a:cs typeface="Times New Roman"/>
              </a:rPr>
              <a:t>de </a:t>
            </a:r>
            <a:r>
              <a:rPr lang="fr-FR" sz="1100" i="1" dirty="0" smtClean="0">
                <a:latin typeface="Calibri"/>
                <a:ea typeface="Times New Roman"/>
                <a:cs typeface="Times New Roman"/>
              </a:rPr>
              <a:t>la serrure </a:t>
            </a:r>
            <a:r>
              <a:rPr lang="fr-FR" sz="1100" i="1" kern="1200" dirty="0" smtClean="0">
                <a:effectLst/>
                <a:latin typeface="Calibri"/>
                <a:ea typeface="Times New Roman"/>
                <a:cs typeface="Times New Roman"/>
              </a:rPr>
              <a:t>est </a:t>
            </a:r>
            <a:r>
              <a:rPr lang="fr-FR" sz="1100" i="1" kern="1200" dirty="0">
                <a:effectLst/>
                <a:latin typeface="Calibri"/>
                <a:ea typeface="Times New Roman"/>
                <a:cs typeface="Times New Roman"/>
              </a:rPr>
              <a:t>aussi dans </a:t>
            </a:r>
            <a:r>
              <a:rPr lang="fr-FR" sz="1100" i="1" kern="1200" dirty="0" smtClean="0">
                <a:effectLst/>
                <a:latin typeface="Calibri"/>
                <a:ea typeface="Times New Roman"/>
                <a:cs typeface="Times New Roman"/>
              </a:rPr>
              <a:t>le badge du même code site</a:t>
            </a:r>
            <a:endParaRPr lang="en-GB" sz="1200" i="1" dirty="0">
              <a:effectLst/>
              <a:latin typeface="Times New Roman"/>
              <a:ea typeface="Times New Roman"/>
            </a:endParaRPr>
          </a:p>
        </p:txBody>
      </p:sp>
      <p:sp>
        <p:nvSpPr>
          <p:cNvPr id="73" name="ZoneTexte 72"/>
          <p:cNvSpPr txBox="1"/>
          <p:nvPr/>
        </p:nvSpPr>
        <p:spPr>
          <a:xfrm rot="21029927">
            <a:off x="3244219" y="4487636"/>
            <a:ext cx="832300" cy="553998"/>
          </a:xfrm>
          <a:prstGeom prst="rect">
            <a:avLst/>
          </a:prstGeom>
          <a:noFill/>
        </p:spPr>
        <p:txBody>
          <a:bodyPr wrap="square" rtlCol="0">
            <a:spAutoFit/>
          </a:bodyPr>
          <a:lstStyle/>
          <a:p>
            <a:r>
              <a:rPr lang="fr-FR" sz="1000" dirty="0" smtClean="0"/>
              <a:t>Accès</a:t>
            </a:r>
          </a:p>
          <a:p>
            <a:r>
              <a:rPr lang="fr-FR" sz="1000" dirty="0" smtClean="0"/>
              <a:t>Alarmes</a:t>
            </a:r>
          </a:p>
          <a:p>
            <a:r>
              <a:rPr lang="fr-FR" sz="1000" dirty="0" smtClean="0"/>
              <a:t>Historique</a:t>
            </a:r>
            <a:endParaRPr lang="fr-FR" sz="1000" dirty="0"/>
          </a:p>
        </p:txBody>
      </p:sp>
      <p:cxnSp>
        <p:nvCxnSpPr>
          <p:cNvPr id="74" name="Connecteur droit avec flèche 73"/>
          <p:cNvCxnSpPr/>
          <p:nvPr/>
        </p:nvCxnSpPr>
        <p:spPr>
          <a:xfrm flipH="1" flipV="1">
            <a:off x="1807475" y="3832454"/>
            <a:ext cx="1281160" cy="685136"/>
          </a:xfrm>
          <a:prstGeom prst="straightConnector1">
            <a:avLst/>
          </a:prstGeom>
          <a:ln>
            <a:solidFill>
              <a:srgbClr val="FF0000"/>
            </a:solidFill>
            <a:tailEnd type="arrow"/>
          </a:ln>
        </p:spPr>
        <p:style>
          <a:lnRef idx="2">
            <a:schemeClr val="accent3"/>
          </a:lnRef>
          <a:fillRef idx="0">
            <a:schemeClr val="accent3"/>
          </a:fillRef>
          <a:effectRef idx="1">
            <a:schemeClr val="accent3"/>
          </a:effectRef>
          <a:fontRef idx="minor">
            <a:schemeClr val="tx1"/>
          </a:fontRef>
        </p:style>
      </p:cxnSp>
      <p:cxnSp>
        <p:nvCxnSpPr>
          <p:cNvPr id="84" name="Connecteur droit avec flèche 83"/>
          <p:cNvCxnSpPr/>
          <p:nvPr/>
        </p:nvCxnSpPr>
        <p:spPr>
          <a:xfrm flipV="1">
            <a:off x="1837315" y="3458529"/>
            <a:ext cx="646453" cy="154671"/>
          </a:xfrm>
          <a:prstGeom prst="straightConnector1">
            <a:avLst/>
          </a:prstGeom>
          <a:ln>
            <a:solidFill>
              <a:srgbClr val="FF0000"/>
            </a:solidFill>
            <a:tailEnd type="arrow"/>
          </a:ln>
        </p:spPr>
        <p:style>
          <a:lnRef idx="2">
            <a:schemeClr val="accent3"/>
          </a:lnRef>
          <a:fillRef idx="0">
            <a:schemeClr val="accent3"/>
          </a:fillRef>
          <a:effectRef idx="1">
            <a:schemeClr val="accent3"/>
          </a:effectRef>
          <a:fontRef idx="minor">
            <a:schemeClr val="tx1"/>
          </a:fontRef>
        </p:style>
      </p:cxnSp>
      <p:cxnSp>
        <p:nvCxnSpPr>
          <p:cNvPr id="87" name="Connecteur droit avec flèche 86"/>
          <p:cNvCxnSpPr/>
          <p:nvPr/>
        </p:nvCxnSpPr>
        <p:spPr>
          <a:xfrm flipH="1">
            <a:off x="1837314" y="3212976"/>
            <a:ext cx="646454" cy="139796"/>
          </a:xfrm>
          <a:prstGeom prst="straightConnector1">
            <a:avLst/>
          </a:prstGeom>
          <a:ln>
            <a:solidFill>
              <a:srgbClr val="008CD0"/>
            </a:solidFill>
            <a:tailEnd type="arrow"/>
          </a:ln>
        </p:spPr>
        <p:style>
          <a:lnRef idx="2">
            <a:schemeClr val="accent3"/>
          </a:lnRef>
          <a:fillRef idx="0">
            <a:schemeClr val="accent3"/>
          </a:fillRef>
          <a:effectRef idx="1">
            <a:schemeClr val="accent3"/>
          </a:effectRef>
          <a:fontRef idx="minor">
            <a:schemeClr val="tx1"/>
          </a:fontRef>
        </p:style>
      </p:cxnSp>
      <p:cxnSp>
        <p:nvCxnSpPr>
          <p:cNvPr id="90" name="Connecteur droit avec flèche 89"/>
          <p:cNvCxnSpPr>
            <a:endCxn id="20" idx="1"/>
          </p:cNvCxnSpPr>
          <p:nvPr/>
        </p:nvCxnSpPr>
        <p:spPr>
          <a:xfrm>
            <a:off x="1743910" y="3970022"/>
            <a:ext cx="1344725" cy="794613"/>
          </a:xfrm>
          <a:prstGeom prst="straightConnector1">
            <a:avLst/>
          </a:prstGeom>
          <a:ln>
            <a:solidFill>
              <a:srgbClr val="008CD0"/>
            </a:solidFill>
            <a:tailEnd type="arrow"/>
          </a:ln>
        </p:spPr>
        <p:style>
          <a:lnRef idx="2">
            <a:schemeClr val="accent3"/>
          </a:lnRef>
          <a:fillRef idx="0">
            <a:schemeClr val="accent3"/>
          </a:fillRef>
          <a:effectRef idx="1">
            <a:schemeClr val="accent3"/>
          </a:effectRef>
          <a:fontRef idx="minor">
            <a:schemeClr val="tx1"/>
          </a:fontRef>
        </p:style>
      </p:cxnSp>
      <p:sp>
        <p:nvSpPr>
          <p:cNvPr id="92" name="ZoneTexte 91"/>
          <p:cNvSpPr txBox="1"/>
          <p:nvPr/>
        </p:nvSpPr>
        <p:spPr>
          <a:xfrm>
            <a:off x="18515" y="4207147"/>
            <a:ext cx="2537261" cy="769441"/>
          </a:xfrm>
          <a:prstGeom prst="rect">
            <a:avLst/>
          </a:prstGeom>
          <a:noFill/>
        </p:spPr>
        <p:txBody>
          <a:bodyPr wrap="square" rtlCol="0">
            <a:spAutoFit/>
          </a:bodyPr>
          <a:lstStyle/>
          <a:p>
            <a:r>
              <a:rPr lang="fr-FR" sz="1100" dirty="0" smtClean="0">
                <a:solidFill>
                  <a:srgbClr val="008CD0"/>
                </a:solidFill>
              </a:rPr>
              <a:t>Actions sur la borne  : </a:t>
            </a:r>
          </a:p>
          <a:p>
            <a:pPr marL="171450" indent="-171450">
              <a:buFontTx/>
              <a:buChar char="-"/>
            </a:pPr>
            <a:r>
              <a:rPr lang="fr-FR" sz="1100" dirty="0" smtClean="0">
                <a:solidFill>
                  <a:srgbClr val="008CD0"/>
                </a:solidFill>
              </a:rPr>
              <a:t>Définition du </a:t>
            </a:r>
            <a:r>
              <a:rPr lang="fr-FR" sz="1100" dirty="0" err="1" smtClean="0">
                <a:solidFill>
                  <a:srgbClr val="008CD0"/>
                </a:solidFill>
              </a:rPr>
              <a:t>mapping</a:t>
            </a:r>
            <a:endParaRPr lang="fr-FR" sz="1100" dirty="0" smtClean="0">
              <a:solidFill>
                <a:srgbClr val="008CD0"/>
              </a:solidFill>
            </a:endParaRPr>
          </a:p>
          <a:p>
            <a:pPr marL="171450" indent="-171450">
              <a:buFontTx/>
              <a:buChar char="-"/>
            </a:pPr>
            <a:r>
              <a:rPr lang="fr-FR" sz="1100" dirty="0" smtClean="0">
                <a:solidFill>
                  <a:srgbClr val="008CD0"/>
                </a:solidFill>
              </a:rPr>
              <a:t>Encodage initial des badges </a:t>
            </a:r>
          </a:p>
          <a:p>
            <a:pPr marL="171450" indent="-171450">
              <a:buFontTx/>
              <a:buChar char="-"/>
            </a:pPr>
            <a:r>
              <a:rPr lang="fr-FR" sz="1100" dirty="0" smtClean="0">
                <a:solidFill>
                  <a:srgbClr val="008CD0"/>
                </a:solidFill>
              </a:rPr>
              <a:t>Chargement des droits d’accès </a:t>
            </a:r>
          </a:p>
        </p:txBody>
      </p:sp>
      <p:sp>
        <p:nvSpPr>
          <p:cNvPr id="94" name="ZoneTexte 202"/>
          <p:cNvSpPr txBox="1"/>
          <p:nvPr/>
        </p:nvSpPr>
        <p:spPr>
          <a:xfrm>
            <a:off x="7018221" y="1806866"/>
            <a:ext cx="1492013" cy="303743"/>
          </a:xfrm>
          <a:prstGeom prst="rect">
            <a:avLst/>
          </a:prstGeom>
          <a:noFill/>
        </p:spPr>
        <p:txBody>
          <a:bodyPr wrap="square" rtlCol="0">
            <a:noAutofit/>
          </a:bodyPr>
          <a:lstStyle/>
          <a:p>
            <a:pPr>
              <a:spcAft>
                <a:spcPts val="0"/>
              </a:spcAft>
            </a:pPr>
            <a:r>
              <a:rPr lang="fr-FR" sz="1100" dirty="0">
                <a:latin typeface="Calibri"/>
                <a:ea typeface="Times New Roman"/>
                <a:cs typeface="Times New Roman"/>
              </a:rPr>
              <a:t>Clé USB radio </a:t>
            </a:r>
            <a:endParaRPr lang="en-GB" sz="1200" dirty="0">
              <a:effectLst/>
              <a:latin typeface="Times New Roman"/>
              <a:ea typeface="Times New Roman"/>
            </a:endParaRPr>
          </a:p>
        </p:txBody>
      </p:sp>
      <p:pic>
        <p:nvPicPr>
          <p:cNvPr id="67" name="Image 66" descr="http://w3.assaabloy.co.uk/images/catalog/ikon/jpg_205/USB_dongle_jpg_205.jpg"/>
          <p:cNvPicPr/>
          <p:nvPr/>
        </p:nvPicPr>
        <p:blipFill>
          <a:blip r:embed="rId8">
            <a:extLst>
              <a:ext uri="{28A0092B-C50C-407E-A947-70E740481C1C}">
                <a14:useLocalDpi xmlns:a14="http://schemas.microsoft.com/office/drawing/2010/main" val="0"/>
              </a:ext>
            </a:extLst>
          </a:blip>
          <a:srcRect/>
          <a:stretch>
            <a:fillRect/>
          </a:stretch>
        </p:blipFill>
        <p:spPr bwMode="auto">
          <a:xfrm>
            <a:off x="6955606" y="1304805"/>
            <a:ext cx="1425476" cy="505966"/>
          </a:xfrm>
          <a:prstGeom prst="rect">
            <a:avLst/>
          </a:prstGeom>
          <a:noFill/>
          <a:ln>
            <a:noFill/>
          </a:ln>
        </p:spPr>
      </p:pic>
      <p:pic>
        <p:nvPicPr>
          <p:cNvPr id="75" name="Picture 4"/>
          <p:cNvPicPr>
            <a:picLocks noChangeAspect="1" noChangeArrowheads="1"/>
          </p:cNvPicPr>
          <p:nvPr/>
        </p:nvPicPr>
        <p:blipFill>
          <a:blip r:embed="rId9" cstate="print">
            <a:extLst>
              <a:ext uri="{28A0092B-C50C-407E-A947-70E740481C1C}">
                <a14:useLocalDpi xmlns:a14="http://schemas.microsoft.com/office/drawing/2010/main" val="0"/>
              </a:ext>
            </a:extLst>
          </a:blip>
          <a:srcRect/>
          <a:stretch>
            <a:fillRect/>
          </a:stretch>
        </p:blipFill>
        <p:spPr bwMode="auto">
          <a:xfrm>
            <a:off x="3034260" y="5326256"/>
            <a:ext cx="1152128" cy="794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77" name="ZoneTexte 76"/>
          <p:cNvSpPr txBox="1"/>
          <p:nvPr/>
        </p:nvSpPr>
        <p:spPr>
          <a:xfrm>
            <a:off x="3095496" y="5446407"/>
            <a:ext cx="783148" cy="553998"/>
          </a:xfrm>
          <a:prstGeom prst="rect">
            <a:avLst/>
          </a:prstGeom>
          <a:noFill/>
        </p:spPr>
        <p:txBody>
          <a:bodyPr wrap="square" rtlCol="0">
            <a:spAutoFit/>
          </a:bodyPr>
          <a:lstStyle/>
          <a:p>
            <a:r>
              <a:rPr lang="fr-FR" sz="1000" dirty="0" smtClean="0"/>
              <a:t>Badge Audit historique</a:t>
            </a:r>
          </a:p>
        </p:txBody>
      </p:sp>
      <p:pic>
        <p:nvPicPr>
          <p:cNvPr id="80" name="Picture 4"/>
          <p:cNvPicPr>
            <a:picLocks noChangeAspect="1" noChangeArrowheads="1"/>
          </p:cNvPicPr>
          <p:nvPr/>
        </p:nvPicPr>
        <p:blipFill>
          <a:blip r:embed="rId10" cstate="print">
            <a:extLst>
              <a:ext uri="{28A0092B-C50C-407E-A947-70E740481C1C}">
                <a14:useLocalDpi xmlns:a14="http://schemas.microsoft.com/office/drawing/2010/main" val="0"/>
              </a:ext>
            </a:extLst>
          </a:blip>
          <a:srcRect/>
          <a:stretch>
            <a:fillRect/>
          </a:stretch>
        </p:blipFill>
        <p:spPr bwMode="auto">
          <a:xfrm>
            <a:off x="7921703" y="2203758"/>
            <a:ext cx="1003117" cy="69156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cxnSp>
        <p:nvCxnSpPr>
          <p:cNvPr id="82" name="Connecteur droit avec flèche 81"/>
          <p:cNvCxnSpPr/>
          <p:nvPr/>
        </p:nvCxnSpPr>
        <p:spPr>
          <a:xfrm flipH="1">
            <a:off x="4186388" y="5301208"/>
            <a:ext cx="3049908" cy="216024"/>
          </a:xfrm>
          <a:prstGeom prst="straightConnector1">
            <a:avLst/>
          </a:prstGeom>
          <a:ln>
            <a:solidFill>
              <a:schemeClr val="tx1"/>
            </a:solidFill>
            <a:tailEnd type="arrow"/>
          </a:ln>
        </p:spPr>
        <p:style>
          <a:lnRef idx="2">
            <a:schemeClr val="accent3"/>
          </a:lnRef>
          <a:fillRef idx="0">
            <a:schemeClr val="accent3"/>
          </a:fillRef>
          <a:effectRef idx="1">
            <a:schemeClr val="accent3"/>
          </a:effectRef>
          <a:fontRef idx="minor">
            <a:schemeClr val="tx1"/>
          </a:fontRef>
        </p:style>
      </p:cxnSp>
      <p:cxnSp>
        <p:nvCxnSpPr>
          <p:cNvPr id="85" name="Connecteur droit avec flèche 84"/>
          <p:cNvCxnSpPr/>
          <p:nvPr/>
        </p:nvCxnSpPr>
        <p:spPr>
          <a:xfrm flipH="1" flipV="1">
            <a:off x="1547666" y="3938947"/>
            <a:ext cx="1800198" cy="1387309"/>
          </a:xfrm>
          <a:prstGeom prst="straightConnector1">
            <a:avLst/>
          </a:prstGeom>
          <a:ln>
            <a:solidFill>
              <a:schemeClr val="tx1"/>
            </a:solidFill>
            <a:tailEnd type="arrow"/>
          </a:ln>
        </p:spPr>
        <p:style>
          <a:lnRef idx="2">
            <a:schemeClr val="accent3"/>
          </a:lnRef>
          <a:fillRef idx="0">
            <a:schemeClr val="accent3"/>
          </a:fillRef>
          <a:effectRef idx="1">
            <a:schemeClr val="accent3"/>
          </a:effectRef>
          <a:fontRef idx="minor">
            <a:schemeClr val="tx1"/>
          </a:fontRef>
        </p:style>
      </p:cxnSp>
      <p:sp>
        <p:nvSpPr>
          <p:cNvPr id="86" name="ZoneTexte 202"/>
          <p:cNvSpPr txBox="1"/>
          <p:nvPr/>
        </p:nvSpPr>
        <p:spPr>
          <a:xfrm rot="21332182">
            <a:off x="4438040" y="5428348"/>
            <a:ext cx="2969463" cy="374134"/>
          </a:xfrm>
          <a:prstGeom prst="rect">
            <a:avLst/>
          </a:prstGeom>
          <a:noFill/>
        </p:spPr>
        <p:txBody>
          <a:bodyPr wrap="square" rtlCol="0">
            <a:noAutofit/>
          </a:bodyPr>
          <a:lstStyle/>
          <a:p>
            <a:pPr>
              <a:spcAft>
                <a:spcPts val="0"/>
              </a:spcAft>
            </a:pPr>
            <a:r>
              <a:rPr lang="fr-FR" sz="1100" kern="1200" dirty="0" smtClean="0">
                <a:effectLst/>
                <a:latin typeface="Calibri"/>
                <a:ea typeface="Times New Roman"/>
                <a:cs typeface="Times New Roman"/>
              </a:rPr>
              <a:t>Historique + alarmes  d’une serrure en cas de vol,…</a:t>
            </a:r>
            <a:endParaRPr lang="en-GB" sz="1200" dirty="0">
              <a:effectLst/>
              <a:latin typeface="Times New Roman"/>
              <a:ea typeface="Times New Roman"/>
            </a:endParaRPr>
          </a:p>
        </p:txBody>
      </p:sp>
      <p:sp>
        <p:nvSpPr>
          <p:cNvPr id="49" name="ZoneTexte 48"/>
          <p:cNvSpPr txBox="1"/>
          <p:nvPr/>
        </p:nvSpPr>
        <p:spPr>
          <a:xfrm>
            <a:off x="3995935" y="332656"/>
            <a:ext cx="4752529" cy="769441"/>
          </a:xfrm>
          <a:prstGeom prst="rect">
            <a:avLst/>
          </a:prstGeom>
          <a:noFill/>
        </p:spPr>
        <p:txBody>
          <a:bodyPr wrap="square" rtlCol="0">
            <a:spAutoFit/>
          </a:bodyPr>
          <a:lstStyle/>
          <a:p>
            <a:r>
              <a:rPr lang="fr-FR" sz="1100" dirty="0">
                <a:solidFill>
                  <a:srgbClr val="00B050"/>
                </a:solidFill>
              </a:rPr>
              <a:t>G</a:t>
            </a:r>
            <a:r>
              <a:rPr lang="fr-FR" sz="1100" dirty="0" smtClean="0">
                <a:solidFill>
                  <a:srgbClr val="00B050"/>
                </a:solidFill>
              </a:rPr>
              <a:t>érer par le PAP offline: </a:t>
            </a:r>
          </a:p>
          <a:p>
            <a:pPr marL="171450" indent="-171450">
              <a:buFontTx/>
              <a:buChar char="-"/>
            </a:pPr>
            <a:r>
              <a:rPr lang="fr-FR" sz="1100" dirty="0" smtClean="0">
                <a:solidFill>
                  <a:srgbClr val="00B050"/>
                </a:solidFill>
              </a:rPr>
              <a:t>Définition du </a:t>
            </a:r>
            <a:r>
              <a:rPr lang="fr-FR" sz="1100" dirty="0" err="1" smtClean="0">
                <a:solidFill>
                  <a:srgbClr val="00B050"/>
                </a:solidFill>
              </a:rPr>
              <a:t>mapping</a:t>
            </a:r>
            <a:r>
              <a:rPr lang="fr-FR" sz="1100" dirty="0" smtClean="0">
                <a:solidFill>
                  <a:srgbClr val="00B050"/>
                </a:solidFill>
              </a:rPr>
              <a:t> des badges</a:t>
            </a:r>
          </a:p>
          <a:p>
            <a:pPr marL="171450" indent="-171450">
              <a:buFontTx/>
              <a:buChar char="-"/>
            </a:pPr>
            <a:r>
              <a:rPr lang="fr-FR" sz="1100" dirty="0">
                <a:solidFill>
                  <a:srgbClr val="00B050"/>
                </a:solidFill>
              </a:rPr>
              <a:t>Import des données de MS</a:t>
            </a:r>
          </a:p>
          <a:p>
            <a:pPr marL="171450" indent="-171450">
              <a:buFontTx/>
              <a:buChar char="-"/>
            </a:pPr>
            <a:r>
              <a:rPr lang="fr-FR" sz="1100" dirty="0" smtClean="0">
                <a:solidFill>
                  <a:srgbClr val="00B050"/>
                </a:solidFill>
              </a:rPr>
              <a:t>Chargement du </a:t>
            </a:r>
            <a:r>
              <a:rPr lang="fr-FR" sz="1100" dirty="0" err="1" smtClean="0">
                <a:solidFill>
                  <a:srgbClr val="00B050"/>
                </a:solidFill>
              </a:rPr>
              <a:t>mapping</a:t>
            </a:r>
            <a:r>
              <a:rPr lang="fr-FR" sz="1100" dirty="0" smtClean="0">
                <a:solidFill>
                  <a:srgbClr val="00B050"/>
                </a:solidFill>
              </a:rPr>
              <a:t> + import MS dans les serrures + horodatage </a:t>
            </a:r>
          </a:p>
        </p:txBody>
      </p:sp>
      <p:cxnSp>
        <p:nvCxnSpPr>
          <p:cNvPr id="58" name="Connecteur droit avec flèche 57"/>
          <p:cNvCxnSpPr/>
          <p:nvPr/>
        </p:nvCxnSpPr>
        <p:spPr>
          <a:xfrm flipV="1">
            <a:off x="1805081" y="2988832"/>
            <a:ext cx="678687" cy="100609"/>
          </a:xfrm>
          <a:prstGeom prst="straightConnector1">
            <a:avLst/>
          </a:prstGeom>
          <a:ln>
            <a:solidFill>
              <a:schemeClr val="tx1"/>
            </a:solidFill>
            <a:tailEnd type="arrow"/>
          </a:ln>
        </p:spPr>
        <p:style>
          <a:lnRef idx="2">
            <a:schemeClr val="accent3"/>
          </a:lnRef>
          <a:fillRef idx="0">
            <a:schemeClr val="accent3"/>
          </a:fillRef>
          <a:effectRef idx="1">
            <a:schemeClr val="accent3"/>
          </a:effectRef>
          <a:fontRef idx="minor">
            <a:schemeClr val="tx1"/>
          </a:fontRef>
        </p:style>
      </p:cxnSp>
      <p:cxnSp>
        <p:nvCxnSpPr>
          <p:cNvPr id="62" name="Connecteur droit avec flèche 61"/>
          <p:cNvCxnSpPr/>
          <p:nvPr/>
        </p:nvCxnSpPr>
        <p:spPr>
          <a:xfrm>
            <a:off x="5076056" y="1700808"/>
            <a:ext cx="1660849" cy="0"/>
          </a:xfrm>
          <a:prstGeom prst="straightConnector1">
            <a:avLst/>
          </a:prstGeom>
          <a:ln>
            <a:solidFill>
              <a:srgbClr val="00B050"/>
            </a:solidFill>
            <a:tailEnd type="arrow"/>
          </a:ln>
        </p:spPr>
        <p:style>
          <a:lnRef idx="2">
            <a:schemeClr val="dk1"/>
          </a:lnRef>
          <a:fillRef idx="0">
            <a:schemeClr val="dk1"/>
          </a:fillRef>
          <a:effectRef idx="1">
            <a:schemeClr val="dk1"/>
          </a:effectRef>
          <a:fontRef idx="minor">
            <a:schemeClr val="tx1"/>
          </a:fontRef>
        </p:style>
      </p:cxnSp>
      <p:cxnSp>
        <p:nvCxnSpPr>
          <p:cNvPr id="68" name="Connecteur droit avec flèche 67"/>
          <p:cNvCxnSpPr/>
          <p:nvPr/>
        </p:nvCxnSpPr>
        <p:spPr>
          <a:xfrm>
            <a:off x="7596336" y="2120151"/>
            <a:ext cx="0" cy="2532985"/>
          </a:xfrm>
          <a:prstGeom prst="straightConnector1">
            <a:avLst/>
          </a:prstGeom>
          <a:ln>
            <a:solidFill>
              <a:srgbClr val="00B050"/>
            </a:solidFill>
            <a:tailEnd type="arrow"/>
          </a:ln>
        </p:spPr>
        <p:style>
          <a:lnRef idx="2">
            <a:schemeClr val="dk1"/>
          </a:lnRef>
          <a:fillRef idx="0">
            <a:schemeClr val="dk1"/>
          </a:fillRef>
          <a:effectRef idx="1">
            <a:schemeClr val="dk1"/>
          </a:effectRef>
          <a:fontRef idx="minor">
            <a:schemeClr val="tx1"/>
          </a:fontRef>
        </p:style>
      </p:cxnSp>
      <p:pic>
        <p:nvPicPr>
          <p:cNvPr id="41" name="Picture 4"/>
          <p:cNvPicPr>
            <a:picLocks noChangeAspect="1" noChangeArrowheads="1"/>
          </p:cNvPicPr>
          <p:nvPr/>
        </p:nvPicPr>
        <p:blipFill>
          <a:blip r:embed="rId10" cstate="print">
            <a:extLst>
              <a:ext uri="{28A0092B-C50C-407E-A947-70E740481C1C}">
                <a14:useLocalDpi xmlns:a14="http://schemas.microsoft.com/office/drawing/2010/main" val="0"/>
              </a:ext>
            </a:extLst>
          </a:blip>
          <a:srcRect/>
          <a:stretch>
            <a:fillRect/>
          </a:stretch>
        </p:blipFill>
        <p:spPr bwMode="auto">
          <a:xfrm>
            <a:off x="8074103" y="2356158"/>
            <a:ext cx="1003117" cy="69156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2" name="Image 41" descr="Cylindre double - bouton inox"/>
          <p:cNvPicPr/>
          <p:nvPr/>
        </p:nvPicPr>
        <p:blipFill>
          <a:blip r:embed="rId11" cstate="print">
            <a:extLst>
              <a:ext uri="{28A0092B-C50C-407E-A947-70E740481C1C}">
                <a14:useLocalDpi xmlns:a14="http://schemas.microsoft.com/office/drawing/2010/main" val="0"/>
              </a:ext>
            </a:extLst>
          </a:blip>
          <a:srcRect/>
          <a:stretch>
            <a:fillRect/>
          </a:stretch>
        </p:blipFill>
        <p:spPr bwMode="auto">
          <a:xfrm>
            <a:off x="7726078" y="4739350"/>
            <a:ext cx="1112460" cy="460079"/>
          </a:xfrm>
          <a:prstGeom prst="rect">
            <a:avLst/>
          </a:prstGeom>
          <a:noFill/>
          <a:ln>
            <a:noFill/>
          </a:ln>
        </p:spPr>
      </p:pic>
      <p:pic>
        <p:nvPicPr>
          <p:cNvPr id="43" name="Image 42" descr="Ensemble béquilles Basic"/>
          <p:cNvPicPr/>
          <p:nvPr/>
        </p:nvPicPr>
        <p:blipFill>
          <a:blip r:embed="rId12" cstate="print">
            <a:extLst>
              <a:ext uri="{28A0092B-C50C-407E-A947-70E740481C1C}">
                <a14:useLocalDpi xmlns:a14="http://schemas.microsoft.com/office/drawing/2010/main" val="0"/>
              </a:ext>
            </a:extLst>
          </a:blip>
          <a:srcRect/>
          <a:stretch>
            <a:fillRect/>
          </a:stretch>
        </p:blipFill>
        <p:spPr bwMode="auto">
          <a:xfrm>
            <a:off x="7936770" y="5377227"/>
            <a:ext cx="993133" cy="1080478"/>
          </a:xfrm>
          <a:prstGeom prst="rect">
            <a:avLst/>
          </a:prstGeom>
          <a:noFill/>
          <a:ln>
            <a:noFill/>
          </a:ln>
        </p:spPr>
      </p:pic>
    </p:spTree>
    <p:extLst>
      <p:ext uri="{BB962C8B-B14F-4D97-AF65-F5344CB8AC3E}">
        <p14:creationId xmlns:p14="http://schemas.microsoft.com/office/powerpoint/2010/main" val="312934231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5458" name="Rectangle 2"/>
          <p:cNvSpPr>
            <a:spLocks noGrp="1"/>
          </p:cNvSpPr>
          <p:nvPr>
            <p:ph type="body" sz="half" idx="1"/>
          </p:nvPr>
        </p:nvSpPr>
        <p:spPr>
          <a:xfrm>
            <a:off x="0" y="764704"/>
            <a:ext cx="9144000" cy="5544616"/>
          </a:xfrm>
        </p:spPr>
        <p:txBody>
          <a:bodyPr/>
          <a:lstStyle/>
          <a:p>
            <a:r>
              <a:rPr lang="fr-FR" sz="1800" dirty="0" smtClean="0"/>
              <a:t>Solution </a:t>
            </a:r>
            <a:r>
              <a:rPr lang="fr-FR" sz="1800" dirty="0"/>
              <a:t>sans </a:t>
            </a:r>
            <a:r>
              <a:rPr lang="fr-FR" sz="1800" dirty="0" smtClean="0"/>
              <a:t>câblage qui réduit le coût</a:t>
            </a:r>
          </a:p>
          <a:p>
            <a:r>
              <a:rPr lang="fr-FR" sz="1800" dirty="0" smtClean="0"/>
              <a:t>Rapidité, simplicité d’installation des cylindres, béquilles  </a:t>
            </a:r>
          </a:p>
          <a:p>
            <a:r>
              <a:rPr lang="fr-FR" sz="1800" dirty="0" smtClean="0"/>
              <a:t>Les droits d’accès = « Organigramme virtuel » reprogrammable à l’infini</a:t>
            </a:r>
          </a:p>
          <a:p>
            <a:r>
              <a:rPr lang="fr-FR" sz="1800" dirty="0"/>
              <a:t>Nombre d’utilisateurs </a:t>
            </a:r>
            <a:r>
              <a:rPr lang="fr-FR" sz="1800" dirty="0" smtClean="0"/>
              <a:t>illimités coté serrures</a:t>
            </a:r>
          </a:p>
          <a:p>
            <a:r>
              <a:rPr lang="fr-FR" sz="1800" dirty="0" smtClean="0"/>
              <a:t>Suppression des coûts liés aux clés mécaniques :</a:t>
            </a:r>
          </a:p>
          <a:p>
            <a:pPr lvl="1"/>
            <a:r>
              <a:rPr lang="fr-FR" sz="1600" dirty="0">
                <a:solidFill>
                  <a:srgbClr val="FF9900"/>
                </a:solidFill>
              </a:rPr>
              <a:t>perte d’un « </a:t>
            </a:r>
            <a:r>
              <a:rPr lang="fr-FR" sz="1600" dirty="0" err="1">
                <a:solidFill>
                  <a:srgbClr val="FF9900"/>
                </a:solidFill>
              </a:rPr>
              <a:t>pass</a:t>
            </a:r>
            <a:r>
              <a:rPr lang="fr-FR" sz="1600" dirty="0">
                <a:solidFill>
                  <a:srgbClr val="FF9900"/>
                </a:solidFill>
              </a:rPr>
              <a:t> » avec ses conséquences</a:t>
            </a:r>
          </a:p>
          <a:p>
            <a:pPr lvl="1"/>
            <a:r>
              <a:rPr lang="fr-FR" sz="1600" dirty="0">
                <a:solidFill>
                  <a:srgbClr val="FF9900"/>
                </a:solidFill>
              </a:rPr>
              <a:t>armoires à </a:t>
            </a:r>
            <a:r>
              <a:rPr lang="fr-FR" sz="1600" dirty="0" smtClean="0">
                <a:solidFill>
                  <a:srgbClr val="FF9900"/>
                </a:solidFill>
              </a:rPr>
              <a:t>clés, Personnel </a:t>
            </a:r>
            <a:r>
              <a:rPr lang="fr-FR" sz="1600" dirty="0">
                <a:solidFill>
                  <a:srgbClr val="FF9900"/>
                </a:solidFill>
              </a:rPr>
              <a:t>dédié</a:t>
            </a:r>
          </a:p>
          <a:p>
            <a:pPr lvl="1"/>
            <a:r>
              <a:rPr lang="fr-FR" sz="1600" dirty="0" smtClean="0">
                <a:solidFill>
                  <a:srgbClr val="FF9900"/>
                </a:solidFill>
              </a:rPr>
              <a:t>clés </a:t>
            </a:r>
            <a:r>
              <a:rPr lang="fr-FR" sz="1600" dirty="0">
                <a:solidFill>
                  <a:srgbClr val="FF9900"/>
                </a:solidFill>
              </a:rPr>
              <a:t>mécaniques haut de gamme et organigramme </a:t>
            </a:r>
            <a:r>
              <a:rPr lang="fr-FR" sz="1600" dirty="0" smtClean="0">
                <a:solidFill>
                  <a:srgbClr val="FF9900"/>
                </a:solidFill>
              </a:rPr>
              <a:t>sur-mesure à acheter</a:t>
            </a:r>
            <a:endParaRPr lang="fr-FR" sz="1600" dirty="0">
              <a:solidFill>
                <a:srgbClr val="FF9900"/>
              </a:solidFill>
            </a:endParaRPr>
          </a:p>
          <a:p>
            <a:r>
              <a:rPr lang="fr-FR" sz="1800" dirty="0" smtClean="0"/>
              <a:t>Badge unique </a:t>
            </a:r>
            <a:r>
              <a:rPr lang="fr-FR" sz="1800" dirty="0" err="1" smtClean="0"/>
              <a:t>Mifare</a:t>
            </a:r>
            <a:r>
              <a:rPr lang="fr-FR" sz="1800" dirty="0" smtClean="0"/>
              <a:t> ou </a:t>
            </a:r>
            <a:r>
              <a:rPr lang="fr-FR" sz="1800" dirty="0" err="1" smtClean="0"/>
              <a:t>Desfire</a:t>
            </a:r>
            <a:r>
              <a:rPr lang="fr-FR" sz="1800" dirty="0" smtClean="0"/>
              <a:t> </a:t>
            </a:r>
            <a:r>
              <a:rPr lang="fr-FR" sz="1800" dirty="0"/>
              <a:t>EV1 </a:t>
            </a:r>
            <a:r>
              <a:rPr lang="fr-FR" sz="1800" dirty="0" smtClean="0"/>
              <a:t>pour accès online et offline</a:t>
            </a:r>
          </a:p>
          <a:p>
            <a:r>
              <a:rPr lang="fr-FR" sz="1800" dirty="0" smtClean="0"/>
              <a:t>Solution sécurisée: Données dans le badge, communication, Clé appli offline</a:t>
            </a:r>
            <a:endParaRPr lang="fr-FR" sz="1800" dirty="0"/>
          </a:p>
          <a:p>
            <a:r>
              <a:rPr lang="fr-FR" sz="1800" dirty="0" smtClean="0"/>
              <a:t>Simplifie </a:t>
            </a:r>
            <a:r>
              <a:rPr lang="fr-FR" sz="1800" dirty="0"/>
              <a:t>l’exploitation </a:t>
            </a:r>
            <a:r>
              <a:rPr lang="fr-FR" sz="1800" dirty="0" smtClean="0"/>
              <a:t>quotidienne</a:t>
            </a:r>
          </a:p>
          <a:p>
            <a:r>
              <a:rPr lang="fr-FR" sz="1800" dirty="0" smtClean="0"/>
              <a:t>Permet une traçabilité, un historique des mouvements centralisé dans MICRO-SESAME sans intervention sur les serrures</a:t>
            </a:r>
          </a:p>
          <a:p>
            <a:r>
              <a:rPr lang="fr-FR" sz="1800" dirty="0" smtClean="0"/>
              <a:t>Autonomie des piles de 2 ans et alerte des exploitants sur piles basses</a:t>
            </a:r>
          </a:p>
          <a:p>
            <a:pPr marL="0" indent="0">
              <a:buNone/>
            </a:pPr>
            <a:endParaRPr lang="fr-FR" sz="1800" dirty="0" smtClean="0"/>
          </a:p>
          <a:p>
            <a:endParaRPr lang="fr-FR" sz="1800" dirty="0"/>
          </a:p>
          <a:p>
            <a:pPr marL="0" indent="0">
              <a:buNone/>
            </a:pPr>
            <a:endParaRPr lang="fr-FR" sz="1600" dirty="0"/>
          </a:p>
          <a:p>
            <a:pPr lvl="1"/>
            <a:endParaRPr lang="fr-FR" sz="1600" dirty="0">
              <a:solidFill>
                <a:srgbClr val="FF9900"/>
              </a:solidFill>
            </a:endParaRPr>
          </a:p>
          <a:p>
            <a:pPr lvl="1"/>
            <a:endParaRPr lang="fr-FR" sz="1600" dirty="0">
              <a:solidFill>
                <a:srgbClr val="FF9900"/>
              </a:solidFill>
            </a:endParaRPr>
          </a:p>
        </p:txBody>
      </p:sp>
      <p:sp>
        <p:nvSpPr>
          <p:cNvPr id="5" name="Rectangle 7"/>
          <p:cNvSpPr txBox="1">
            <a:spLocks/>
          </p:cNvSpPr>
          <p:nvPr/>
        </p:nvSpPr>
        <p:spPr bwMode="auto">
          <a:xfrm>
            <a:off x="1130300" y="-27384"/>
            <a:ext cx="7905750" cy="792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r" rtl="0" fontAlgn="base">
              <a:spcBef>
                <a:spcPct val="0"/>
              </a:spcBef>
              <a:spcAft>
                <a:spcPct val="0"/>
              </a:spcAft>
              <a:defRPr sz="3600" b="1" kern="1200">
                <a:solidFill>
                  <a:schemeClr val="tx1"/>
                </a:solidFill>
                <a:latin typeface="+mj-lt"/>
                <a:ea typeface="+mj-ea"/>
                <a:cs typeface="+mj-cs"/>
              </a:defRPr>
            </a:lvl1pPr>
            <a:lvl2pPr algn="r" rtl="0" fontAlgn="base">
              <a:spcBef>
                <a:spcPct val="0"/>
              </a:spcBef>
              <a:spcAft>
                <a:spcPct val="0"/>
              </a:spcAft>
              <a:defRPr sz="3600" b="1">
                <a:solidFill>
                  <a:schemeClr val="tx1"/>
                </a:solidFill>
                <a:latin typeface="Calibri" pitchFamily="34" charset="0"/>
              </a:defRPr>
            </a:lvl2pPr>
            <a:lvl3pPr algn="r" rtl="0" fontAlgn="base">
              <a:spcBef>
                <a:spcPct val="0"/>
              </a:spcBef>
              <a:spcAft>
                <a:spcPct val="0"/>
              </a:spcAft>
              <a:defRPr sz="3600" b="1">
                <a:solidFill>
                  <a:schemeClr val="tx1"/>
                </a:solidFill>
                <a:latin typeface="Calibri" pitchFamily="34" charset="0"/>
              </a:defRPr>
            </a:lvl3pPr>
            <a:lvl4pPr algn="r" rtl="0" fontAlgn="base">
              <a:spcBef>
                <a:spcPct val="0"/>
              </a:spcBef>
              <a:spcAft>
                <a:spcPct val="0"/>
              </a:spcAft>
              <a:defRPr sz="3600" b="1">
                <a:solidFill>
                  <a:schemeClr val="tx1"/>
                </a:solidFill>
                <a:latin typeface="Calibri" pitchFamily="34" charset="0"/>
              </a:defRPr>
            </a:lvl4pPr>
            <a:lvl5pPr algn="r" rtl="0" fontAlgn="base">
              <a:spcBef>
                <a:spcPct val="0"/>
              </a:spcBef>
              <a:spcAft>
                <a:spcPct val="0"/>
              </a:spcAft>
              <a:defRPr sz="3600" b="1">
                <a:solidFill>
                  <a:schemeClr val="tx1"/>
                </a:solidFill>
                <a:latin typeface="Calibri" pitchFamily="34" charset="0"/>
              </a:defRPr>
            </a:lvl5pPr>
            <a:lvl6pPr marL="457200" algn="r" rtl="0" fontAlgn="base">
              <a:spcBef>
                <a:spcPct val="0"/>
              </a:spcBef>
              <a:spcAft>
                <a:spcPct val="0"/>
              </a:spcAft>
              <a:defRPr sz="3600" b="1">
                <a:solidFill>
                  <a:schemeClr val="tx1"/>
                </a:solidFill>
                <a:latin typeface="Calibri" pitchFamily="34" charset="0"/>
              </a:defRPr>
            </a:lvl6pPr>
            <a:lvl7pPr marL="914400" algn="r" rtl="0" fontAlgn="base">
              <a:spcBef>
                <a:spcPct val="0"/>
              </a:spcBef>
              <a:spcAft>
                <a:spcPct val="0"/>
              </a:spcAft>
              <a:defRPr sz="3600" b="1">
                <a:solidFill>
                  <a:schemeClr val="tx1"/>
                </a:solidFill>
                <a:latin typeface="Calibri" pitchFamily="34" charset="0"/>
              </a:defRPr>
            </a:lvl7pPr>
            <a:lvl8pPr marL="1371600" algn="r" rtl="0" fontAlgn="base">
              <a:spcBef>
                <a:spcPct val="0"/>
              </a:spcBef>
              <a:spcAft>
                <a:spcPct val="0"/>
              </a:spcAft>
              <a:defRPr sz="3600" b="1">
                <a:solidFill>
                  <a:schemeClr val="tx1"/>
                </a:solidFill>
                <a:latin typeface="Calibri" pitchFamily="34" charset="0"/>
              </a:defRPr>
            </a:lvl8pPr>
            <a:lvl9pPr marL="1828800" algn="r" rtl="0" fontAlgn="base">
              <a:spcBef>
                <a:spcPct val="0"/>
              </a:spcBef>
              <a:spcAft>
                <a:spcPct val="0"/>
              </a:spcAft>
              <a:defRPr sz="3600" b="1">
                <a:solidFill>
                  <a:schemeClr val="tx1"/>
                </a:solidFill>
                <a:latin typeface="Calibri" pitchFamily="34" charset="0"/>
              </a:defRPr>
            </a:lvl9pPr>
          </a:lstStyle>
          <a:p>
            <a:r>
              <a:rPr lang="fr-FR" sz="3200" dirty="0" smtClean="0">
                <a:solidFill>
                  <a:schemeClr val="tx1">
                    <a:lumMod val="50000"/>
                    <a:lumOff val="50000"/>
                  </a:schemeClr>
                </a:solidFill>
              </a:rPr>
              <a:t>Les avantages d’une solution offline  </a:t>
            </a:r>
          </a:p>
        </p:txBody>
      </p:sp>
    </p:spTree>
    <p:extLst>
      <p:ext uri="{BB962C8B-B14F-4D97-AF65-F5344CB8AC3E}">
        <p14:creationId xmlns:p14="http://schemas.microsoft.com/office/powerpoint/2010/main" val="279684518"/>
      </p:ext>
    </p:extLst>
  </p:cSld>
  <p:clrMapOvr>
    <a:masterClrMapping/>
  </p:clrMapOvr>
  <p:timing>
    <p:tnLst>
      <p:par>
        <p:cTn id="1" dur="indefinite" restart="never" nodeType="tmRoot"/>
      </p:par>
    </p:tnLst>
  </p:timing>
</p:sld>
</file>

<file path=ppt/theme/theme1.xml><?xml version="1.0" encoding="utf-8"?>
<a:theme xmlns:a="http://schemas.openxmlformats.org/drawingml/2006/main" name="Thème Office">
  <a:themeElements>
    <a:clrScheme name="Bureau">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Bureau">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10827</TotalTime>
  <Words>3543</Words>
  <Application>Microsoft Office PowerPoint</Application>
  <PresentationFormat>Affichage à l'écran (4:3)</PresentationFormat>
  <Paragraphs>449</Paragraphs>
  <Slides>21</Slides>
  <Notes>18</Notes>
  <HiddenSlides>0</HiddenSlides>
  <MMClips>0</MMClips>
  <ScaleCrop>false</ScaleCrop>
  <HeadingPairs>
    <vt:vector size="4" baseType="variant">
      <vt:variant>
        <vt:lpstr>Thème</vt:lpstr>
      </vt:variant>
      <vt:variant>
        <vt:i4>1</vt:i4>
      </vt:variant>
      <vt:variant>
        <vt:lpstr>Titres des diapositives</vt:lpstr>
      </vt:variant>
      <vt:variant>
        <vt:i4>21</vt:i4>
      </vt:variant>
    </vt:vector>
  </HeadingPairs>
  <TitlesOfParts>
    <vt:vector size="22" baseType="lpstr">
      <vt:lpstr>Thème Office</vt:lpstr>
      <vt:lpstr>Présentation PowerPoint</vt:lpstr>
      <vt:lpstr>Présentation PowerPoint</vt:lpstr>
      <vt:lpstr>Le concept Offline</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Domaines de compétences </vt:lpstr>
      <vt:lpstr>Présentation PowerPoint</vt:lpstr>
      <vt:lpstr>Présentation PowerPoint</vt:lpstr>
      <vt:lpstr>Présentation PowerPoint</vt:lpstr>
      <vt:lpstr>Présentation PowerPoint</vt:lpstr>
      <vt:lpstr>Présentation PowerPoint</vt:lpstr>
      <vt:lpstr>Processus de mise en œuvre (1/2)</vt:lpstr>
      <vt:lpstr>Détail de l’analyse du projet</vt:lpstr>
      <vt:lpstr>Processus de mise en œuvre (2/2)</vt:lpstr>
      <vt:lpstr>La maintenance</vt:lpstr>
      <vt:lpstr>En cas  de vol, de panne ?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Nicolas BOISSON</dc:creator>
  <cp:lastModifiedBy>Laurent ROUYER</cp:lastModifiedBy>
  <cp:revision>735</cp:revision>
  <cp:lastPrinted>2014-04-18T11:33:56Z</cp:lastPrinted>
  <dcterms:modified xsi:type="dcterms:W3CDTF">2014-12-30T15:04:45Z</dcterms:modified>
</cp:coreProperties>
</file>