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22" r:id="rId2"/>
    <p:sldId id="510" r:id="rId3"/>
    <p:sldId id="525" r:id="rId4"/>
    <p:sldId id="544" r:id="rId5"/>
    <p:sldId id="532" r:id="rId6"/>
    <p:sldId id="531" r:id="rId7"/>
    <p:sldId id="533" r:id="rId8"/>
    <p:sldId id="534" r:id="rId9"/>
    <p:sldId id="498" r:id="rId10"/>
    <p:sldId id="527" r:id="rId11"/>
    <p:sldId id="553" r:id="rId12"/>
    <p:sldId id="543" r:id="rId13"/>
    <p:sldId id="528" r:id="rId14"/>
    <p:sldId id="549" r:id="rId15"/>
    <p:sldId id="550" r:id="rId16"/>
    <p:sldId id="551" r:id="rId17"/>
    <p:sldId id="554" r:id="rId18"/>
    <p:sldId id="552" r:id="rId19"/>
    <p:sldId id="538" r:id="rId20"/>
    <p:sldId id="540" r:id="rId21"/>
    <p:sldId id="545" r:id="rId22"/>
    <p:sldId id="546" r:id="rId23"/>
    <p:sldId id="547" r:id="rId24"/>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8CD0"/>
    <a:srgbClr val="FF9900"/>
    <a:srgbClr val="FFFF66"/>
    <a:srgbClr val="FFFF99"/>
    <a:srgbClr val="993366"/>
    <a:srgbClr val="CCCC00"/>
    <a:srgbClr val="CCECFF"/>
    <a:srgbClr val="CC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483" autoAdjust="0"/>
    <p:restoredTop sz="94641" autoAdjust="0"/>
  </p:normalViewPr>
  <p:slideViewPr>
    <p:cSldViewPr>
      <p:cViewPr varScale="1">
        <p:scale>
          <a:sx n="81" d="100"/>
          <a:sy n="81" d="100"/>
        </p:scale>
        <p:origin x="-667"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843" y="-101"/>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76363" cy="511730"/>
          </a:xfrm>
          <a:prstGeom prst="rect">
            <a:avLst/>
          </a:prstGeom>
        </p:spPr>
        <p:txBody>
          <a:bodyPr vert="horz" lIns="95079" tIns="47540" rIns="95079" bIns="4754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4021295" y="1"/>
            <a:ext cx="3076363" cy="511730"/>
          </a:xfrm>
          <a:prstGeom prst="rect">
            <a:avLst/>
          </a:prstGeom>
        </p:spPr>
        <p:txBody>
          <a:bodyPr vert="horz" lIns="95079" tIns="47540" rIns="95079" bIns="47540" rtlCol="0"/>
          <a:lstStyle>
            <a:lvl1pPr algn="r" fontAlgn="auto">
              <a:spcBef>
                <a:spcPts val="0"/>
              </a:spcBef>
              <a:spcAft>
                <a:spcPts val="0"/>
              </a:spcAft>
              <a:defRPr sz="1200" smtClean="0">
                <a:latin typeface="+mn-lt"/>
              </a:defRPr>
            </a:lvl1pPr>
          </a:lstStyle>
          <a:p>
            <a:pPr>
              <a:defRPr/>
            </a:pPr>
            <a:fld id="{F3F46457-DC9C-48B0-87FC-4E62850A1B34}" type="datetimeFigureOut">
              <a:rPr lang="fr-FR"/>
              <a:pPr>
                <a:defRPr/>
              </a:pPr>
              <a:t>17/11/2014</a:t>
            </a:fld>
            <a:endParaRPr lang="fr-FR"/>
          </a:p>
        </p:txBody>
      </p:sp>
      <p:sp>
        <p:nvSpPr>
          <p:cNvPr id="4" name="Espace réservé du pied de page 3"/>
          <p:cNvSpPr>
            <a:spLocks noGrp="1"/>
          </p:cNvSpPr>
          <p:nvPr>
            <p:ph type="ftr" sz="quarter" idx="2"/>
          </p:nvPr>
        </p:nvSpPr>
        <p:spPr>
          <a:xfrm>
            <a:off x="1" y="9721106"/>
            <a:ext cx="3076363" cy="511730"/>
          </a:xfrm>
          <a:prstGeom prst="rect">
            <a:avLst/>
          </a:prstGeom>
        </p:spPr>
        <p:txBody>
          <a:bodyPr vert="horz" lIns="95079" tIns="47540" rIns="95079" bIns="4754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4021295" y="9721106"/>
            <a:ext cx="3076363" cy="511730"/>
          </a:xfrm>
          <a:prstGeom prst="rect">
            <a:avLst/>
          </a:prstGeom>
        </p:spPr>
        <p:txBody>
          <a:bodyPr vert="horz" lIns="95079" tIns="47540" rIns="95079" bIns="47540" rtlCol="0" anchor="b"/>
          <a:lstStyle>
            <a:lvl1pPr algn="r" fontAlgn="auto">
              <a:spcBef>
                <a:spcPts val="0"/>
              </a:spcBef>
              <a:spcAft>
                <a:spcPts val="0"/>
              </a:spcAft>
              <a:defRPr sz="1200" smtClean="0">
                <a:latin typeface="+mn-lt"/>
              </a:defRPr>
            </a:lvl1pPr>
          </a:lstStyle>
          <a:p>
            <a:pPr>
              <a:defRPr/>
            </a:pPr>
            <a:fld id="{B46975C7-C46F-4F8A-88BF-1DE35DF0EFAD}" type="slidenum">
              <a:rPr lang="fr-FR"/>
              <a:pPr>
                <a:defRPr/>
              </a:pPr>
              <a:t>‹N°›</a:t>
            </a:fld>
            <a:endParaRPr lang="fr-FR"/>
          </a:p>
        </p:txBody>
      </p:sp>
    </p:spTree>
    <p:extLst>
      <p:ext uri="{BB962C8B-B14F-4D97-AF65-F5344CB8AC3E}">
        <p14:creationId xmlns:p14="http://schemas.microsoft.com/office/powerpoint/2010/main" val="29891310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76363" cy="511730"/>
          </a:xfrm>
          <a:prstGeom prst="rect">
            <a:avLst/>
          </a:prstGeom>
        </p:spPr>
        <p:txBody>
          <a:bodyPr vert="horz" lIns="95079" tIns="47540" rIns="95079" bIns="4754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4021295" y="1"/>
            <a:ext cx="3076363" cy="511730"/>
          </a:xfrm>
          <a:prstGeom prst="rect">
            <a:avLst/>
          </a:prstGeom>
        </p:spPr>
        <p:txBody>
          <a:bodyPr vert="horz" lIns="95079" tIns="47540" rIns="95079" bIns="47540" rtlCol="0"/>
          <a:lstStyle>
            <a:lvl1pPr algn="r" fontAlgn="auto">
              <a:spcBef>
                <a:spcPts val="0"/>
              </a:spcBef>
              <a:spcAft>
                <a:spcPts val="0"/>
              </a:spcAft>
              <a:defRPr sz="1200" smtClean="0">
                <a:latin typeface="+mn-lt"/>
              </a:defRPr>
            </a:lvl1pPr>
          </a:lstStyle>
          <a:p>
            <a:pPr>
              <a:defRPr/>
            </a:pPr>
            <a:fld id="{EB12CFA4-CA7B-42A2-B3FE-A2B88FA550E9}" type="datetimeFigureOut">
              <a:rPr lang="fr-FR"/>
              <a:pPr>
                <a:defRPr/>
              </a:pPr>
              <a:t>17/11/2014</a:t>
            </a:fld>
            <a:endParaRPr lang="fr-FR"/>
          </a:p>
        </p:txBody>
      </p:sp>
      <p:sp>
        <p:nvSpPr>
          <p:cNvPr id="4" name="Espace réservé de l'image des diapositives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079" tIns="47540" rIns="95079" bIns="47540" rtlCol="0" anchor="ctr"/>
          <a:lstStyle/>
          <a:p>
            <a:pPr lvl="0"/>
            <a:endParaRPr lang="fr-FR" noProof="0"/>
          </a:p>
        </p:txBody>
      </p:sp>
      <p:sp>
        <p:nvSpPr>
          <p:cNvPr id="5" name="Espace réservé des commentaires 4"/>
          <p:cNvSpPr>
            <a:spLocks noGrp="1"/>
          </p:cNvSpPr>
          <p:nvPr>
            <p:ph type="body" sz="quarter" idx="3"/>
          </p:nvPr>
        </p:nvSpPr>
        <p:spPr>
          <a:xfrm>
            <a:off x="709931" y="4861441"/>
            <a:ext cx="5679440" cy="4605575"/>
          </a:xfrm>
          <a:prstGeom prst="rect">
            <a:avLst/>
          </a:prstGeom>
        </p:spPr>
        <p:txBody>
          <a:bodyPr vert="horz" lIns="95079" tIns="47540" rIns="95079" bIns="4754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1" y="9721106"/>
            <a:ext cx="3076363" cy="511730"/>
          </a:xfrm>
          <a:prstGeom prst="rect">
            <a:avLst/>
          </a:prstGeom>
        </p:spPr>
        <p:txBody>
          <a:bodyPr vert="horz" lIns="95079" tIns="47540" rIns="95079" bIns="4754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295" y="9721106"/>
            <a:ext cx="3076363" cy="511730"/>
          </a:xfrm>
          <a:prstGeom prst="rect">
            <a:avLst/>
          </a:prstGeom>
        </p:spPr>
        <p:txBody>
          <a:bodyPr vert="horz" lIns="95079" tIns="47540" rIns="95079" bIns="47540" rtlCol="0" anchor="b"/>
          <a:lstStyle>
            <a:lvl1pPr algn="r" fontAlgn="auto">
              <a:spcBef>
                <a:spcPts val="0"/>
              </a:spcBef>
              <a:spcAft>
                <a:spcPts val="0"/>
              </a:spcAft>
              <a:defRPr sz="1200" smtClean="0">
                <a:latin typeface="+mn-lt"/>
              </a:defRPr>
            </a:lvl1pPr>
          </a:lstStyle>
          <a:p>
            <a:pPr>
              <a:defRPr/>
            </a:pPr>
            <a:fld id="{5FF0DCC4-F1E2-4503-A9CF-C739A375A035}" type="slidenum">
              <a:rPr lang="fr-FR"/>
              <a:pPr>
                <a:defRPr/>
              </a:pPr>
              <a:t>‹N°›</a:t>
            </a:fld>
            <a:endParaRPr lang="fr-FR"/>
          </a:p>
        </p:txBody>
      </p:sp>
    </p:spTree>
    <p:extLst>
      <p:ext uri="{BB962C8B-B14F-4D97-AF65-F5344CB8AC3E}">
        <p14:creationId xmlns:p14="http://schemas.microsoft.com/office/powerpoint/2010/main" val="189457213"/>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797" eaLnBrk="0" hangingPunct="0">
              <a:defRPr sz="1700">
                <a:solidFill>
                  <a:srgbClr val="002A58"/>
                </a:solidFill>
                <a:latin typeface="Arial" pitchFamily="34" charset="0"/>
                <a:ea typeface="ヒラギノ角ゴ Pro W3"/>
                <a:cs typeface="ヒラギノ角ゴ Pro W3"/>
              </a:defRPr>
            </a:lvl1pPr>
            <a:lvl2pPr marL="780631" indent="-300242" defTabSz="985797" eaLnBrk="0" hangingPunct="0">
              <a:defRPr sz="1700">
                <a:solidFill>
                  <a:srgbClr val="002A58"/>
                </a:solidFill>
                <a:latin typeface="Arial" pitchFamily="34" charset="0"/>
                <a:ea typeface="ヒラギノ角ゴ Pro W3"/>
                <a:cs typeface="ヒラギノ角ゴ Pro W3"/>
              </a:defRPr>
            </a:lvl2pPr>
            <a:lvl3pPr marL="1200971" indent="-240194" defTabSz="985797" eaLnBrk="0" hangingPunct="0">
              <a:defRPr sz="1700">
                <a:solidFill>
                  <a:srgbClr val="002A58"/>
                </a:solidFill>
                <a:latin typeface="Arial" pitchFamily="34" charset="0"/>
                <a:ea typeface="ヒラギノ角ゴ Pro W3"/>
                <a:cs typeface="ヒラギノ角ゴ Pro W3"/>
              </a:defRPr>
            </a:lvl3pPr>
            <a:lvl4pPr marL="1681359" indent="-240194" defTabSz="985797" eaLnBrk="0" hangingPunct="0">
              <a:defRPr sz="1700">
                <a:solidFill>
                  <a:srgbClr val="002A58"/>
                </a:solidFill>
                <a:latin typeface="Arial" pitchFamily="34" charset="0"/>
                <a:ea typeface="ヒラギノ角ゴ Pro W3"/>
                <a:cs typeface="ヒラギノ角ゴ Pro W3"/>
              </a:defRPr>
            </a:lvl4pPr>
            <a:lvl5pPr marL="2161747" indent="-240194" defTabSz="985797" eaLnBrk="0" hangingPunct="0">
              <a:defRPr sz="1700">
                <a:solidFill>
                  <a:srgbClr val="002A58"/>
                </a:solidFill>
                <a:latin typeface="Arial" pitchFamily="34" charset="0"/>
                <a:ea typeface="ヒラギノ角ゴ Pro W3"/>
                <a:cs typeface="ヒラギノ角ゴ Pro W3"/>
              </a:defRPr>
            </a:lvl5pPr>
            <a:lvl6pPr marL="2642135"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6pPr>
            <a:lvl7pPr marL="3122524"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7pPr>
            <a:lvl8pPr marL="3602912"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8pPr>
            <a:lvl9pPr marL="4083300"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9pPr>
          </a:lstStyle>
          <a:p>
            <a:fld id="{CC9993DA-FD95-4B85-85B7-887A0FD1A393}" type="slidenum">
              <a:rPr lang="de-DE" sz="1200">
                <a:solidFill>
                  <a:srgbClr val="000000"/>
                </a:solidFill>
              </a:rPr>
              <a:pPr/>
              <a:t>12</a:t>
            </a:fld>
            <a:endParaRPr lang="de-DE" sz="1200">
              <a:solidFill>
                <a:srgbClr val="000000"/>
              </a:solidFill>
            </a:endParaRPr>
          </a:p>
        </p:txBody>
      </p:sp>
      <p:sp>
        <p:nvSpPr>
          <p:cNvPr id="86019" name="Rectangle 2"/>
          <p:cNvSpPr>
            <a:spLocks noGrp="1" noRot="1" noChangeAspect="1" noChangeArrowheads="1" noTextEdit="1"/>
          </p:cNvSpPr>
          <p:nvPr>
            <p:ph type="sldImg"/>
          </p:nvPr>
        </p:nvSpPr>
        <p:spPr>
          <a:xfrm>
            <a:off x="992188" y="768350"/>
            <a:ext cx="5119687" cy="3838575"/>
          </a:xfrm>
          <a:ln/>
        </p:spPr>
      </p:sp>
      <p:sp>
        <p:nvSpPr>
          <p:cNvPr id="86020" name="Rectangle 3"/>
          <p:cNvSpPr>
            <a:spLocks noGrp="1" noChangeArrowheads="1"/>
          </p:cNvSpPr>
          <p:nvPr>
            <p:ph type="body" idx="1"/>
          </p:nvPr>
        </p:nvSpPr>
        <p:spPr>
          <a:xfrm>
            <a:off x="945560" y="4859541"/>
            <a:ext cx="5208182" cy="4606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47" tIns="51073" rIns="102147" bIns="51073"/>
          <a:lstStyle/>
          <a:p>
            <a:pPr eaLnBrk="1" hangingPunct="1"/>
            <a:endParaRPr lang="de-CH" smtClean="0">
              <a:latin typeface="Times" pitchFamily="18" charset="0"/>
              <a:ea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797" eaLnBrk="0" hangingPunct="0">
              <a:defRPr sz="1700">
                <a:solidFill>
                  <a:srgbClr val="002A58"/>
                </a:solidFill>
                <a:latin typeface="Arial" pitchFamily="34" charset="0"/>
                <a:ea typeface="ヒラギノ角ゴ Pro W3"/>
                <a:cs typeface="ヒラギノ角ゴ Pro W3"/>
              </a:defRPr>
            </a:lvl1pPr>
            <a:lvl2pPr marL="780631" indent="-300242" defTabSz="985797" eaLnBrk="0" hangingPunct="0">
              <a:defRPr sz="1700">
                <a:solidFill>
                  <a:srgbClr val="002A58"/>
                </a:solidFill>
                <a:latin typeface="Arial" pitchFamily="34" charset="0"/>
                <a:ea typeface="ヒラギノ角ゴ Pro W3"/>
                <a:cs typeface="ヒラギノ角ゴ Pro W3"/>
              </a:defRPr>
            </a:lvl2pPr>
            <a:lvl3pPr marL="1200971" indent="-240194" defTabSz="985797" eaLnBrk="0" hangingPunct="0">
              <a:defRPr sz="1700">
                <a:solidFill>
                  <a:srgbClr val="002A58"/>
                </a:solidFill>
                <a:latin typeface="Arial" pitchFamily="34" charset="0"/>
                <a:ea typeface="ヒラギノ角ゴ Pro W3"/>
                <a:cs typeface="ヒラギノ角ゴ Pro W3"/>
              </a:defRPr>
            </a:lvl3pPr>
            <a:lvl4pPr marL="1681359" indent="-240194" defTabSz="985797" eaLnBrk="0" hangingPunct="0">
              <a:defRPr sz="1700">
                <a:solidFill>
                  <a:srgbClr val="002A58"/>
                </a:solidFill>
                <a:latin typeface="Arial" pitchFamily="34" charset="0"/>
                <a:ea typeface="ヒラギノ角ゴ Pro W3"/>
                <a:cs typeface="ヒラギノ角ゴ Pro W3"/>
              </a:defRPr>
            </a:lvl4pPr>
            <a:lvl5pPr marL="2161747" indent="-240194" defTabSz="985797" eaLnBrk="0" hangingPunct="0">
              <a:defRPr sz="1700">
                <a:solidFill>
                  <a:srgbClr val="002A58"/>
                </a:solidFill>
                <a:latin typeface="Arial" pitchFamily="34" charset="0"/>
                <a:ea typeface="ヒラギノ角ゴ Pro W3"/>
                <a:cs typeface="ヒラギノ角ゴ Pro W3"/>
              </a:defRPr>
            </a:lvl5pPr>
            <a:lvl6pPr marL="2642135"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6pPr>
            <a:lvl7pPr marL="3122524"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7pPr>
            <a:lvl8pPr marL="3602912"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8pPr>
            <a:lvl9pPr marL="4083300"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9pPr>
          </a:lstStyle>
          <a:p>
            <a:fld id="{CC9993DA-FD95-4B85-85B7-887A0FD1A393}" type="slidenum">
              <a:rPr lang="de-DE" sz="1200">
                <a:solidFill>
                  <a:srgbClr val="000000"/>
                </a:solidFill>
              </a:rPr>
              <a:pPr/>
              <a:t>20</a:t>
            </a:fld>
            <a:endParaRPr lang="de-DE" sz="1200">
              <a:solidFill>
                <a:srgbClr val="000000"/>
              </a:solidFill>
            </a:endParaRPr>
          </a:p>
        </p:txBody>
      </p:sp>
      <p:sp>
        <p:nvSpPr>
          <p:cNvPr id="86019" name="Rectangle 2"/>
          <p:cNvSpPr>
            <a:spLocks noGrp="1" noRot="1" noChangeAspect="1" noChangeArrowheads="1" noTextEdit="1"/>
          </p:cNvSpPr>
          <p:nvPr>
            <p:ph type="sldImg"/>
          </p:nvPr>
        </p:nvSpPr>
        <p:spPr>
          <a:xfrm>
            <a:off x="992188" y="768350"/>
            <a:ext cx="5119687" cy="3838575"/>
          </a:xfrm>
          <a:ln/>
        </p:spPr>
      </p:sp>
      <p:sp>
        <p:nvSpPr>
          <p:cNvPr id="86020" name="Rectangle 3"/>
          <p:cNvSpPr>
            <a:spLocks noGrp="1" noChangeArrowheads="1"/>
          </p:cNvSpPr>
          <p:nvPr>
            <p:ph type="body" idx="1"/>
          </p:nvPr>
        </p:nvSpPr>
        <p:spPr>
          <a:xfrm>
            <a:off x="945560" y="4859541"/>
            <a:ext cx="5208182" cy="4606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47" tIns="51073" rIns="102147" bIns="51073"/>
          <a:lstStyle/>
          <a:p>
            <a:pPr eaLnBrk="1" hangingPunct="1"/>
            <a:endParaRPr lang="de-CH" smtClean="0">
              <a:latin typeface="Times" pitchFamily="18" charset="0"/>
              <a:ea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797" eaLnBrk="0" hangingPunct="0">
              <a:defRPr sz="1700">
                <a:solidFill>
                  <a:srgbClr val="002A58"/>
                </a:solidFill>
                <a:latin typeface="Arial" pitchFamily="34" charset="0"/>
                <a:ea typeface="ヒラギノ角ゴ Pro W3"/>
                <a:cs typeface="ヒラギノ角ゴ Pro W3"/>
              </a:defRPr>
            </a:lvl1pPr>
            <a:lvl2pPr marL="780631" indent="-300242" defTabSz="985797" eaLnBrk="0" hangingPunct="0">
              <a:defRPr sz="1700">
                <a:solidFill>
                  <a:srgbClr val="002A58"/>
                </a:solidFill>
                <a:latin typeface="Arial" pitchFamily="34" charset="0"/>
                <a:ea typeface="ヒラギノ角ゴ Pro W3"/>
                <a:cs typeface="ヒラギノ角ゴ Pro W3"/>
              </a:defRPr>
            </a:lvl2pPr>
            <a:lvl3pPr marL="1200971" indent="-240194" defTabSz="985797" eaLnBrk="0" hangingPunct="0">
              <a:defRPr sz="1700">
                <a:solidFill>
                  <a:srgbClr val="002A58"/>
                </a:solidFill>
                <a:latin typeface="Arial" pitchFamily="34" charset="0"/>
                <a:ea typeface="ヒラギノ角ゴ Pro W3"/>
                <a:cs typeface="ヒラギノ角ゴ Pro W3"/>
              </a:defRPr>
            </a:lvl3pPr>
            <a:lvl4pPr marL="1681359" indent="-240194" defTabSz="985797" eaLnBrk="0" hangingPunct="0">
              <a:defRPr sz="1700">
                <a:solidFill>
                  <a:srgbClr val="002A58"/>
                </a:solidFill>
                <a:latin typeface="Arial" pitchFamily="34" charset="0"/>
                <a:ea typeface="ヒラギノ角ゴ Pro W3"/>
                <a:cs typeface="ヒラギノ角ゴ Pro W3"/>
              </a:defRPr>
            </a:lvl4pPr>
            <a:lvl5pPr marL="2161747" indent="-240194" defTabSz="985797" eaLnBrk="0" hangingPunct="0">
              <a:defRPr sz="1700">
                <a:solidFill>
                  <a:srgbClr val="002A58"/>
                </a:solidFill>
                <a:latin typeface="Arial" pitchFamily="34" charset="0"/>
                <a:ea typeface="ヒラギノ角ゴ Pro W3"/>
                <a:cs typeface="ヒラギノ角ゴ Pro W3"/>
              </a:defRPr>
            </a:lvl5pPr>
            <a:lvl6pPr marL="2642135"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6pPr>
            <a:lvl7pPr marL="3122524"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7pPr>
            <a:lvl8pPr marL="3602912"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8pPr>
            <a:lvl9pPr marL="4083300"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9pPr>
          </a:lstStyle>
          <a:p>
            <a:fld id="{CC9993DA-FD95-4B85-85B7-887A0FD1A393}" type="slidenum">
              <a:rPr lang="de-DE" sz="1200">
                <a:solidFill>
                  <a:srgbClr val="000000"/>
                </a:solidFill>
              </a:rPr>
              <a:pPr/>
              <a:t>22</a:t>
            </a:fld>
            <a:endParaRPr lang="de-DE" sz="1200">
              <a:solidFill>
                <a:srgbClr val="000000"/>
              </a:solidFill>
            </a:endParaRPr>
          </a:p>
        </p:txBody>
      </p:sp>
      <p:sp>
        <p:nvSpPr>
          <p:cNvPr id="86019" name="Rectangle 2"/>
          <p:cNvSpPr>
            <a:spLocks noGrp="1" noRot="1" noChangeAspect="1" noChangeArrowheads="1" noTextEdit="1"/>
          </p:cNvSpPr>
          <p:nvPr>
            <p:ph type="sldImg"/>
          </p:nvPr>
        </p:nvSpPr>
        <p:spPr>
          <a:xfrm>
            <a:off x="992188" y="768350"/>
            <a:ext cx="5119687" cy="3838575"/>
          </a:xfrm>
          <a:ln/>
        </p:spPr>
      </p:sp>
      <p:sp>
        <p:nvSpPr>
          <p:cNvPr id="86020" name="Rectangle 3"/>
          <p:cNvSpPr>
            <a:spLocks noGrp="1" noChangeArrowheads="1"/>
          </p:cNvSpPr>
          <p:nvPr>
            <p:ph type="body" idx="1"/>
          </p:nvPr>
        </p:nvSpPr>
        <p:spPr>
          <a:xfrm>
            <a:off x="945560" y="4859541"/>
            <a:ext cx="5208182" cy="4606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47" tIns="51073" rIns="102147" bIns="51073"/>
          <a:lstStyle/>
          <a:p>
            <a:pPr eaLnBrk="1" hangingPunct="1"/>
            <a:endParaRPr lang="de-CH" smtClean="0">
              <a:latin typeface="Times" pitchFamily="18" charset="0"/>
              <a:ea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1600">
                <a:solidFill>
                  <a:srgbClr val="009EE0"/>
                </a:solidFill>
                <a:latin typeface="Arial" charset="0"/>
              </a:defRPr>
            </a:lvl1pPr>
            <a:lvl2pPr marL="742932" indent="-285743" eaLnBrk="0" hangingPunct="0">
              <a:defRPr sz="1600">
                <a:solidFill>
                  <a:srgbClr val="009EE0"/>
                </a:solidFill>
                <a:latin typeface="Arial" charset="0"/>
              </a:defRPr>
            </a:lvl2pPr>
            <a:lvl3pPr marL="1142972" indent="-228595" eaLnBrk="0" hangingPunct="0">
              <a:defRPr sz="1600">
                <a:solidFill>
                  <a:srgbClr val="009EE0"/>
                </a:solidFill>
                <a:latin typeface="Arial" charset="0"/>
              </a:defRPr>
            </a:lvl3pPr>
            <a:lvl4pPr marL="1600161" indent="-228595" eaLnBrk="0" hangingPunct="0">
              <a:defRPr sz="1600">
                <a:solidFill>
                  <a:srgbClr val="009EE0"/>
                </a:solidFill>
                <a:latin typeface="Arial" charset="0"/>
              </a:defRPr>
            </a:lvl4pPr>
            <a:lvl5pPr marL="2057350" indent="-228595" eaLnBrk="0" hangingPunct="0">
              <a:defRPr sz="1600">
                <a:solidFill>
                  <a:srgbClr val="009EE0"/>
                </a:solidFill>
                <a:latin typeface="Arial" charset="0"/>
              </a:defRPr>
            </a:lvl5pPr>
            <a:lvl6pPr marL="2514539" indent="-228595"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728" indent="-228595"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8916" indent="-228595"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106" indent="-228595"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eaLnBrk="1" hangingPunct="1"/>
            <a:fld id="{F04CB69D-AFB9-4D46-A260-9069EF1ED975}" type="slidenum">
              <a:rPr lang="fr-FR" sz="1400">
                <a:solidFill>
                  <a:schemeClr val="tx1"/>
                </a:solidFill>
              </a:rPr>
              <a:pPr eaLnBrk="1" hangingPunct="1"/>
              <a:t>3</a:t>
            </a:fld>
            <a:endParaRPr lang="fr-FR" sz="140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fr-FR" dirty="0" smtClean="0"/>
              <a:t>Durée : 1 minutes et 30 secondes       Objet: lecteur     Diapo 5/7 : lecteur évolutif et pérenne</a:t>
            </a:r>
          </a:p>
          <a:p>
            <a:pPr eaLnBrk="1" hangingPunct="1"/>
            <a:endParaRPr lang="fr-FR" dirty="0" smtClean="0"/>
          </a:p>
          <a:p>
            <a:pPr eaLnBrk="1" hangingPunct="1"/>
            <a:r>
              <a:rPr lang="fr-FR" dirty="0" smtClean="0"/>
              <a:t>Premiers besoins exprimés par les clients :</a:t>
            </a:r>
          </a:p>
          <a:p>
            <a:pPr eaLnBrk="1" hangingPunct="1"/>
            <a:r>
              <a:rPr lang="fr-FR" dirty="0" smtClean="0"/>
              <a:t>      la faisabilité et l’évolutivité, qui garantissent la pérennité des installations</a:t>
            </a:r>
          </a:p>
          <a:p>
            <a:pPr eaLnBrk="1" hangingPunct="1"/>
            <a:r>
              <a:rPr lang="fr-FR" dirty="0" smtClean="0"/>
              <a:t>         a) (Sncf, Aviation civile, banque) j’ai une carte,  j’ai besoin d’un lecteur</a:t>
            </a:r>
          </a:p>
          <a:p>
            <a:pPr eaLnBrk="1" hangingPunct="1"/>
            <a:r>
              <a:rPr lang="fr-FR" dirty="0" smtClean="0"/>
              <a:t>	b) (armée, ministère, </a:t>
            </a:r>
            <a:r>
              <a:rPr lang="fr-FR" dirty="0" err="1" smtClean="0"/>
              <a:t>port,hopitaux</a:t>
            </a:r>
            <a:r>
              <a:rPr lang="fr-FR" dirty="0" smtClean="0"/>
              <a:t>) je dois changer de carte, j’ai besoin d’un lecteur qui lise l’ancienne et la nouvelle (qui n’est peut-être pas encore défini)</a:t>
            </a:r>
          </a:p>
          <a:p>
            <a:pPr eaLnBrk="1" hangingPunct="1"/>
            <a:r>
              <a:rPr lang="fr-FR" dirty="0" smtClean="0"/>
              <a:t>	c) (Pam, banque) je sais que ma carte va évoluer (nouveau service, modification méthode authentification, ajout biométrie),  j’ai besoin d’un lecteur qui me suit.</a:t>
            </a:r>
          </a:p>
          <a:p>
            <a:pPr eaLnBrk="1" hangingPunct="1"/>
            <a:r>
              <a:rPr lang="fr-FR" dirty="0" smtClean="0"/>
              <a:t>	c) (Pam,) j’ai plusieurs société, système de CA donc de carte à l’intérieur de mon site</a:t>
            </a:r>
          </a:p>
          <a:p>
            <a:pPr eaLnBrk="1" hangingPunct="1"/>
            <a:endParaRPr lang="fr-FR" dirty="0" smtClean="0"/>
          </a:p>
          <a:p>
            <a:pPr eaLnBrk="1" hangingPunct="1"/>
            <a:r>
              <a:rPr lang="fr-FR" dirty="0" smtClean="0"/>
              <a:t>La solution passe par </a:t>
            </a:r>
          </a:p>
          <a:p>
            <a:pPr eaLnBrk="1" hangingPunct="1"/>
            <a:r>
              <a:rPr lang="fr-FR" dirty="0" smtClean="0"/>
              <a:t>	a) un lecteur qui possède toutes les ressources permettant de traiter potentiellement n’importe quelle carte.</a:t>
            </a:r>
          </a:p>
          <a:p>
            <a:pPr eaLnBrk="1" hangingPunct="1"/>
            <a:r>
              <a:rPr lang="fr-FR" dirty="0" smtClean="0"/>
              <a:t>	b) la possibilité de définir et télécharger (facilement) n’importe quelle lecture et schémas d’authentification ou de sécurité.</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797" eaLnBrk="0" hangingPunct="0">
              <a:defRPr sz="1700">
                <a:solidFill>
                  <a:srgbClr val="002A58"/>
                </a:solidFill>
                <a:latin typeface="Arial" pitchFamily="34" charset="0"/>
                <a:ea typeface="ヒラギノ角ゴ Pro W3"/>
                <a:cs typeface="ヒラギノ角ゴ Pro W3"/>
              </a:defRPr>
            </a:lvl1pPr>
            <a:lvl2pPr marL="780631" indent="-300242" defTabSz="985797" eaLnBrk="0" hangingPunct="0">
              <a:defRPr sz="1700">
                <a:solidFill>
                  <a:srgbClr val="002A58"/>
                </a:solidFill>
                <a:latin typeface="Arial" pitchFamily="34" charset="0"/>
                <a:ea typeface="ヒラギノ角ゴ Pro W3"/>
                <a:cs typeface="ヒラギノ角ゴ Pro W3"/>
              </a:defRPr>
            </a:lvl2pPr>
            <a:lvl3pPr marL="1200971" indent="-240194" defTabSz="985797" eaLnBrk="0" hangingPunct="0">
              <a:defRPr sz="1700">
                <a:solidFill>
                  <a:srgbClr val="002A58"/>
                </a:solidFill>
                <a:latin typeface="Arial" pitchFamily="34" charset="0"/>
                <a:ea typeface="ヒラギノ角ゴ Pro W3"/>
                <a:cs typeface="ヒラギノ角ゴ Pro W3"/>
              </a:defRPr>
            </a:lvl3pPr>
            <a:lvl4pPr marL="1681359" indent="-240194" defTabSz="985797" eaLnBrk="0" hangingPunct="0">
              <a:defRPr sz="1700">
                <a:solidFill>
                  <a:srgbClr val="002A58"/>
                </a:solidFill>
                <a:latin typeface="Arial" pitchFamily="34" charset="0"/>
                <a:ea typeface="ヒラギノ角ゴ Pro W3"/>
                <a:cs typeface="ヒラギノ角ゴ Pro W3"/>
              </a:defRPr>
            </a:lvl4pPr>
            <a:lvl5pPr marL="2161747" indent="-240194" defTabSz="985797" eaLnBrk="0" hangingPunct="0">
              <a:defRPr sz="1700">
                <a:solidFill>
                  <a:srgbClr val="002A58"/>
                </a:solidFill>
                <a:latin typeface="Arial" pitchFamily="34" charset="0"/>
                <a:ea typeface="ヒラギノ角ゴ Pro W3"/>
                <a:cs typeface="ヒラギノ角ゴ Pro W3"/>
              </a:defRPr>
            </a:lvl5pPr>
            <a:lvl6pPr marL="2642135"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6pPr>
            <a:lvl7pPr marL="3122524"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7pPr>
            <a:lvl8pPr marL="3602912"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8pPr>
            <a:lvl9pPr marL="4083300" indent="-240194" defTabSz="985797" eaLnBrk="0" fontAlgn="base" hangingPunct="0">
              <a:spcBef>
                <a:spcPct val="0"/>
              </a:spcBef>
              <a:spcAft>
                <a:spcPct val="0"/>
              </a:spcAft>
              <a:defRPr sz="1700">
                <a:solidFill>
                  <a:srgbClr val="002A58"/>
                </a:solidFill>
                <a:latin typeface="Arial" pitchFamily="34" charset="0"/>
                <a:ea typeface="ヒラギノ角ゴ Pro W3"/>
                <a:cs typeface="ヒラギノ角ゴ Pro W3"/>
              </a:defRPr>
            </a:lvl9pPr>
          </a:lstStyle>
          <a:p>
            <a:fld id="{CC9993DA-FD95-4B85-85B7-887A0FD1A393}" type="slidenum">
              <a:rPr lang="de-DE" sz="1200">
                <a:solidFill>
                  <a:srgbClr val="000000"/>
                </a:solidFill>
              </a:rPr>
              <a:pPr/>
              <a:t>23</a:t>
            </a:fld>
            <a:endParaRPr lang="de-DE" sz="1200">
              <a:solidFill>
                <a:srgbClr val="000000"/>
              </a:solidFill>
            </a:endParaRPr>
          </a:p>
        </p:txBody>
      </p:sp>
      <p:sp>
        <p:nvSpPr>
          <p:cNvPr id="86019" name="Rectangle 2"/>
          <p:cNvSpPr>
            <a:spLocks noGrp="1" noRot="1" noChangeAspect="1" noChangeArrowheads="1" noTextEdit="1"/>
          </p:cNvSpPr>
          <p:nvPr>
            <p:ph type="sldImg"/>
          </p:nvPr>
        </p:nvSpPr>
        <p:spPr>
          <a:xfrm>
            <a:off x="992188" y="768350"/>
            <a:ext cx="5119687" cy="3838575"/>
          </a:xfrm>
          <a:ln/>
        </p:spPr>
      </p:sp>
      <p:sp>
        <p:nvSpPr>
          <p:cNvPr id="86020" name="Rectangle 3"/>
          <p:cNvSpPr>
            <a:spLocks noGrp="1" noChangeArrowheads="1"/>
          </p:cNvSpPr>
          <p:nvPr>
            <p:ph type="body" idx="1"/>
          </p:nvPr>
        </p:nvSpPr>
        <p:spPr>
          <a:xfrm>
            <a:off x="945560" y="4859541"/>
            <a:ext cx="5208182" cy="46067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47" tIns="51073" rIns="102147" bIns="51073"/>
          <a:lstStyle/>
          <a:p>
            <a:pPr eaLnBrk="1" hangingPunct="1"/>
            <a:endParaRPr lang="de-CH" dirty="0" smtClean="0">
              <a:latin typeface="Times" pitchFamily="18" charset="0"/>
              <a:ea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defTabSz="950793">
              <a:defRPr/>
            </a:pPr>
            <a:r>
              <a:rPr lang="fr-FR" sz="1700" dirty="0">
                <a:solidFill>
                  <a:srgbClr val="FF9900"/>
                </a:solidFill>
              </a:rPr>
              <a:t>La génération suivante (UTIL - 2001) sera commercialisée jusqu’à 2018</a:t>
            </a:r>
          </a:p>
          <a:p>
            <a:endParaRPr lang="fr-FR" dirty="0"/>
          </a:p>
        </p:txBody>
      </p:sp>
    </p:spTree>
    <p:extLst>
      <p:ext uri="{BB962C8B-B14F-4D97-AF65-F5344CB8AC3E}">
        <p14:creationId xmlns:p14="http://schemas.microsoft.com/office/powerpoint/2010/main" val="226993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33EC5B9A-34AF-4B3D-9EB0-3ACFD86B17D5}" type="datetimeFigureOut">
              <a:rPr lang="fr-FR"/>
              <a:pPr>
                <a:defRPr/>
              </a:pPr>
              <a:t>17/11/2014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BEC02C6-AB6C-428D-B34C-D37F56B10D86}" type="slidenum">
              <a:rPr lang="fr-BE"/>
              <a:pPr>
                <a:defRPr/>
              </a:pPr>
              <a:t>‹N°›</a:t>
            </a:fld>
            <a:endParaRPr lang="fr-BE"/>
          </a:p>
        </p:txBody>
      </p:sp>
    </p:spTree>
    <p:extLst>
      <p:ext uri="{BB962C8B-B14F-4D97-AF65-F5344CB8AC3E}">
        <p14:creationId xmlns:p14="http://schemas.microsoft.com/office/powerpoint/2010/main" val="74080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6E5E4C34-DC3A-4A0E-83F5-51F4258A7A38}" type="datetimeFigureOut">
              <a:rPr lang="fr-FR"/>
              <a:pPr>
                <a:defRPr/>
              </a:pPr>
              <a:t>17/11/2014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4DE943CB-EBBB-486A-84CF-A27A179C349F}" type="slidenum">
              <a:rPr lang="fr-BE"/>
              <a:pPr>
                <a:defRPr/>
              </a:pPr>
              <a:t>‹N°›</a:t>
            </a:fld>
            <a:endParaRPr lang="fr-BE"/>
          </a:p>
        </p:txBody>
      </p:sp>
    </p:spTree>
    <p:extLst>
      <p:ext uri="{BB962C8B-B14F-4D97-AF65-F5344CB8AC3E}">
        <p14:creationId xmlns:p14="http://schemas.microsoft.com/office/powerpoint/2010/main" val="198144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8A52C0AF-B8BB-4398-9F4B-11DDF7FB04C3}" type="datetimeFigureOut">
              <a:rPr lang="fr-FR"/>
              <a:pPr>
                <a:defRPr/>
              </a:pPr>
              <a:t>17/11/2014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0F9E49CE-29EA-4B15-9A95-1525DD644173}" type="slidenum">
              <a:rPr lang="fr-BE"/>
              <a:pPr>
                <a:defRPr/>
              </a:pPr>
              <a:t>‹N°›</a:t>
            </a:fld>
            <a:endParaRPr lang="fr-BE"/>
          </a:p>
        </p:txBody>
      </p:sp>
    </p:spTree>
    <p:extLst>
      <p:ext uri="{BB962C8B-B14F-4D97-AF65-F5344CB8AC3E}">
        <p14:creationId xmlns:p14="http://schemas.microsoft.com/office/powerpoint/2010/main" val="375657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914400" y="115888"/>
            <a:ext cx="7905750" cy="792162"/>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356350"/>
            <a:ext cx="2133600" cy="365125"/>
          </a:xfrm>
        </p:spPr>
        <p:txBody>
          <a:bodyPr/>
          <a:lstStyle>
            <a:lvl1pPr>
              <a:defRPr/>
            </a:lvl1pPr>
          </a:lstStyle>
          <a:p>
            <a:pPr>
              <a:defRPr/>
            </a:pPr>
            <a:fld id="{A65FDB90-7185-4ACF-82E7-1CF9CEC45295}" type="datetimeFigureOut">
              <a:rPr lang="fr-FR"/>
              <a:pPr>
                <a:defRPr/>
              </a:pPr>
              <a:t>17/11/2014</a:t>
            </a:fld>
            <a:endParaRPr lang="fr-BE"/>
          </a:p>
        </p:txBody>
      </p:sp>
      <p:sp>
        <p:nvSpPr>
          <p:cNvPr id="7" name="Espace réservé du pied de page 6"/>
          <p:cNvSpPr>
            <a:spLocks noGrp="1"/>
          </p:cNvSpPr>
          <p:nvPr>
            <p:ph type="ftr" sz="quarter" idx="11"/>
          </p:nvPr>
        </p:nvSpPr>
        <p:spPr>
          <a:xfrm>
            <a:off x="3124200" y="6356350"/>
            <a:ext cx="2895600" cy="365125"/>
          </a:xfrm>
        </p:spPr>
        <p:txBody>
          <a:bodyPr/>
          <a:lstStyle>
            <a:lvl1pPr>
              <a:defRPr/>
            </a:lvl1pPr>
          </a:lstStyle>
          <a:p>
            <a:pPr>
              <a:defRPr/>
            </a:pPr>
            <a:endParaRPr lang="fr-BE"/>
          </a:p>
        </p:txBody>
      </p:sp>
      <p:sp>
        <p:nvSpPr>
          <p:cNvPr id="8" name="Espace réservé du numéro de diapositive 7"/>
          <p:cNvSpPr>
            <a:spLocks noGrp="1"/>
          </p:cNvSpPr>
          <p:nvPr>
            <p:ph type="sldNum" sz="quarter" idx="12"/>
          </p:nvPr>
        </p:nvSpPr>
        <p:spPr>
          <a:xfrm>
            <a:off x="6553200" y="6356350"/>
            <a:ext cx="2133600" cy="365125"/>
          </a:xfrm>
        </p:spPr>
        <p:txBody>
          <a:bodyPr/>
          <a:lstStyle>
            <a:lvl1pPr>
              <a:defRPr/>
            </a:lvl1pPr>
          </a:lstStyle>
          <a:p>
            <a:pPr>
              <a:defRPr/>
            </a:pPr>
            <a:fld id="{425036C2-FCE9-4B33-94B0-86FDB091B30E}" type="slidenum">
              <a:rPr lang="fr-BE"/>
              <a:pPr>
                <a:defRPr/>
              </a:pPr>
              <a:t>‹N°›</a:t>
            </a:fld>
            <a:endParaRPr lang="fr-BE"/>
          </a:p>
        </p:txBody>
      </p:sp>
    </p:spTree>
    <p:extLst>
      <p:ext uri="{BB962C8B-B14F-4D97-AF65-F5344CB8AC3E}">
        <p14:creationId xmlns:p14="http://schemas.microsoft.com/office/powerpoint/2010/main" val="37413794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115888"/>
            <a:ext cx="7905750" cy="792162"/>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356350"/>
            <a:ext cx="2133600" cy="365125"/>
          </a:xfrm>
        </p:spPr>
        <p:txBody>
          <a:bodyPr/>
          <a:lstStyle>
            <a:lvl1pPr>
              <a:defRPr/>
            </a:lvl1pPr>
          </a:lstStyle>
          <a:p>
            <a:pPr>
              <a:defRPr/>
            </a:pPr>
            <a:fld id="{35DFF744-16DA-4D8D-9803-5514BF69BDA2}" type="datetimeFigureOut">
              <a:rPr lang="fr-FR"/>
              <a:pPr>
                <a:defRPr/>
              </a:pPr>
              <a:t>17/11/2014</a:t>
            </a:fld>
            <a:endParaRPr lang="fr-BE"/>
          </a:p>
        </p:txBody>
      </p:sp>
      <p:sp>
        <p:nvSpPr>
          <p:cNvPr id="5" name="Espace réservé du pied de page 4"/>
          <p:cNvSpPr>
            <a:spLocks noGrp="1"/>
          </p:cNvSpPr>
          <p:nvPr>
            <p:ph type="ftr" sz="quarter" idx="11"/>
          </p:nvPr>
        </p:nvSpPr>
        <p:spPr>
          <a:xfrm>
            <a:off x="3124200" y="6356350"/>
            <a:ext cx="2895600" cy="365125"/>
          </a:xfrm>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a:xfrm>
            <a:off x="6553200" y="6356350"/>
            <a:ext cx="2133600" cy="365125"/>
          </a:xfrm>
        </p:spPr>
        <p:txBody>
          <a:bodyPr/>
          <a:lstStyle>
            <a:lvl1pPr>
              <a:defRPr/>
            </a:lvl1pPr>
          </a:lstStyle>
          <a:p>
            <a:pPr>
              <a:defRPr/>
            </a:pPr>
            <a:fld id="{DFE576C5-29AB-4FE8-8C28-398FEC157ADC}" type="slidenum">
              <a:rPr lang="fr-BE"/>
              <a:pPr>
                <a:defRPr/>
              </a:pPr>
              <a:t>‹N°›</a:t>
            </a:fld>
            <a:endParaRPr lang="fr-BE"/>
          </a:p>
        </p:txBody>
      </p:sp>
    </p:spTree>
    <p:extLst>
      <p:ext uri="{BB962C8B-B14F-4D97-AF65-F5344CB8AC3E}">
        <p14:creationId xmlns:p14="http://schemas.microsoft.com/office/powerpoint/2010/main" val="291823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115888"/>
            <a:ext cx="8362950" cy="60102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356350"/>
            <a:ext cx="2133600" cy="365125"/>
          </a:xfrm>
        </p:spPr>
        <p:txBody>
          <a:bodyPr/>
          <a:lstStyle>
            <a:lvl1pPr>
              <a:defRPr/>
            </a:lvl1pPr>
          </a:lstStyle>
          <a:p>
            <a:pPr>
              <a:defRPr/>
            </a:pPr>
            <a:fld id="{C244090A-4854-4B55-B7BB-FF673EDCBCED}" type="datetimeFigureOut">
              <a:rPr lang="fr-FR"/>
              <a:pPr>
                <a:defRPr/>
              </a:pPr>
              <a:t>17/11/2014</a:t>
            </a:fld>
            <a:endParaRPr lang="fr-BE"/>
          </a:p>
        </p:txBody>
      </p:sp>
      <p:sp>
        <p:nvSpPr>
          <p:cNvPr id="4" name="Espace réservé du pied de page 3"/>
          <p:cNvSpPr>
            <a:spLocks noGrp="1"/>
          </p:cNvSpPr>
          <p:nvPr>
            <p:ph type="ftr" sz="quarter" idx="11"/>
          </p:nvPr>
        </p:nvSpPr>
        <p:spPr>
          <a:xfrm>
            <a:off x="3124200" y="6356350"/>
            <a:ext cx="2895600" cy="365125"/>
          </a:xfrm>
        </p:spPr>
        <p:txBody>
          <a:bodyPr/>
          <a:lstStyle>
            <a:lvl1pPr>
              <a:defRPr/>
            </a:lvl1pPr>
          </a:lstStyle>
          <a:p>
            <a:pPr>
              <a:defRPr/>
            </a:pPr>
            <a:endParaRPr lang="fr-BE"/>
          </a:p>
        </p:txBody>
      </p:sp>
      <p:sp>
        <p:nvSpPr>
          <p:cNvPr id="5" name="Espace réservé du numéro de diapositive 4"/>
          <p:cNvSpPr>
            <a:spLocks noGrp="1"/>
          </p:cNvSpPr>
          <p:nvPr>
            <p:ph type="sldNum" sz="quarter" idx="12"/>
          </p:nvPr>
        </p:nvSpPr>
        <p:spPr>
          <a:xfrm>
            <a:off x="6553200" y="6356350"/>
            <a:ext cx="2133600" cy="365125"/>
          </a:xfrm>
        </p:spPr>
        <p:txBody>
          <a:bodyPr/>
          <a:lstStyle>
            <a:lvl1pPr>
              <a:defRPr/>
            </a:lvl1pPr>
          </a:lstStyle>
          <a:p>
            <a:pPr>
              <a:defRPr/>
            </a:pPr>
            <a:fld id="{344BE0B3-A1DB-4053-AAED-29C8D3A8D17E}" type="slidenum">
              <a:rPr lang="fr-BE"/>
              <a:pPr>
                <a:defRPr/>
              </a:pPr>
              <a:t>‹N°›</a:t>
            </a:fld>
            <a:endParaRPr lang="fr-BE"/>
          </a:p>
        </p:txBody>
      </p:sp>
    </p:spTree>
    <p:extLst>
      <p:ext uri="{BB962C8B-B14F-4D97-AF65-F5344CB8AC3E}">
        <p14:creationId xmlns:p14="http://schemas.microsoft.com/office/powerpoint/2010/main" val="2902861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115888"/>
            <a:ext cx="7905750" cy="792162"/>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p:spPr>
        <p:txBody>
          <a:bodyPr/>
          <a:lstStyle>
            <a:lvl1pPr>
              <a:defRPr/>
            </a:lvl1pPr>
          </a:lstStyle>
          <a:p>
            <a:pPr>
              <a:defRPr/>
            </a:pPr>
            <a:fld id="{B86461A7-D71F-4CD3-B5C1-FEAD120B20BB}" type="datetimeFigureOut">
              <a:rPr lang="fr-FR"/>
              <a:pPr>
                <a:defRPr/>
              </a:pPr>
              <a:t>17/11/2014</a:t>
            </a:fld>
            <a:endParaRPr lang="fr-BE"/>
          </a:p>
        </p:txBody>
      </p:sp>
      <p:sp>
        <p:nvSpPr>
          <p:cNvPr id="6" name="Espace réservé du pied de page 5"/>
          <p:cNvSpPr>
            <a:spLocks noGrp="1"/>
          </p:cNvSpPr>
          <p:nvPr>
            <p:ph type="ftr" sz="quarter" idx="11"/>
          </p:nvPr>
        </p:nvSpPr>
        <p:spPr>
          <a:xfrm>
            <a:off x="3124200" y="6356350"/>
            <a:ext cx="2895600" cy="365125"/>
          </a:xfrm>
        </p:spPr>
        <p:txBody>
          <a:bodyPr/>
          <a:lstStyle>
            <a:lvl1pPr>
              <a:defRPr/>
            </a:lvl1pPr>
          </a:lstStyle>
          <a:p>
            <a:pPr>
              <a:defRPr/>
            </a:pPr>
            <a:endParaRPr lang="fr-BE"/>
          </a:p>
        </p:txBody>
      </p:sp>
      <p:sp>
        <p:nvSpPr>
          <p:cNvPr id="7" name="Espace réservé du numéro de diapositive 6"/>
          <p:cNvSpPr>
            <a:spLocks noGrp="1"/>
          </p:cNvSpPr>
          <p:nvPr>
            <p:ph type="sldNum" sz="quarter" idx="12"/>
          </p:nvPr>
        </p:nvSpPr>
        <p:spPr>
          <a:xfrm>
            <a:off x="6553200" y="6356350"/>
            <a:ext cx="2133600" cy="365125"/>
          </a:xfrm>
        </p:spPr>
        <p:txBody>
          <a:bodyPr/>
          <a:lstStyle>
            <a:lvl1pPr>
              <a:defRPr/>
            </a:lvl1pPr>
          </a:lstStyle>
          <a:p>
            <a:pPr>
              <a:defRPr/>
            </a:pPr>
            <a:fld id="{173D50FC-9CF9-4304-A6B6-CD03CA27C041}" type="slidenum">
              <a:rPr lang="fr-BE"/>
              <a:pPr>
                <a:defRPr/>
              </a:pPr>
              <a:t>‹N°›</a:t>
            </a:fld>
            <a:endParaRPr lang="fr-BE"/>
          </a:p>
        </p:txBody>
      </p:sp>
    </p:spTree>
    <p:extLst>
      <p:ext uri="{BB962C8B-B14F-4D97-AF65-F5344CB8AC3E}">
        <p14:creationId xmlns:p14="http://schemas.microsoft.com/office/powerpoint/2010/main" val="134791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1">
                    <a:lumMod val="50000"/>
                    <a:lumOff val="50000"/>
                  </a:schemeClr>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99BFEDFD-6277-4D24-B712-04494B992BAA}" type="datetimeFigureOut">
              <a:rPr lang="fr-FR"/>
              <a:pPr>
                <a:defRPr/>
              </a:pPr>
              <a:t>17/11/2014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CB001FC8-D4D3-4F65-95CA-70C016C681B1}" type="slidenum">
              <a:rPr lang="fr-BE"/>
              <a:pPr>
                <a:defRPr/>
              </a:pPr>
              <a:t>‹N°›</a:t>
            </a:fld>
            <a:endParaRPr lang="fr-BE"/>
          </a:p>
        </p:txBody>
      </p:sp>
    </p:spTree>
    <p:extLst>
      <p:ext uri="{BB962C8B-B14F-4D97-AF65-F5344CB8AC3E}">
        <p14:creationId xmlns:p14="http://schemas.microsoft.com/office/powerpoint/2010/main" val="2052643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EE0D808-EE49-40F5-B962-17440746E2A9}" type="datetimeFigureOut">
              <a:rPr lang="fr-FR"/>
              <a:pPr>
                <a:defRPr/>
              </a:pPr>
              <a:t>17/11/2014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6E938F31-A475-4D79-BAD6-3FB3F929F260}" type="slidenum">
              <a:rPr lang="fr-BE"/>
              <a:pPr>
                <a:defRPr/>
              </a:pPr>
              <a:t>‹N°›</a:t>
            </a:fld>
            <a:endParaRPr lang="fr-BE"/>
          </a:p>
        </p:txBody>
      </p:sp>
    </p:spTree>
    <p:extLst>
      <p:ext uri="{BB962C8B-B14F-4D97-AF65-F5344CB8AC3E}">
        <p14:creationId xmlns:p14="http://schemas.microsoft.com/office/powerpoint/2010/main" val="111036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10CBA5BA-1A9A-4E8C-8A7C-D0E9D90EB08E}" type="datetimeFigureOut">
              <a:rPr lang="fr-FR"/>
              <a:pPr>
                <a:defRPr/>
              </a:pPr>
              <a:t>17/11/2014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4F98980C-22CA-40A1-84BF-8B27B310445A}" type="slidenum">
              <a:rPr lang="fr-BE"/>
              <a:pPr>
                <a:defRPr/>
              </a:pPr>
              <a:t>‹N°›</a:t>
            </a:fld>
            <a:endParaRPr lang="fr-BE"/>
          </a:p>
        </p:txBody>
      </p:sp>
    </p:spTree>
    <p:extLst>
      <p:ext uri="{BB962C8B-B14F-4D97-AF65-F5344CB8AC3E}">
        <p14:creationId xmlns:p14="http://schemas.microsoft.com/office/powerpoint/2010/main" val="2968740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1EF3CA87-F4D0-446B-9575-CA9CB0E63D50}" type="datetimeFigureOut">
              <a:rPr lang="fr-FR"/>
              <a:pPr>
                <a:defRPr/>
              </a:pPr>
              <a:t>17/11/2014</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10043726-2E82-4499-B68A-A385E01A8C6B}" type="slidenum">
              <a:rPr lang="fr-BE"/>
              <a:pPr>
                <a:defRPr/>
              </a:pPr>
              <a:t>‹N°›</a:t>
            </a:fld>
            <a:endParaRPr lang="fr-BE"/>
          </a:p>
        </p:txBody>
      </p:sp>
    </p:spTree>
    <p:extLst>
      <p:ext uri="{BB962C8B-B14F-4D97-AF65-F5344CB8AC3E}">
        <p14:creationId xmlns:p14="http://schemas.microsoft.com/office/powerpoint/2010/main" val="398001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9FEE7207-2334-46CF-9BEF-1D266629CA8A}" type="datetimeFigureOut">
              <a:rPr lang="fr-FR"/>
              <a:pPr>
                <a:defRPr/>
              </a:pPr>
              <a:t>17/11/2014</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7A3763A1-85FE-47FC-85A4-E46D7493004C}" type="slidenum">
              <a:rPr lang="fr-BE"/>
              <a:pPr>
                <a:defRPr/>
              </a:pPr>
              <a:t>‹N°›</a:t>
            </a:fld>
            <a:endParaRPr lang="fr-BE"/>
          </a:p>
        </p:txBody>
      </p:sp>
    </p:spTree>
    <p:extLst>
      <p:ext uri="{BB962C8B-B14F-4D97-AF65-F5344CB8AC3E}">
        <p14:creationId xmlns:p14="http://schemas.microsoft.com/office/powerpoint/2010/main" val="152425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DF3316E-BBEB-4EED-AF89-09BBEB826E41}" type="datetimeFigureOut">
              <a:rPr lang="fr-FR"/>
              <a:pPr>
                <a:defRPr/>
              </a:pPr>
              <a:t>17/11/2014</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BF4D3C17-5763-45EA-8875-8E58FD2E0BF5}" type="slidenum">
              <a:rPr lang="fr-BE"/>
              <a:pPr>
                <a:defRPr/>
              </a:pPr>
              <a:t>‹N°›</a:t>
            </a:fld>
            <a:endParaRPr lang="fr-BE"/>
          </a:p>
        </p:txBody>
      </p:sp>
    </p:spTree>
    <p:extLst>
      <p:ext uri="{BB962C8B-B14F-4D97-AF65-F5344CB8AC3E}">
        <p14:creationId xmlns:p14="http://schemas.microsoft.com/office/powerpoint/2010/main" val="9316186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27E2F6D-9D19-4822-8ED2-63201F2A1E4F}" type="datetimeFigureOut">
              <a:rPr lang="fr-FR"/>
              <a:pPr>
                <a:defRPr/>
              </a:pPr>
              <a:t>17/11/2014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9C131F22-E0EE-4BBE-B2AB-610D109C1D34}" type="slidenum">
              <a:rPr lang="fr-BE"/>
              <a:pPr>
                <a:defRPr/>
              </a:pPr>
              <a:t>‹N°›</a:t>
            </a:fld>
            <a:endParaRPr lang="fr-BE"/>
          </a:p>
        </p:txBody>
      </p:sp>
    </p:spTree>
    <p:extLst>
      <p:ext uri="{BB962C8B-B14F-4D97-AF65-F5344CB8AC3E}">
        <p14:creationId xmlns:p14="http://schemas.microsoft.com/office/powerpoint/2010/main" val="355597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88C6531-057E-412D-9C52-F7F31AF0CB57}" type="datetimeFigureOut">
              <a:rPr lang="fr-FR"/>
              <a:pPr>
                <a:defRPr/>
              </a:pPr>
              <a:t>17/11/2014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D87946E8-4BDA-4ACC-B16C-ED117E545F11}" type="slidenum">
              <a:rPr lang="fr-BE"/>
              <a:pPr>
                <a:defRPr/>
              </a:pPr>
              <a:t>‹N°›</a:t>
            </a:fld>
            <a:endParaRPr lang="fr-BE"/>
          </a:p>
        </p:txBody>
      </p:sp>
    </p:spTree>
    <p:extLst>
      <p:ext uri="{BB962C8B-B14F-4D97-AF65-F5344CB8AC3E}">
        <p14:creationId xmlns:p14="http://schemas.microsoft.com/office/powerpoint/2010/main" val="286671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914400" y="115888"/>
            <a:ext cx="79057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5959714-E203-466E-B19E-984B5F95A9C5}" type="datetimeFigureOut">
              <a:rPr lang="fr-FR"/>
              <a:pPr>
                <a:defRPr/>
              </a:pPr>
              <a:t>17/11/2014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8C2F08A-070F-4C99-9FC2-63DAFF105138}" type="slidenum">
              <a:rPr lang="fr-BE"/>
              <a:pPr>
                <a:defRPr/>
              </a:pPr>
              <a:t>‹N°›</a:t>
            </a:fld>
            <a:endParaRPr lang="fr-BE"/>
          </a:p>
        </p:txBody>
      </p:sp>
      <p:pic>
        <p:nvPicPr>
          <p:cNvPr id="2" name="Imag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p:titleStyle>
    <p:bodyStyle>
      <a:lvl1pPr marL="342900" indent="-342900" algn="l" rtl="0" fontAlgn="base">
        <a:lnSpc>
          <a:spcPct val="90000"/>
        </a:lnSpc>
        <a:spcBef>
          <a:spcPct val="40000"/>
        </a:spcBef>
        <a:spcAft>
          <a:spcPct val="0"/>
        </a:spcAft>
        <a:buClr>
          <a:srgbClr val="008CD0"/>
        </a:buClr>
        <a:buFont typeface="Wingdings 3" pitchFamily="18" charset="2"/>
        <a:buChar char="Æ"/>
        <a:defRPr sz="2000" b="1" kern="1200">
          <a:solidFill>
            <a:schemeClr val="tx1"/>
          </a:solidFill>
          <a:latin typeface="Arial" charset="0"/>
          <a:ea typeface="+mn-ea"/>
          <a:cs typeface="+mn-cs"/>
        </a:defRPr>
      </a:lvl1pPr>
      <a:lvl2pPr marL="742950" indent="-285750" algn="l" rtl="0" fontAlgn="base">
        <a:lnSpc>
          <a:spcPct val="90000"/>
        </a:lnSpc>
        <a:spcBef>
          <a:spcPct val="40000"/>
        </a:spcBef>
        <a:spcAft>
          <a:spcPct val="0"/>
        </a:spcAft>
        <a:buClr>
          <a:srgbClr val="008CD0"/>
        </a:buClr>
        <a:buFont typeface="Wingdings" pitchFamily="2" charset="2"/>
        <a:buChar char="Ø"/>
        <a:defRPr b="1" kern="1200">
          <a:solidFill>
            <a:schemeClr val="tx1"/>
          </a:solidFill>
          <a:latin typeface="Arial" charset="0"/>
          <a:ea typeface="+mn-ea"/>
          <a:cs typeface="+mn-cs"/>
        </a:defRPr>
      </a:lvl2pPr>
      <a:lvl3pPr marL="1143000" indent="-228600" algn="l" rtl="0" fontAlgn="base">
        <a:lnSpc>
          <a:spcPct val="90000"/>
        </a:lnSpc>
        <a:spcBef>
          <a:spcPct val="40000"/>
        </a:spcBef>
        <a:spcAft>
          <a:spcPct val="0"/>
        </a:spcAft>
        <a:buClr>
          <a:srgbClr val="008CD0"/>
        </a:buClr>
        <a:buChar char="•"/>
        <a:defRPr sz="1600" b="1" kern="1200">
          <a:solidFill>
            <a:schemeClr val="tx1"/>
          </a:solidFill>
          <a:latin typeface="Arial" charset="0"/>
          <a:ea typeface="+mn-ea"/>
          <a:cs typeface="+mn-cs"/>
        </a:defRPr>
      </a:lvl3pPr>
      <a:lvl4pPr marL="1600200" indent="-228600" algn="l" rtl="0" fontAlgn="base">
        <a:lnSpc>
          <a:spcPct val="90000"/>
        </a:lnSpc>
        <a:spcBef>
          <a:spcPct val="40000"/>
        </a:spcBef>
        <a:spcAft>
          <a:spcPct val="0"/>
        </a:spcAft>
        <a:buClr>
          <a:srgbClr val="008CD0"/>
        </a:buClr>
        <a:buFont typeface="Wingdings" pitchFamily="2" charset="2"/>
        <a:buChar char="§"/>
        <a:defRPr sz="1400" b="1" kern="1200">
          <a:solidFill>
            <a:schemeClr val="tx1"/>
          </a:solidFill>
          <a:latin typeface="Arial" charset="0"/>
          <a:ea typeface="+mn-ea"/>
          <a:cs typeface="+mn-cs"/>
        </a:defRPr>
      </a:lvl4pPr>
      <a:lvl5pPr marL="2057400" indent="-228600" algn="l" rtl="0" fontAlgn="base">
        <a:lnSpc>
          <a:spcPct val="90000"/>
        </a:lnSpc>
        <a:spcBef>
          <a:spcPct val="40000"/>
        </a:spcBef>
        <a:spcAft>
          <a:spcPct val="0"/>
        </a:spcAft>
        <a:buClr>
          <a:srgbClr val="008CD0"/>
        </a:buClr>
        <a:buChar char="•"/>
        <a:defRPr sz="1200" b="1"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emf"/><Relationship Id="rId3" Type="http://schemas.openxmlformats.org/officeDocument/2006/relationships/image" Target="../media/image28.jpeg"/><Relationship Id="rId7" Type="http://schemas.openxmlformats.org/officeDocument/2006/relationships/image" Target="../media/image31.jpe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25.png"/><Relationship Id="rId5" Type="http://schemas.openxmlformats.org/officeDocument/2006/relationships/image" Target="../media/image29.png"/><Relationship Id="rId10" Type="http://schemas.openxmlformats.org/officeDocument/2006/relationships/image" Target="../media/image23.jpeg"/><Relationship Id="rId4" Type="http://schemas.openxmlformats.org/officeDocument/2006/relationships/image" Target="../media/image7.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185355" name="Text Box 11"/>
          <p:cNvSpPr txBox="1">
            <a:spLocks noChangeArrowheads="1"/>
          </p:cNvSpPr>
          <p:nvPr/>
        </p:nvSpPr>
        <p:spPr bwMode="auto">
          <a:xfrm>
            <a:off x="827584" y="1812880"/>
            <a:ext cx="7488831"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5600" b="1" dirty="0" smtClean="0">
                <a:latin typeface="Calibri" pitchFamily="34" charset="0"/>
              </a:rPr>
              <a:t>Solution TIL </a:t>
            </a:r>
          </a:p>
          <a:p>
            <a:pPr algn="ctr"/>
            <a:r>
              <a:rPr lang="fr-FR" sz="5600" b="1" dirty="0" smtClean="0">
                <a:latin typeface="Calibri" pitchFamily="34" charset="0"/>
              </a:rPr>
              <a:t>Contrôle d’accès OFFLINE</a:t>
            </a:r>
          </a:p>
          <a:p>
            <a:pPr algn="ctr"/>
            <a:r>
              <a:rPr lang="fr-FR" sz="5600" b="1" dirty="0" smtClean="0">
                <a:latin typeface="Calibri" pitchFamily="34" charset="0"/>
              </a:rPr>
              <a:t>Avec KABA</a:t>
            </a:r>
          </a:p>
          <a:p>
            <a:pPr algn="ctr"/>
            <a:endParaRPr lang="fr-FR" sz="2400" b="1" dirty="0">
              <a:latin typeface="Calibri" pitchFamily="34" charset="0"/>
            </a:endParaRPr>
          </a:p>
        </p:txBody>
      </p:sp>
      <p:sp>
        <p:nvSpPr>
          <p:cNvPr id="3" name="ZoneTexte 2"/>
          <p:cNvSpPr txBox="1"/>
          <p:nvPr/>
        </p:nvSpPr>
        <p:spPr>
          <a:xfrm rot="1822862">
            <a:off x="4839415" y="1142327"/>
            <a:ext cx="3829854" cy="523220"/>
          </a:xfrm>
          <a:prstGeom prst="rect">
            <a:avLst/>
          </a:prstGeom>
          <a:noFill/>
        </p:spPr>
        <p:txBody>
          <a:bodyPr wrap="square" rtlCol="0">
            <a:spAutoFit/>
          </a:bodyPr>
          <a:lstStyle/>
          <a:p>
            <a:pPr algn="ctr"/>
            <a:r>
              <a:rPr lang="fr-FR" sz="2800" b="1" dirty="0" smtClean="0">
                <a:solidFill>
                  <a:schemeClr val="bg1"/>
                </a:solidFill>
              </a:rPr>
              <a:t>Septembre 2014</a:t>
            </a:r>
            <a:endParaRPr lang="fr-FR" sz="2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0" y="764704"/>
            <a:ext cx="9144000" cy="5544616"/>
          </a:xfrm>
        </p:spPr>
        <p:txBody>
          <a:bodyPr/>
          <a:lstStyle/>
          <a:p>
            <a:r>
              <a:rPr lang="fr-FR" sz="1800" dirty="0" smtClean="0"/>
              <a:t>Solution </a:t>
            </a:r>
            <a:r>
              <a:rPr lang="fr-FR" sz="1800" dirty="0"/>
              <a:t>sans </a:t>
            </a:r>
            <a:r>
              <a:rPr lang="fr-FR" sz="1800" dirty="0" smtClean="0"/>
              <a:t>câblage qui réduit le coût</a:t>
            </a:r>
          </a:p>
          <a:p>
            <a:r>
              <a:rPr lang="fr-FR" sz="1800" dirty="0" smtClean="0"/>
              <a:t>Rapidité, simplicité d’installation des cylindres, béquilles  </a:t>
            </a:r>
          </a:p>
          <a:p>
            <a:r>
              <a:rPr lang="fr-FR" sz="1800" dirty="0" smtClean="0"/>
              <a:t>Gestion des droits d’accès intégrée et centralisée dans MICRO-SESAME</a:t>
            </a:r>
          </a:p>
          <a:p>
            <a:r>
              <a:rPr lang="fr-FR" sz="1800" dirty="0" smtClean="0"/>
              <a:t>Les droits d’accès = « Organigramme virtuel » reprogrammable à l’infini</a:t>
            </a:r>
          </a:p>
          <a:p>
            <a:r>
              <a:rPr lang="fr-FR" sz="1800" dirty="0"/>
              <a:t>Nombre d’utilisateurs </a:t>
            </a:r>
            <a:r>
              <a:rPr lang="fr-FR" sz="1800" dirty="0" smtClean="0"/>
              <a:t>illimités coté serrures</a:t>
            </a:r>
          </a:p>
          <a:p>
            <a:r>
              <a:rPr lang="fr-FR" sz="1800" dirty="0" smtClean="0"/>
              <a:t>Suppression des coûts liés aux clés mécaniques :</a:t>
            </a:r>
          </a:p>
          <a:p>
            <a:pPr lvl="1"/>
            <a:r>
              <a:rPr lang="fr-FR" sz="1600" dirty="0">
                <a:solidFill>
                  <a:srgbClr val="FF9900"/>
                </a:solidFill>
              </a:rPr>
              <a:t>perte d’un « </a:t>
            </a:r>
            <a:r>
              <a:rPr lang="fr-FR" sz="1600" dirty="0" err="1">
                <a:solidFill>
                  <a:srgbClr val="FF9900"/>
                </a:solidFill>
              </a:rPr>
              <a:t>pass</a:t>
            </a:r>
            <a:r>
              <a:rPr lang="fr-FR" sz="1600" dirty="0">
                <a:solidFill>
                  <a:srgbClr val="FF9900"/>
                </a:solidFill>
              </a:rPr>
              <a:t> » avec ses conséquences</a:t>
            </a:r>
          </a:p>
          <a:p>
            <a:pPr lvl="1"/>
            <a:r>
              <a:rPr lang="fr-FR" sz="1600" dirty="0">
                <a:solidFill>
                  <a:srgbClr val="FF9900"/>
                </a:solidFill>
              </a:rPr>
              <a:t>armoires à </a:t>
            </a:r>
            <a:r>
              <a:rPr lang="fr-FR" sz="1600" dirty="0" smtClean="0">
                <a:solidFill>
                  <a:srgbClr val="FF9900"/>
                </a:solidFill>
              </a:rPr>
              <a:t>clés, Personnel </a:t>
            </a:r>
            <a:r>
              <a:rPr lang="fr-FR" sz="1600" dirty="0">
                <a:solidFill>
                  <a:srgbClr val="FF9900"/>
                </a:solidFill>
              </a:rPr>
              <a:t>dédié</a:t>
            </a:r>
          </a:p>
          <a:p>
            <a:pPr lvl="1"/>
            <a:r>
              <a:rPr lang="fr-FR" sz="1600" dirty="0" smtClean="0">
                <a:solidFill>
                  <a:srgbClr val="FF9900"/>
                </a:solidFill>
              </a:rPr>
              <a:t>clés </a:t>
            </a:r>
            <a:r>
              <a:rPr lang="fr-FR" sz="1600" dirty="0">
                <a:solidFill>
                  <a:srgbClr val="FF9900"/>
                </a:solidFill>
              </a:rPr>
              <a:t>mécaniques haut de gamme et organigramme </a:t>
            </a:r>
            <a:r>
              <a:rPr lang="fr-FR" sz="1600" dirty="0" smtClean="0">
                <a:solidFill>
                  <a:srgbClr val="FF9900"/>
                </a:solidFill>
              </a:rPr>
              <a:t>sur-mesure à acheter</a:t>
            </a:r>
            <a:endParaRPr lang="fr-FR" sz="1600" dirty="0">
              <a:solidFill>
                <a:srgbClr val="FF9900"/>
              </a:solidFill>
            </a:endParaRPr>
          </a:p>
          <a:p>
            <a:r>
              <a:rPr lang="fr-FR" sz="1800" dirty="0" smtClean="0"/>
              <a:t>Badge unique </a:t>
            </a:r>
            <a:r>
              <a:rPr lang="fr-FR" sz="1800" dirty="0" err="1" smtClean="0"/>
              <a:t>Desfire</a:t>
            </a:r>
            <a:r>
              <a:rPr lang="fr-FR" sz="1800" dirty="0" smtClean="0"/>
              <a:t> EV1 (</a:t>
            </a:r>
            <a:r>
              <a:rPr lang="fr-FR" sz="1800" dirty="0" err="1" smtClean="0"/>
              <a:t>Mifare</a:t>
            </a:r>
            <a:r>
              <a:rPr lang="fr-FR" sz="1800" dirty="0" smtClean="0"/>
              <a:t> </a:t>
            </a:r>
            <a:r>
              <a:rPr lang="fr-FR" sz="1800" u="sng" dirty="0" smtClean="0"/>
              <a:t>ultérieurement</a:t>
            </a:r>
            <a:r>
              <a:rPr lang="fr-FR" sz="1800" dirty="0" smtClean="0"/>
              <a:t>) pour accès online et offline</a:t>
            </a:r>
          </a:p>
          <a:p>
            <a:r>
              <a:rPr lang="fr-FR" sz="1800" dirty="0" smtClean="0"/>
              <a:t>Solution sécurisée: données dans le badge, communication, Clé ID offline intégrée </a:t>
            </a:r>
            <a:r>
              <a:rPr lang="fr-FR" sz="1800" dirty="0"/>
              <a:t>dans KSM dans les projets avec des </a:t>
            </a:r>
            <a:r>
              <a:rPr lang="fr-FR" sz="1800" dirty="0" err="1"/>
              <a:t>proxilis</a:t>
            </a:r>
            <a:r>
              <a:rPr lang="fr-FR" sz="1800" dirty="0"/>
              <a:t> </a:t>
            </a:r>
            <a:r>
              <a:rPr lang="fr-FR" sz="1800" dirty="0" smtClean="0"/>
              <a:t>PRO,…</a:t>
            </a:r>
            <a:endParaRPr lang="fr-FR" sz="1800" dirty="0"/>
          </a:p>
          <a:p>
            <a:r>
              <a:rPr lang="fr-FR" sz="1800" dirty="0" smtClean="0"/>
              <a:t>Simplifie </a:t>
            </a:r>
            <a:r>
              <a:rPr lang="fr-FR" sz="1800" dirty="0"/>
              <a:t>l’exploitation </a:t>
            </a:r>
            <a:r>
              <a:rPr lang="fr-FR" sz="1800" dirty="0" smtClean="0"/>
              <a:t>quotidienne</a:t>
            </a:r>
          </a:p>
          <a:p>
            <a:r>
              <a:rPr lang="fr-FR" sz="1800" dirty="0" smtClean="0"/>
              <a:t>Permet une traçabilité, un historique des mouvements centralisé dans MICRO-SESAME sans intervention sur les composants / serrures</a:t>
            </a:r>
          </a:p>
          <a:p>
            <a:r>
              <a:rPr lang="fr-FR" sz="1800" dirty="0" smtClean="0"/>
              <a:t>Autonomie des piles de 2 ans et alerte des exploitants sur piles basses</a:t>
            </a:r>
          </a:p>
          <a:p>
            <a:endParaRPr lang="fr-FR" sz="1800" dirty="0"/>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1130300" y="-27384"/>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avantages d’une solution offline  </a:t>
            </a:r>
          </a:p>
        </p:txBody>
      </p:sp>
    </p:spTree>
    <p:extLst>
      <p:ext uri="{BB962C8B-B14F-4D97-AF65-F5344CB8AC3E}">
        <p14:creationId xmlns:p14="http://schemas.microsoft.com/office/powerpoint/2010/main" val="3390441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35496" y="764704"/>
            <a:ext cx="9000554" cy="5544616"/>
          </a:xfrm>
        </p:spPr>
        <p:txBody>
          <a:bodyPr/>
          <a:lstStyle/>
          <a:p>
            <a:r>
              <a:rPr lang="fr-FR" sz="1800" dirty="0" smtClean="0"/>
              <a:t>Un seul logiciel B-COM pour définir tous les paramètres des composants </a:t>
            </a:r>
          </a:p>
          <a:p>
            <a:r>
              <a:rPr lang="fr-FR" sz="1800" dirty="0" smtClean="0"/>
              <a:t>Transfert </a:t>
            </a:r>
            <a:r>
              <a:rPr lang="fr-FR" sz="1800" dirty="0"/>
              <a:t>des </a:t>
            </a:r>
            <a:r>
              <a:rPr lang="fr-FR" sz="1800" dirty="0" smtClean="0"/>
              <a:t>paramétrages et des historiques des composants (importés via </a:t>
            </a:r>
            <a:r>
              <a:rPr lang="fr-FR" sz="1800" dirty="0"/>
              <a:t>le programmateur et son port </a:t>
            </a:r>
            <a:r>
              <a:rPr lang="fr-FR" sz="1800" dirty="0" smtClean="0"/>
              <a:t>USB) du B-COM vers </a:t>
            </a:r>
            <a:r>
              <a:rPr lang="fr-FR" sz="1800" dirty="0"/>
              <a:t>MICRO-SESAME en 1 </a:t>
            </a:r>
            <a:r>
              <a:rPr lang="fr-FR" sz="1800" dirty="0" smtClean="0"/>
              <a:t>clic</a:t>
            </a:r>
          </a:p>
          <a:p>
            <a:r>
              <a:rPr lang="fr-FR" sz="1800" dirty="0"/>
              <a:t>Visualisation depuis MS </a:t>
            </a:r>
            <a:r>
              <a:rPr lang="fr-FR" sz="1800" dirty="0" smtClean="0"/>
              <a:t>du </a:t>
            </a:r>
            <a:r>
              <a:rPr lang="fr-FR" sz="1800" dirty="0"/>
              <a:t>statut </a:t>
            </a:r>
            <a:r>
              <a:rPr lang="fr-FR" sz="1800" dirty="0" smtClean="0"/>
              <a:t>des serrures (initialisé,…) </a:t>
            </a:r>
            <a:r>
              <a:rPr lang="fr-FR" sz="1800" dirty="0"/>
              <a:t>suite à la campagne de </a:t>
            </a:r>
            <a:r>
              <a:rPr lang="fr-FR" sz="1800" dirty="0" smtClean="0"/>
              <a:t>configuration. Ex 185 serrures initialisées sur 200 configurées</a:t>
            </a:r>
            <a:endParaRPr lang="fr-FR" sz="1800" dirty="0"/>
          </a:p>
          <a:p>
            <a:r>
              <a:rPr lang="fr-FR" sz="1800" dirty="0" smtClean="0"/>
              <a:t>Gestion multi-site avec contrôle (AREA)  </a:t>
            </a:r>
          </a:p>
          <a:p>
            <a:r>
              <a:rPr lang="fr-FR" sz="1800" dirty="0" smtClean="0"/>
              <a:t>Mode chantier temporaire possible avant le mode offline</a:t>
            </a:r>
          </a:p>
          <a:p>
            <a:r>
              <a:rPr lang="fr-FR" sz="1800" dirty="0"/>
              <a:t>Un composant peut </a:t>
            </a:r>
            <a:r>
              <a:rPr lang="fr-FR" sz="1800" dirty="0" smtClean="0"/>
              <a:t>appartenir à </a:t>
            </a:r>
            <a:r>
              <a:rPr lang="fr-FR" sz="1800" dirty="0"/>
              <a:t>plusieurs groupes d’accès</a:t>
            </a:r>
          </a:p>
          <a:p>
            <a:r>
              <a:rPr lang="fr-FR" sz="1800" dirty="0"/>
              <a:t>Mode « réservation » : réduisez une plage horaire trop large</a:t>
            </a:r>
          </a:p>
          <a:p>
            <a:r>
              <a:rPr lang="fr-FR" sz="1800" dirty="0" smtClean="0"/>
              <a:t>8 </a:t>
            </a:r>
            <a:r>
              <a:rPr lang="fr-FR" sz="1800" dirty="0"/>
              <a:t>durées de </a:t>
            </a:r>
            <a:r>
              <a:rPr lang="fr-FR" sz="1800" dirty="0" smtClean="0"/>
              <a:t>validation des droits d’accès (6 </a:t>
            </a:r>
            <a:r>
              <a:rPr lang="fr-FR" sz="1800" dirty="0"/>
              <a:t>paramétrables par le client </a:t>
            </a:r>
            <a:r>
              <a:rPr lang="fr-FR" sz="1800" dirty="0" smtClean="0"/>
              <a:t>final)</a:t>
            </a:r>
          </a:p>
          <a:p>
            <a:pPr marL="342900" lvl="1" indent="-342900">
              <a:buFont typeface="Wingdings 3" pitchFamily="18" charset="2"/>
              <a:buChar char="Æ"/>
            </a:pPr>
            <a:r>
              <a:rPr lang="fr-FR" dirty="0" smtClean="0"/>
              <a:t>c-lever </a:t>
            </a:r>
            <a:r>
              <a:rPr lang="fr-FR" dirty="0"/>
              <a:t>compact </a:t>
            </a:r>
            <a:r>
              <a:rPr lang="fr-FR" dirty="0" smtClean="0"/>
              <a:t>: design, autonomie jusqu’à </a:t>
            </a:r>
            <a:r>
              <a:rPr lang="fr-FR" dirty="0"/>
              <a:t>3 </a:t>
            </a:r>
            <a:r>
              <a:rPr lang="fr-FR" dirty="0" smtClean="0"/>
              <a:t>ans, conforme </a:t>
            </a:r>
            <a:r>
              <a:rPr lang="fr-FR" dirty="0"/>
              <a:t>porte coupe-feu</a:t>
            </a:r>
            <a:endParaRPr lang="fr-FR" dirty="0" smtClean="0"/>
          </a:p>
          <a:p>
            <a:pPr marL="342900" lvl="1" indent="-342900">
              <a:buFont typeface="Wingdings 3" pitchFamily="18" charset="2"/>
              <a:buChar char="Æ"/>
            </a:pPr>
            <a:r>
              <a:rPr lang="fr-FR" dirty="0" smtClean="0"/>
              <a:t>Serrure avec une mémoire </a:t>
            </a:r>
            <a:r>
              <a:rPr lang="fr-FR" dirty="0"/>
              <a:t>de 2000 </a:t>
            </a:r>
            <a:r>
              <a:rPr lang="fr-FR" dirty="0" smtClean="0"/>
              <a:t>événements</a:t>
            </a:r>
          </a:p>
          <a:p>
            <a:pPr marL="342900" lvl="1" indent="-342900">
              <a:buFont typeface="Wingdings 3" pitchFamily="18" charset="2"/>
              <a:buChar char="Æ"/>
            </a:pPr>
            <a:r>
              <a:rPr lang="fr-FR" dirty="0"/>
              <a:t>C</a:t>
            </a:r>
            <a:r>
              <a:rPr lang="fr-FR" dirty="0" smtClean="0"/>
              <a:t>e principe offline optimise l’utilisation de la mémoire des badges (une PH par défaut par groupe d’accès)</a:t>
            </a:r>
          </a:p>
          <a:p>
            <a:pPr marL="342900" lvl="1" indent="-342900">
              <a:buFont typeface="Wingdings 3" pitchFamily="18" charset="2"/>
              <a:buChar char="Æ"/>
            </a:pPr>
            <a:r>
              <a:rPr lang="fr-FR" dirty="0"/>
              <a:t>Mode accès </a:t>
            </a:r>
            <a:r>
              <a:rPr lang="fr-FR" dirty="0" smtClean="0"/>
              <a:t>libre sans badge </a:t>
            </a:r>
            <a:r>
              <a:rPr lang="fr-FR" dirty="0"/>
              <a:t>(</a:t>
            </a:r>
            <a:r>
              <a:rPr lang="fr-FR" dirty="0" err="1"/>
              <a:t>day</a:t>
            </a:r>
            <a:r>
              <a:rPr lang="fr-FR" dirty="0"/>
              <a:t>/night) sur plage horaire </a:t>
            </a:r>
            <a:endParaRPr lang="fr-FR" dirty="0" smtClean="0"/>
          </a:p>
          <a:p>
            <a:pPr marL="342900" lvl="1" indent="-342900">
              <a:buFont typeface="Wingdings 3" pitchFamily="18" charset="2"/>
              <a:buChar char="Æ"/>
            </a:pPr>
            <a:r>
              <a:rPr lang="fr-FR" dirty="0" smtClean="0"/>
              <a:t>Sécurité (voir </a:t>
            </a:r>
            <a:r>
              <a:rPr lang="fr-FR" dirty="0" err="1" smtClean="0"/>
              <a:t>slide</a:t>
            </a:r>
            <a:r>
              <a:rPr lang="fr-FR" dirty="0" smtClean="0"/>
              <a:t> plus loin)</a:t>
            </a:r>
            <a:endParaRPr lang="fr-FR" dirty="0"/>
          </a:p>
          <a:p>
            <a:endParaRPr lang="fr-FR" sz="1800" dirty="0"/>
          </a:p>
          <a:p>
            <a:endParaRPr lang="fr-FR" sz="1800" dirty="0" smtClean="0"/>
          </a:p>
          <a:p>
            <a:endParaRPr lang="fr-FR" sz="1800" dirty="0" smtClean="0"/>
          </a:p>
          <a:p>
            <a:endParaRPr lang="fr-FR" sz="1800" dirty="0" smtClean="0"/>
          </a:p>
          <a:p>
            <a:endParaRPr lang="fr-FR" sz="1800" dirty="0"/>
          </a:p>
          <a:p>
            <a:endParaRPr lang="fr-FR" sz="1600" dirty="0"/>
          </a:p>
          <a:p>
            <a:endParaRPr lang="fr-FR" sz="1800" dirty="0" smtClean="0"/>
          </a:p>
          <a:p>
            <a:endParaRPr lang="fr-FR" sz="1800" dirty="0"/>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899592" y="-27384"/>
            <a:ext cx="813645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avantages de la solution KABA offline + TIL   </a:t>
            </a:r>
          </a:p>
        </p:txBody>
      </p:sp>
      <p:sp>
        <p:nvSpPr>
          <p:cNvPr id="4" name="ZoneTexte 35844"/>
          <p:cNvSpPr txBox="1">
            <a:spLocks noChangeArrowheads="1"/>
          </p:cNvSpPr>
          <p:nvPr/>
        </p:nvSpPr>
        <p:spPr bwMode="auto">
          <a:xfrm>
            <a:off x="6867775" y="2976723"/>
            <a:ext cx="14069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algn="ctr" eaLnBrk="1" hangingPunct="1"/>
            <a:r>
              <a:rPr lang="fr-FR" dirty="0" smtClean="0">
                <a:solidFill>
                  <a:srgbClr val="00B0F0"/>
                </a:solidFill>
              </a:rPr>
              <a:t>Groupe de portes 1 + 2</a:t>
            </a:r>
          </a:p>
        </p:txBody>
      </p:sp>
      <p:pic>
        <p:nvPicPr>
          <p:cNvPr id="6" name="Picture 166" descr="http://www.veryicon.com/icon/png/System/Artists%20Valley%20Sample/Business%20Man%20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3925" y="2683108"/>
            <a:ext cx="879307" cy="879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34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051720" y="-1104"/>
            <a:ext cx="6624736" cy="838200"/>
          </a:xfrm>
        </p:spPr>
        <p:txBody>
          <a:bodyPr/>
          <a:lstStyle/>
          <a:p>
            <a:pPr eaLnBrk="1" hangingPunct="1"/>
            <a:r>
              <a:rPr lang="en-US" sz="3200" dirty="0" err="1"/>
              <a:t>Domaines</a:t>
            </a:r>
            <a:r>
              <a:rPr lang="en-US" sz="3200" dirty="0"/>
              <a:t> de </a:t>
            </a:r>
            <a:r>
              <a:rPr lang="en-US" sz="3200" dirty="0" err="1"/>
              <a:t>compétences</a:t>
            </a:r>
            <a:r>
              <a:rPr lang="en-US" sz="3200" dirty="0"/>
              <a:t> </a:t>
            </a:r>
          </a:p>
        </p:txBody>
      </p:sp>
      <p:sp>
        <p:nvSpPr>
          <p:cNvPr id="80900"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2A58"/>
                </a:solidFill>
                <a:latin typeface="Arial" pitchFamily="34" charset="0"/>
                <a:ea typeface="ヒラギノ角ゴ Pro W3"/>
                <a:cs typeface="ヒラギノ角ゴ Pro W3"/>
              </a:defRPr>
            </a:lvl1pPr>
            <a:lvl2pPr marL="742950" indent="-285750" eaLnBrk="0" hangingPunct="0">
              <a:defRPr sz="1600">
                <a:solidFill>
                  <a:srgbClr val="002A58"/>
                </a:solidFill>
                <a:latin typeface="Arial" pitchFamily="34" charset="0"/>
                <a:ea typeface="ヒラギノ角ゴ Pro W3"/>
                <a:cs typeface="ヒラギノ角ゴ Pro W3"/>
              </a:defRPr>
            </a:lvl2pPr>
            <a:lvl3pPr marL="1143000" indent="-228600" eaLnBrk="0" hangingPunct="0">
              <a:defRPr sz="1600">
                <a:solidFill>
                  <a:srgbClr val="002A58"/>
                </a:solidFill>
                <a:latin typeface="Arial" pitchFamily="34" charset="0"/>
                <a:ea typeface="ヒラギノ角ゴ Pro W3"/>
                <a:cs typeface="ヒラギノ角ゴ Pro W3"/>
              </a:defRPr>
            </a:lvl3pPr>
            <a:lvl4pPr marL="1600200" indent="-228600" eaLnBrk="0" hangingPunct="0">
              <a:defRPr sz="1600">
                <a:solidFill>
                  <a:srgbClr val="002A58"/>
                </a:solidFill>
                <a:latin typeface="Arial" pitchFamily="34" charset="0"/>
                <a:ea typeface="ヒラギノ角ゴ Pro W3"/>
                <a:cs typeface="ヒラギノ角ゴ Pro W3"/>
              </a:defRPr>
            </a:lvl4pPr>
            <a:lvl5pPr marL="2057400" indent="-228600" eaLnBrk="0" hangingPunct="0">
              <a:defRPr sz="1600">
                <a:solidFill>
                  <a:srgbClr val="002A58"/>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9pPr>
          </a:lstStyle>
          <a:p>
            <a:fld id="{34374ACD-9DB5-4BCF-80F6-EC3A6E976D77}" type="slidenum">
              <a:rPr lang="en-US" sz="900" smtClean="0">
                <a:solidFill>
                  <a:srgbClr val="8093B7"/>
                </a:solidFill>
              </a:rPr>
              <a:pPr/>
              <a:t>12</a:t>
            </a:fld>
            <a:endParaRPr lang="en-US" sz="900" smtClean="0">
              <a:solidFill>
                <a:srgbClr val="8093B7"/>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850312379"/>
              </p:ext>
            </p:extLst>
          </p:nvPr>
        </p:nvGraphicFramePr>
        <p:xfrm>
          <a:off x="179512" y="692696"/>
          <a:ext cx="8784976" cy="5307610"/>
        </p:xfrm>
        <a:graphic>
          <a:graphicData uri="http://schemas.openxmlformats.org/drawingml/2006/table">
            <a:tbl>
              <a:tblPr firstRow="1" bandRow="1">
                <a:tableStyleId>{5C22544A-7EE6-4342-B048-85BDC9FD1C3A}</a:tableStyleId>
              </a:tblPr>
              <a:tblGrid>
                <a:gridCol w="1368152"/>
                <a:gridCol w="2592288"/>
                <a:gridCol w="2592288"/>
                <a:gridCol w="2232248"/>
              </a:tblGrid>
              <a:tr h="278410">
                <a:tc>
                  <a:txBody>
                    <a:bodyPr/>
                    <a:lstStyle/>
                    <a:p>
                      <a:endParaRPr lang="fr-FR" sz="1200" dirty="0" smtClean="0"/>
                    </a:p>
                  </a:txBody>
                  <a:tcPr/>
                </a:tc>
                <a:tc>
                  <a:txBody>
                    <a:bodyPr/>
                    <a:lstStyle/>
                    <a:p>
                      <a:r>
                        <a:rPr lang="fr-FR" sz="1200" dirty="0" smtClean="0"/>
                        <a:t>TIL</a:t>
                      </a:r>
                      <a:endParaRPr lang="fr-FR" sz="1200" dirty="0"/>
                    </a:p>
                  </a:txBody>
                  <a:tcPr/>
                </a:tc>
                <a:tc>
                  <a:txBody>
                    <a:bodyPr/>
                    <a:lstStyle/>
                    <a:p>
                      <a:r>
                        <a:rPr lang="fr-FR" sz="1200" dirty="0" smtClean="0"/>
                        <a:t>Partenaire</a:t>
                      </a:r>
                      <a:r>
                        <a:rPr lang="fr-FR" sz="1200" baseline="0" dirty="0" smtClean="0"/>
                        <a:t> TIL</a:t>
                      </a:r>
                      <a:endParaRPr lang="fr-FR" sz="1200" dirty="0"/>
                    </a:p>
                  </a:txBody>
                  <a:tcPr/>
                </a:tc>
                <a:tc>
                  <a:txBody>
                    <a:bodyPr/>
                    <a:lstStyle/>
                    <a:p>
                      <a:r>
                        <a:rPr lang="fr-FR" sz="1200" dirty="0" smtClean="0"/>
                        <a:t>Client final </a:t>
                      </a:r>
                      <a:endParaRPr lang="fr-FR" sz="1200" dirty="0"/>
                    </a:p>
                  </a:txBody>
                  <a:tcPr/>
                </a:tc>
              </a:tr>
              <a:tr h="441670">
                <a:tc>
                  <a:txBody>
                    <a:bodyPr/>
                    <a:lstStyle/>
                    <a:p>
                      <a:r>
                        <a:rPr lang="fr-FR" sz="1200" dirty="0" smtClean="0"/>
                        <a:t>MICRO-SESAME Bornes  de chargement </a:t>
                      </a:r>
                    </a:p>
                    <a:p>
                      <a:r>
                        <a:rPr lang="fr-FR" sz="1200" dirty="0" smtClean="0"/>
                        <a:t>KSM</a:t>
                      </a:r>
                      <a:endParaRPr lang="fr-FR" sz="1200" dirty="0"/>
                    </a:p>
                  </a:txBody>
                  <a:tcPr/>
                </a:tc>
                <a:tc>
                  <a:txBody>
                    <a:bodyPr/>
                    <a:lstStyle/>
                    <a:p>
                      <a:r>
                        <a:rPr lang="fr-FR" sz="1200" dirty="0" smtClean="0"/>
                        <a:t>Fourniture matériel et enveloppe</a:t>
                      </a:r>
                      <a:r>
                        <a:rPr lang="fr-FR" sz="1200" baseline="0" dirty="0" smtClean="0"/>
                        <a:t> sous scellée</a:t>
                      </a:r>
                      <a:endParaRPr lang="fr-FR" sz="1200" dirty="0" smtClean="0"/>
                    </a:p>
                    <a:p>
                      <a:r>
                        <a:rPr lang="fr-FR" sz="1200" dirty="0" smtClean="0"/>
                        <a:t>Formation</a:t>
                      </a:r>
                      <a:r>
                        <a:rPr lang="fr-FR" sz="1200" baseline="0" dirty="0" smtClean="0"/>
                        <a:t> MS pour partenaire</a:t>
                      </a:r>
                    </a:p>
                    <a:p>
                      <a:r>
                        <a:rPr lang="fr-FR" sz="1200" baseline="0" dirty="0" smtClean="0"/>
                        <a:t>Formation </a:t>
                      </a:r>
                      <a:r>
                        <a:rPr lang="fr-FR" sz="1200" dirty="0" smtClean="0"/>
                        <a:t>KSM au client final</a:t>
                      </a:r>
                      <a:endParaRPr lang="fr-FR" sz="1200" dirty="0"/>
                    </a:p>
                  </a:txBody>
                  <a:tcPr/>
                </a:tc>
                <a:tc>
                  <a:txBody>
                    <a:bodyPr/>
                    <a:lstStyle/>
                    <a:p>
                      <a:r>
                        <a:rPr lang="fr-FR" sz="1200" dirty="0" smtClean="0"/>
                        <a:t>Installation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Complète la configuration borne et l’exporte pour l’importer dans toutes les autres bornes</a:t>
                      </a:r>
                      <a:endParaRPr lang="fr-FR" sz="1200" dirty="0" smtClean="0"/>
                    </a:p>
                  </a:txBody>
                  <a:tcPr/>
                </a:tc>
                <a:tc>
                  <a:txBody>
                    <a:bodyPr/>
                    <a:lstStyle/>
                    <a:p>
                      <a:r>
                        <a:rPr lang="fr-FR" sz="1200" dirty="0" smtClean="0"/>
                        <a:t>Réalise les opérations du guide donné dans l’enveloppe scellée</a:t>
                      </a:r>
                    </a:p>
                    <a:p>
                      <a:r>
                        <a:rPr lang="fr-FR" sz="1200" dirty="0" smtClean="0"/>
                        <a:t>Définit les droits d’accès</a:t>
                      </a:r>
                    </a:p>
                  </a:txBody>
                  <a:tcPr/>
                </a:tc>
              </a:tr>
              <a:tr h="809702">
                <a:tc>
                  <a:txBody>
                    <a:bodyPr/>
                    <a:lstStyle/>
                    <a:p>
                      <a:r>
                        <a:rPr lang="fr-FR" sz="1200" dirty="0" smtClean="0"/>
                        <a:t>Cartes de sécurité</a:t>
                      </a:r>
                      <a:endParaRPr lang="fr-FR" sz="1200" dirty="0"/>
                    </a:p>
                  </a:txBody>
                  <a:tcPr/>
                </a:tc>
                <a:tc>
                  <a:txBody>
                    <a:bodyPr/>
                    <a:lstStyle/>
                    <a:p>
                      <a:r>
                        <a:rPr lang="fr-FR" sz="1200" dirty="0" smtClean="0"/>
                        <a:t>Initialisation Security-</a:t>
                      </a:r>
                      <a:r>
                        <a:rPr lang="fr-FR" sz="1200" dirty="0" err="1" smtClean="0"/>
                        <a:t>Card</a:t>
                      </a:r>
                      <a:r>
                        <a:rPr lang="fr-FR" sz="1200" dirty="0" smtClean="0"/>
                        <a:t>-</a:t>
                      </a:r>
                      <a:r>
                        <a:rPr lang="fr-FR" sz="1200" baseline="0" dirty="0" smtClean="0"/>
                        <a:t>A/C + Master A/B par clients finaux. 1 </a:t>
                      </a:r>
                      <a:r>
                        <a:rPr lang="fr-FR" sz="1200" baseline="0" dirty="0" err="1" smtClean="0"/>
                        <a:t>s</a:t>
                      </a:r>
                      <a:r>
                        <a:rPr lang="fr-FR" sz="1200" dirty="0" err="1" smtClean="0"/>
                        <a:t>ecurity</a:t>
                      </a:r>
                      <a:r>
                        <a:rPr lang="fr-FR" sz="1200" dirty="0" smtClean="0"/>
                        <a:t>-</a:t>
                      </a:r>
                      <a:r>
                        <a:rPr lang="fr-FR" sz="1200" dirty="0" err="1" smtClean="0"/>
                        <a:t>Card-A</a:t>
                      </a:r>
                      <a:r>
                        <a:rPr lang="fr-FR" sz="1200" baseline="0" dirty="0" smtClean="0"/>
                        <a:t> est conservée chez TIL pour produire </a:t>
                      </a:r>
                      <a:r>
                        <a:rPr lang="fr-FR" sz="1200" dirty="0" smtClean="0"/>
                        <a:t>Security-</a:t>
                      </a:r>
                      <a:r>
                        <a:rPr lang="fr-FR" sz="1200" dirty="0" err="1" smtClean="0"/>
                        <a:t>Card</a:t>
                      </a:r>
                      <a:r>
                        <a:rPr lang="fr-FR" sz="1200" dirty="0" smtClean="0"/>
                        <a:t>-C + Master A pour client final si perte,</a:t>
                      </a:r>
                      <a:r>
                        <a:rPr lang="fr-FR" sz="1200" baseline="0" dirty="0" smtClean="0"/>
                        <a:t> extension sites</a:t>
                      </a:r>
                      <a:endParaRPr lang="fr-FR" sz="1200" dirty="0"/>
                    </a:p>
                  </a:txBody>
                  <a:tcPr/>
                </a:tc>
                <a:tc>
                  <a:txBody>
                    <a:bodyPr/>
                    <a:lstStyle/>
                    <a:p>
                      <a:r>
                        <a:rPr lang="fr-FR" sz="1200" dirty="0" smtClean="0"/>
                        <a:t>Utilise Security-</a:t>
                      </a:r>
                      <a:r>
                        <a:rPr lang="fr-FR" sz="1200" dirty="0" err="1" smtClean="0"/>
                        <a:t>Card</a:t>
                      </a:r>
                      <a:r>
                        <a:rPr lang="fr-FR" sz="1200" dirty="0" smtClean="0"/>
                        <a:t>-C + Master A pour configurer </a:t>
                      </a:r>
                      <a:r>
                        <a:rPr lang="fr-FR" sz="1200" baseline="0" dirty="0" smtClean="0"/>
                        <a:t>les composants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Utilise</a:t>
                      </a:r>
                      <a:r>
                        <a:rPr lang="fr-FR" sz="1200" baseline="0" dirty="0" smtClean="0"/>
                        <a:t> </a:t>
                      </a:r>
                      <a:r>
                        <a:rPr lang="fr-FR" sz="1200" dirty="0" smtClean="0"/>
                        <a:t>Master B si mode chantier transitoire</a:t>
                      </a:r>
                    </a:p>
                  </a:txBody>
                  <a:tcPr/>
                </a:tc>
                <a:tc>
                  <a:txBody>
                    <a:bodyPr/>
                    <a:lstStyle/>
                    <a:p>
                      <a:r>
                        <a:rPr lang="fr-FR" sz="1200" dirty="0" smtClean="0"/>
                        <a:t>Détient les Master A/B &amp; Security-</a:t>
                      </a:r>
                      <a:r>
                        <a:rPr lang="fr-FR" sz="1200" dirty="0" err="1" smtClean="0"/>
                        <a:t>Card</a:t>
                      </a:r>
                      <a:r>
                        <a:rPr lang="fr-FR" sz="1200" dirty="0" smtClean="0"/>
                        <a:t>-C</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Utilise</a:t>
                      </a:r>
                      <a:r>
                        <a:rPr lang="fr-FR" sz="1200" baseline="0" dirty="0" smtClean="0"/>
                        <a:t> </a:t>
                      </a:r>
                      <a:r>
                        <a:rPr lang="fr-FR" sz="1200" dirty="0" smtClean="0"/>
                        <a:t>Master B si mode chantier transitoire</a:t>
                      </a:r>
                    </a:p>
                    <a:p>
                      <a:endParaRPr lang="fr-FR" sz="1200" dirty="0"/>
                    </a:p>
                  </a:txBody>
                  <a:tcPr/>
                </a:tc>
              </a:tr>
              <a:tr h="955990">
                <a:tc>
                  <a:txBody>
                    <a:bodyPr/>
                    <a:lstStyle/>
                    <a:p>
                      <a:r>
                        <a:rPr lang="fr-FR" sz="1200" dirty="0" smtClean="0"/>
                        <a:t>B-COM</a:t>
                      </a:r>
                      <a:r>
                        <a:rPr lang="fr-FR" sz="1200" baseline="0" dirty="0" smtClean="0"/>
                        <a:t> software + programmateur 1460, lecteur enrôleur KABA</a:t>
                      </a:r>
                      <a:endParaRPr lang="fr-FR" sz="1200" dirty="0"/>
                    </a:p>
                  </a:txBody>
                  <a:tcPr/>
                </a:tc>
                <a:tc>
                  <a:txBody>
                    <a:bodyPr/>
                    <a:lstStyle/>
                    <a:p>
                      <a:r>
                        <a:rPr lang="fr-FR" sz="1200" dirty="0" smtClean="0"/>
                        <a:t>Distribution produits </a:t>
                      </a:r>
                      <a:r>
                        <a:rPr lang="fr-FR" sz="1200" dirty="0" err="1" smtClean="0"/>
                        <a:t>Kaba</a:t>
                      </a:r>
                      <a:r>
                        <a:rPr lang="fr-FR" sz="1200" dirty="0" smtClean="0"/>
                        <a:t> + formation de 1 jour au partenaire TIL et, selon besoin, au client final </a:t>
                      </a:r>
                      <a:endParaRPr lang="fr-FR" sz="1200" dirty="0"/>
                    </a:p>
                  </a:txBody>
                  <a:tcPr/>
                </a:tc>
                <a:tc>
                  <a:txBody>
                    <a:bodyPr/>
                    <a:lstStyle/>
                    <a:p>
                      <a:r>
                        <a:rPr lang="fr-FR" sz="1200" dirty="0" smtClean="0"/>
                        <a:t>Installation et paramétrage avec les données validées par le client final (durées validation, plages horaires,..). Mise  à l’heure, chargement </a:t>
                      </a:r>
                      <a:r>
                        <a:rPr lang="fr-FR" sz="1200" dirty="0" err="1" smtClean="0"/>
                        <a:t>firmware</a:t>
                      </a:r>
                      <a:r>
                        <a:rPr lang="fr-FR" sz="1200" dirty="0" smtClean="0"/>
                        <a:t>, réglage Bip sonore et signal lumineux, temps d'ouverture porte</a:t>
                      </a:r>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Détient</a:t>
                      </a:r>
                      <a:r>
                        <a:rPr lang="fr-FR" sz="1200" baseline="0" dirty="0" smtClean="0"/>
                        <a:t> </a:t>
                      </a:r>
                      <a:r>
                        <a:rPr lang="fr-FR" sz="1200" dirty="0" smtClean="0"/>
                        <a:t>et sauvegarde</a:t>
                      </a:r>
                      <a:r>
                        <a:rPr lang="fr-FR" sz="1200" baseline="0" dirty="0" smtClean="0"/>
                        <a:t> configuration B-COM de son site + les fichiers </a:t>
                      </a:r>
                      <a:r>
                        <a:rPr lang="fr-FR" sz="1200" baseline="0" dirty="0" err="1" smtClean="0"/>
                        <a:t>borne.conf</a:t>
                      </a:r>
                      <a:r>
                        <a:rPr lang="fr-FR" sz="1200" baseline="0" dirty="0" smtClean="0"/>
                        <a:t> de la borne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U</a:t>
                      </a:r>
                      <a:r>
                        <a:rPr lang="fr-FR" sz="1200" dirty="0" smtClean="0"/>
                        <a:t>tilise programmateur</a:t>
                      </a:r>
                      <a:r>
                        <a:rPr lang="fr-FR" sz="1200" baseline="0" dirty="0" smtClean="0"/>
                        <a:t> </a:t>
                      </a:r>
                      <a:r>
                        <a:rPr lang="fr-FR" sz="1200" dirty="0" smtClean="0"/>
                        <a:t>et master A pour lire historique serrure</a:t>
                      </a:r>
                      <a:r>
                        <a:rPr lang="fr-FR" sz="1200" baseline="0" dirty="0" smtClean="0"/>
                        <a:t> après un vol,.. ou ouverture d’urgence</a:t>
                      </a:r>
                    </a:p>
                  </a:txBody>
                  <a:tcPr/>
                </a:tc>
              </a:tr>
              <a:tr h="487350">
                <a:tc>
                  <a:txBody>
                    <a:bodyPr/>
                    <a:lstStyle/>
                    <a:p>
                      <a:r>
                        <a:rPr lang="fr-FR" sz="1200" dirty="0" smtClean="0"/>
                        <a:t>Composants autonomes : béquille, cylindre</a:t>
                      </a:r>
                      <a:endParaRPr lang="fr-FR" sz="1200" dirty="0"/>
                    </a:p>
                  </a:txBody>
                  <a:tcPr/>
                </a:tc>
                <a:tc>
                  <a:txBody>
                    <a:bodyPr/>
                    <a:lstStyle/>
                    <a:p>
                      <a:r>
                        <a:rPr lang="fr-FR" sz="1200" dirty="0" smtClean="0"/>
                        <a:t>Distribution</a:t>
                      </a:r>
                      <a:endParaRPr lang="fr-FR" sz="1200" dirty="0"/>
                    </a:p>
                  </a:txBody>
                  <a:tcPr/>
                </a:tc>
                <a:tc>
                  <a:txBody>
                    <a:bodyPr/>
                    <a:lstStyle/>
                    <a:p>
                      <a:r>
                        <a:rPr lang="fr-FR" sz="1200" dirty="0" smtClean="0"/>
                        <a:t>Vente, Initialisation, Pose</a:t>
                      </a:r>
                      <a:endParaRPr lang="fr-FR" sz="1200" dirty="0"/>
                    </a:p>
                  </a:txBody>
                  <a:tcPr/>
                </a:tc>
                <a:tc>
                  <a:txBody>
                    <a:bodyPr/>
                    <a:lstStyle/>
                    <a:p>
                      <a:r>
                        <a:rPr lang="fr-FR" sz="1200" dirty="0" smtClean="0"/>
                        <a:t>Exploitation</a:t>
                      </a:r>
                      <a:endParaRPr lang="fr-FR" sz="1200" dirty="0"/>
                    </a:p>
                  </a:txBody>
                  <a:tcPr/>
                </a:tc>
              </a:tr>
              <a:tr h="46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Déploiement</a:t>
                      </a:r>
                    </a:p>
                    <a:p>
                      <a:r>
                        <a:rPr lang="fr-FR" sz="1200" dirty="0" smtClean="0"/>
                        <a:t>Garantie,</a:t>
                      </a:r>
                      <a:r>
                        <a:rPr lang="fr-FR" sz="1200" baseline="0" dirty="0" smtClean="0"/>
                        <a:t> </a:t>
                      </a:r>
                      <a:r>
                        <a:rPr lang="fr-FR" sz="1200" dirty="0" smtClean="0"/>
                        <a:t>SAV</a:t>
                      </a:r>
                      <a:r>
                        <a:rPr lang="fr-FR" sz="1200" baseline="0" dirty="0" smtClean="0"/>
                        <a:t> </a:t>
                      </a:r>
                    </a:p>
                    <a:p>
                      <a:r>
                        <a:rPr lang="fr-FR" sz="1200" baseline="0" dirty="0" smtClean="0"/>
                        <a:t>des </a:t>
                      </a:r>
                      <a:r>
                        <a:rPr lang="fr-FR" sz="1200" dirty="0" smtClean="0"/>
                        <a:t>produits KABA</a:t>
                      </a:r>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Support TIL formé par KABA</a:t>
                      </a:r>
                    </a:p>
                    <a:p>
                      <a:r>
                        <a:rPr lang="fr-FR" sz="1200" dirty="0" smtClean="0"/>
                        <a:t>Garantie 1 an. Stock SAV tampon</a:t>
                      </a:r>
                    </a:p>
                    <a:p>
                      <a:r>
                        <a:rPr lang="fr-FR" sz="1200" dirty="0" smtClean="0"/>
                        <a:t>Réparation</a:t>
                      </a:r>
                      <a:r>
                        <a:rPr lang="fr-FR" sz="1200" baseline="0" dirty="0" smtClean="0"/>
                        <a:t>. </a:t>
                      </a:r>
                      <a:r>
                        <a:rPr lang="fr-FR" sz="1200" dirty="0" smtClean="0"/>
                        <a:t>Vente de pièces</a:t>
                      </a:r>
                      <a:r>
                        <a:rPr lang="fr-FR" sz="1200" baseline="0" dirty="0" smtClean="0"/>
                        <a:t> </a:t>
                      </a:r>
                      <a:r>
                        <a:rPr lang="fr-FR" sz="1200" dirty="0" smtClean="0"/>
                        <a:t>détachées</a:t>
                      </a:r>
                      <a:r>
                        <a:rPr lang="fr-FR" sz="1200" baseline="0" dirty="0" smtClean="0"/>
                        <a:t> </a:t>
                      </a:r>
                      <a:r>
                        <a:rPr lang="fr-FR" sz="1200" dirty="0" smtClean="0"/>
                        <a:t>+</a:t>
                      </a:r>
                      <a:r>
                        <a:rPr lang="fr-FR" sz="1200" baseline="0" dirty="0" smtClean="0"/>
                        <a:t> transfert de compétence</a:t>
                      </a:r>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Mise</a:t>
                      </a:r>
                      <a:r>
                        <a:rPr lang="fr-FR" sz="1200" baseline="0" dirty="0" smtClean="0"/>
                        <a:t> en service /formation</a:t>
                      </a: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SAV sur site de produits complets</a:t>
                      </a:r>
                      <a:endParaRPr lang="fr-FR" sz="1200" dirty="0"/>
                    </a:p>
                  </a:txBody>
                  <a:tcPr/>
                </a:tc>
                <a:tc>
                  <a:txBody>
                    <a:bodyPr/>
                    <a:lstStyle/>
                    <a:p>
                      <a:endParaRPr lang="fr-FR" sz="1200" dirty="0"/>
                    </a:p>
                  </a:txBody>
                  <a:tcPr/>
                </a:tc>
              </a:tr>
            </a:tbl>
          </a:graphicData>
        </a:graphic>
      </p:graphicFrame>
    </p:spTree>
    <p:extLst>
      <p:ext uri="{BB962C8B-B14F-4D97-AF65-F5344CB8AC3E}">
        <p14:creationId xmlns:p14="http://schemas.microsoft.com/office/powerpoint/2010/main" val="3177405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35496" y="620688"/>
            <a:ext cx="9108504" cy="6192688"/>
          </a:xfrm>
        </p:spPr>
        <p:txBody>
          <a:bodyPr/>
          <a:lstStyle/>
          <a:p>
            <a:r>
              <a:rPr lang="fr-FR" sz="1800" dirty="0"/>
              <a:t>Les composants étant offline, </a:t>
            </a:r>
            <a:r>
              <a:rPr lang="fr-FR" sz="1800" dirty="0" smtClean="0"/>
              <a:t>bien </a:t>
            </a:r>
            <a:r>
              <a:rPr lang="fr-FR" sz="1800" dirty="0"/>
              <a:t>réfléchir avant de paramétrer ! </a:t>
            </a:r>
          </a:p>
          <a:p>
            <a:pPr lvl="1"/>
            <a:r>
              <a:rPr lang="fr-FR" sz="1400" dirty="0" smtClean="0">
                <a:solidFill>
                  <a:srgbClr val="FF9900"/>
                </a:solidFill>
              </a:rPr>
              <a:t>Toutes modifications des paramètres (plages horaires, mode de fonctionnement, durée de validation,..) imposent une mise à jour de toutes les serrures concernées !</a:t>
            </a:r>
          </a:p>
          <a:p>
            <a:pPr lvl="1"/>
            <a:r>
              <a:rPr lang="fr-FR" sz="1400" dirty="0" smtClean="0">
                <a:solidFill>
                  <a:srgbClr val="FF9900"/>
                </a:solidFill>
              </a:rPr>
              <a:t>Nous conseillons d’avoir une personne avec tous les groupes d’accès, H24 (passe général )</a:t>
            </a:r>
          </a:p>
          <a:p>
            <a:r>
              <a:rPr lang="fr-FR" sz="1800" dirty="0" smtClean="0"/>
              <a:t>La commande doit inclure la lettre d’engagement signée (</a:t>
            </a:r>
            <a:r>
              <a:rPr lang="fr-FR" sz="1400" dirty="0"/>
              <a:t>voir </a:t>
            </a:r>
            <a:r>
              <a:rPr lang="fr-FR" sz="1400" dirty="0" smtClean="0"/>
              <a:t>mise </a:t>
            </a:r>
            <a:r>
              <a:rPr lang="fr-FR" sz="1400" dirty="0"/>
              <a:t>en </a:t>
            </a:r>
            <a:r>
              <a:rPr lang="fr-FR" sz="1400" dirty="0" smtClean="0"/>
              <a:t>œuvre</a:t>
            </a:r>
            <a:r>
              <a:rPr lang="fr-FR" sz="1800" dirty="0" smtClean="0"/>
              <a:t>)</a:t>
            </a:r>
          </a:p>
          <a:p>
            <a:r>
              <a:rPr lang="fr-FR" sz="1800" dirty="0" smtClean="0"/>
              <a:t>Pour portes intérieures non sensibles, pas d’alarme (effraction porte,…)</a:t>
            </a:r>
          </a:p>
          <a:p>
            <a:pPr lvl="0"/>
            <a:r>
              <a:rPr lang="fr-FR" sz="1800" dirty="0"/>
              <a:t>Les Piles fournies doivent être installées à la mise en service, pas en stock</a:t>
            </a:r>
          </a:p>
          <a:p>
            <a:r>
              <a:rPr lang="fr-FR" sz="1800" dirty="0" smtClean="0"/>
              <a:t>Il faut encoder le badge avant de l’utiliser sur les bornes</a:t>
            </a:r>
          </a:p>
          <a:p>
            <a:pPr lvl="1"/>
            <a:r>
              <a:rPr lang="fr-FR" sz="1300" dirty="0">
                <a:solidFill>
                  <a:srgbClr val="FF9900"/>
                </a:solidFill>
              </a:rPr>
              <a:t>Bien appréhender cette étape sur </a:t>
            </a:r>
            <a:r>
              <a:rPr lang="fr-FR" sz="1300" dirty="0" smtClean="0">
                <a:solidFill>
                  <a:srgbClr val="FF9900"/>
                </a:solidFill>
              </a:rPr>
              <a:t>sites </a:t>
            </a:r>
            <a:r>
              <a:rPr lang="fr-FR" sz="1300" dirty="0">
                <a:solidFill>
                  <a:srgbClr val="FF9900"/>
                </a:solidFill>
              </a:rPr>
              <a:t>existants avec des badges </a:t>
            </a:r>
            <a:r>
              <a:rPr lang="fr-FR" sz="1300" dirty="0" smtClean="0">
                <a:solidFill>
                  <a:srgbClr val="FF9900"/>
                </a:solidFill>
              </a:rPr>
              <a:t>disséminés . Selon le choix du ID CA offline (ID CA online, UID badge,.), ID déjà connu dans BDD MS ou pas, ID peut transiter par la passerelle RH ou pas, impose l’encodeur </a:t>
            </a:r>
            <a:r>
              <a:rPr lang="fr-FR" sz="1300" dirty="0" err="1" smtClean="0">
                <a:solidFill>
                  <a:srgbClr val="FF9900"/>
                </a:solidFill>
              </a:rPr>
              <a:t>Omnikey</a:t>
            </a:r>
            <a:r>
              <a:rPr lang="fr-FR" sz="1300" dirty="0" smtClean="0">
                <a:solidFill>
                  <a:srgbClr val="FF9900"/>
                </a:solidFill>
              </a:rPr>
              <a:t> avec ID CA online</a:t>
            </a:r>
          </a:p>
          <a:p>
            <a:pPr lvl="1"/>
            <a:r>
              <a:rPr lang="fr-FR" sz="1300" dirty="0" smtClean="0">
                <a:solidFill>
                  <a:srgbClr val="FF9900"/>
                </a:solidFill>
              </a:rPr>
              <a:t>Bien </a:t>
            </a:r>
            <a:r>
              <a:rPr lang="fr-FR" sz="1300" dirty="0">
                <a:solidFill>
                  <a:srgbClr val="FF9900"/>
                </a:solidFill>
              </a:rPr>
              <a:t>d</a:t>
            </a:r>
            <a:r>
              <a:rPr lang="fr-FR" sz="1300" dirty="0" smtClean="0">
                <a:solidFill>
                  <a:srgbClr val="FF9900"/>
                </a:solidFill>
              </a:rPr>
              <a:t>éfinir la taille mémoire maxi des droit d’accès dans BCOM avant affectation des droits dans MS pour éviter de ré-encoder tous les badges et de </a:t>
            </a:r>
            <a:r>
              <a:rPr lang="fr-FR" sz="1300" dirty="0" err="1" smtClean="0">
                <a:solidFill>
                  <a:srgbClr val="FF9900"/>
                </a:solidFill>
              </a:rPr>
              <a:t>reparamétrer</a:t>
            </a:r>
            <a:r>
              <a:rPr lang="fr-FR" sz="1300" dirty="0" smtClean="0">
                <a:solidFill>
                  <a:srgbClr val="FF9900"/>
                </a:solidFill>
              </a:rPr>
              <a:t> toutes les serrures si taille insuffisante !</a:t>
            </a:r>
          </a:p>
          <a:p>
            <a:r>
              <a:rPr lang="fr-FR" sz="1800" dirty="0" smtClean="0"/>
              <a:t>Bornes </a:t>
            </a:r>
            <a:r>
              <a:rPr lang="fr-FR" sz="1800" dirty="0"/>
              <a:t>de </a:t>
            </a:r>
            <a:r>
              <a:rPr lang="fr-FR" sz="1800" dirty="0" smtClean="0"/>
              <a:t>chargements aux </a:t>
            </a:r>
            <a:r>
              <a:rPr lang="fr-FR" sz="1800" dirty="0"/>
              <a:t>points de passage du </a:t>
            </a:r>
            <a:r>
              <a:rPr lang="fr-FR" sz="1800" dirty="0" smtClean="0"/>
              <a:t>personnel </a:t>
            </a:r>
            <a:endParaRPr lang="fr-FR" sz="1800" dirty="0"/>
          </a:p>
          <a:p>
            <a:pPr lvl="1"/>
            <a:r>
              <a:rPr lang="fr-FR" sz="1400" dirty="0" smtClean="0">
                <a:solidFill>
                  <a:srgbClr val="FF9900"/>
                </a:solidFill>
              </a:rPr>
              <a:t>Quantité suffisante </a:t>
            </a:r>
            <a:r>
              <a:rPr lang="fr-FR" sz="1400" dirty="0">
                <a:solidFill>
                  <a:srgbClr val="FF9900"/>
                </a:solidFill>
              </a:rPr>
              <a:t>selon nombre d’employés et durée de </a:t>
            </a:r>
            <a:r>
              <a:rPr lang="fr-FR" sz="1400" dirty="0" smtClean="0">
                <a:solidFill>
                  <a:srgbClr val="FF9900"/>
                </a:solidFill>
              </a:rPr>
              <a:t>validation </a:t>
            </a:r>
            <a:r>
              <a:rPr lang="fr-FR" sz="1400" dirty="0">
                <a:solidFill>
                  <a:srgbClr val="FF9900"/>
                </a:solidFill>
              </a:rPr>
              <a:t>des droits </a:t>
            </a:r>
            <a:r>
              <a:rPr lang="fr-FR" sz="1400" dirty="0" smtClean="0">
                <a:solidFill>
                  <a:srgbClr val="FF9900"/>
                </a:solidFill>
              </a:rPr>
              <a:t>d’accès</a:t>
            </a:r>
          </a:p>
          <a:p>
            <a:pPr lvl="1"/>
            <a:r>
              <a:rPr lang="fr-FR" sz="1400" dirty="0" smtClean="0">
                <a:solidFill>
                  <a:srgbClr val="FF9900"/>
                </a:solidFill>
              </a:rPr>
              <a:t>La borne (et le badge) est mono-site. En multi-site, il faut prévoir au moins 1 borne par site</a:t>
            </a:r>
            <a:endParaRPr lang="fr-FR" sz="1400" dirty="0">
              <a:solidFill>
                <a:srgbClr val="FF9900"/>
              </a:solidFill>
            </a:endParaRPr>
          </a:p>
          <a:p>
            <a:r>
              <a:rPr lang="fr-FR" sz="1800" dirty="0" smtClean="0"/>
              <a:t>Les accès offline doivent être </a:t>
            </a:r>
            <a:r>
              <a:rPr lang="fr-FR" sz="1800" dirty="0"/>
              <a:t>installés à l’intérieur d’une zone sécurisée par des </a:t>
            </a:r>
            <a:r>
              <a:rPr lang="fr-FR" sz="1800" dirty="0" smtClean="0"/>
              <a:t>accès temps-réel gérés </a:t>
            </a:r>
            <a:r>
              <a:rPr lang="fr-FR" sz="1800" dirty="0"/>
              <a:t>par </a:t>
            </a:r>
            <a:r>
              <a:rPr lang="fr-FR" sz="1800" dirty="0" smtClean="0"/>
              <a:t>MICRO-SESAME qui traite les personnes interdites, les modes crises, les </a:t>
            </a:r>
            <a:r>
              <a:rPr lang="fr-FR" sz="1800" dirty="0"/>
              <a:t>jours féries, PH … </a:t>
            </a:r>
            <a:r>
              <a:rPr lang="fr-FR" sz="1800" dirty="0" smtClean="0"/>
              <a:t>en temps-réel sur la zone</a:t>
            </a:r>
          </a:p>
          <a:p>
            <a:r>
              <a:rPr lang="fr-FR" sz="1800" dirty="0" smtClean="0"/>
              <a:t>En cas de vol, il faut utiliser le programmateur pour récupérer l’historique </a:t>
            </a:r>
          </a:p>
          <a:p>
            <a:pPr lvl="1"/>
            <a:r>
              <a:rPr lang="fr-FR" sz="1400" dirty="0" smtClean="0">
                <a:solidFill>
                  <a:srgbClr val="FF9900"/>
                </a:solidFill>
              </a:rPr>
              <a:t>Un badge </a:t>
            </a:r>
            <a:r>
              <a:rPr lang="fr-FR" sz="1400" dirty="0">
                <a:solidFill>
                  <a:srgbClr val="FF9900"/>
                </a:solidFill>
              </a:rPr>
              <a:t>dérobé pour commettre un vol ne sera pas </a:t>
            </a:r>
            <a:r>
              <a:rPr lang="fr-FR" sz="1400" dirty="0" smtClean="0">
                <a:solidFill>
                  <a:srgbClr val="FF9900"/>
                </a:solidFill>
              </a:rPr>
              <a:t>badgé ensuite sur </a:t>
            </a:r>
            <a:r>
              <a:rPr lang="fr-FR" sz="1400" dirty="0">
                <a:solidFill>
                  <a:srgbClr val="FF9900"/>
                </a:solidFill>
              </a:rPr>
              <a:t>la </a:t>
            </a:r>
            <a:r>
              <a:rPr lang="fr-FR" sz="1400" dirty="0" smtClean="0">
                <a:solidFill>
                  <a:srgbClr val="FF9900"/>
                </a:solidFill>
              </a:rPr>
              <a:t>borne</a:t>
            </a:r>
          </a:p>
          <a:p>
            <a:pPr lvl="1"/>
            <a:r>
              <a:rPr lang="fr-FR" sz="1400" dirty="0" smtClean="0">
                <a:solidFill>
                  <a:srgbClr val="FF9900"/>
                </a:solidFill>
              </a:rPr>
              <a:t>Une </a:t>
            </a:r>
            <a:r>
              <a:rPr lang="fr-FR" sz="1400" dirty="0">
                <a:solidFill>
                  <a:srgbClr val="FF9900"/>
                </a:solidFill>
              </a:rPr>
              <a:t>personne peut </a:t>
            </a:r>
            <a:r>
              <a:rPr lang="fr-FR" sz="1400" dirty="0" smtClean="0">
                <a:solidFill>
                  <a:srgbClr val="FF9900"/>
                </a:solidFill>
              </a:rPr>
              <a:t>passer sur la borne plusieurs jours après le vol selon la durée de validation</a:t>
            </a:r>
            <a:endParaRPr lang="fr-FR" sz="1400" dirty="0">
              <a:solidFill>
                <a:srgbClr val="FF9900"/>
              </a:solidFill>
            </a:endParaRPr>
          </a:p>
          <a:p>
            <a:pPr marL="0" indent="0">
              <a:buNone/>
            </a:pPr>
            <a:endParaRPr lang="fr-FR" sz="1800" dirty="0" smtClean="0"/>
          </a:p>
          <a:p>
            <a:endParaRPr lang="fr-FR" sz="1800" dirty="0"/>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35496" y="-171400"/>
            <a:ext cx="900055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2800" dirty="0" smtClean="0">
                <a:solidFill>
                  <a:schemeClr val="tx1">
                    <a:lumMod val="50000"/>
                    <a:lumOff val="50000"/>
                  </a:schemeClr>
                </a:solidFill>
              </a:rPr>
              <a:t>Les limites, les capacités, les contraintes, les prérequis</a:t>
            </a:r>
          </a:p>
        </p:txBody>
      </p:sp>
    </p:spTree>
    <p:extLst>
      <p:ext uri="{BB962C8B-B14F-4D97-AF65-F5344CB8AC3E}">
        <p14:creationId xmlns:p14="http://schemas.microsoft.com/office/powerpoint/2010/main" val="1092935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0" y="692696"/>
            <a:ext cx="9144000" cy="6021288"/>
          </a:xfrm>
        </p:spPr>
        <p:txBody>
          <a:bodyPr/>
          <a:lstStyle/>
          <a:p>
            <a:r>
              <a:rPr lang="fr-FR" sz="1800" dirty="0"/>
              <a:t>Le mode office </a:t>
            </a:r>
            <a:r>
              <a:rPr lang="fr-FR" sz="1800" dirty="0" smtClean="0"/>
              <a:t>fonctionne si </a:t>
            </a:r>
            <a:r>
              <a:rPr lang="fr-FR" sz="1800" dirty="0"/>
              <a:t>la serrure ET le badge </a:t>
            </a:r>
            <a:r>
              <a:rPr lang="fr-FR" sz="1800" dirty="0" smtClean="0"/>
              <a:t>disposent de ce mode</a:t>
            </a:r>
          </a:p>
          <a:p>
            <a:endParaRPr lang="fr-FR" sz="1800" dirty="0" smtClean="0"/>
          </a:p>
          <a:p>
            <a:endParaRPr lang="fr-FR" sz="1800" dirty="0"/>
          </a:p>
          <a:p>
            <a:endParaRPr lang="fr-FR" sz="1800" dirty="0" smtClean="0"/>
          </a:p>
          <a:p>
            <a:endParaRPr lang="fr-FR" sz="1000" dirty="0" smtClean="0"/>
          </a:p>
          <a:p>
            <a:r>
              <a:rPr lang="fr-FR" sz="1800" dirty="0" smtClean="0"/>
              <a:t>8 choix de durées de validation à créer dans B-COM software :</a:t>
            </a:r>
          </a:p>
          <a:p>
            <a:pPr lvl="1"/>
            <a:r>
              <a:rPr lang="fr-FR" sz="1400" dirty="0">
                <a:solidFill>
                  <a:srgbClr val="FF9900"/>
                </a:solidFill>
              </a:rPr>
              <a:t>0 : toujours (prédéfini) fortement déconseillé !</a:t>
            </a:r>
          </a:p>
          <a:p>
            <a:pPr lvl="1"/>
            <a:r>
              <a:rPr lang="fr-FR" sz="1400" dirty="0" smtClean="0">
                <a:solidFill>
                  <a:srgbClr val="FF9900"/>
                </a:solidFill>
              </a:rPr>
              <a:t>1 : 24H </a:t>
            </a:r>
            <a:r>
              <a:rPr lang="fr-FR" sz="1400" dirty="0">
                <a:solidFill>
                  <a:srgbClr val="FF9900"/>
                </a:solidFill>
              </a:rPr>
              <a:t>(prédéfini)</a:t>
            </a:r>
          </a:p>
          <a:p>
            <a:pPr lvl="1"/>
            <a:r>
              <a:rPr lang="fr-FR" sz="1400" dirty="0" smtClean="0">
                <a:solidFill>
                  <a:srgbClr val="FF9900"/>
                </a:solidFill>
              </a:rPr>
              <a:t>2 : jusqu’à YY heure de la journée,  YY à entrer </a:t>
            </a:r>
          </a:p>
          <a:p>
            <a:pPr lvl="1"/>
            <a:r>
              <a:rPr lang="fr-FR" sz="1400" dirty="0" smtClean="0">
                <a:solidFill>
                  <a:srgbClr val="FF9900"/>
                </a:solidFill>
              </a:rPr>
              <a:t>3 à 7 : libre pour le client, de format </a:t>
            </a:r>
            <a:r>
              <a:rPr lang="fr-FR" sz="1400" dirty="0">
                <a:solidFill>
                  <a:srgbClr val="FF9900"/>
                </a:solidFill>
              </a:rPr>
              <a:t>XX jours et YY heures, XX, YY à entrer </a:t>
            </a:r>
          </a:p>
          <a:p>
            <a:r>
              <a:rPr lang="fr-FR" sz="1800" dirty="0" smtClean="0"/>
              <a:t>Paramétrage </a:t>
            </a:r>
            <a:r>
              <a:rPr lang="fr-FR" sz="1800" dirty="0"/>
              <a:t>de la méthode de vérification de la durée de </a:t>
            </a:r>
            <a:r>
              <a:rPr lang="fr-FR" sz="1800" dirty="0" smtClean="0"/>
              <a:t>validation :</a:t>
            </a:r>
            <a:endParaRPr lang="fr-FR" sz="1800" dirty="0"/>
          </a:p>
          <a:p>
            <a:pPr lvl="1"/>
            <a:r>
              <a:rPr lang="fr-FR" sz="1400" dirty="0">
                <a:solidFill>
                  <a:srgbClr val="FF9900"/>
                </a:solidFill>
              </a:rPr>
              <a:t>Seulement par la serrure </a:t>
            </a:r>
          </a:p>
          <a:p>
            <a:pPr lvl="1"/>
            <a:r>
              <a:rPr lang="fr-FR" sz="1400" dirty="0">
                <a:solidFill>
                  <a:srgbClr val="FF9900"/>
                </a:solidFill>
              </a:rPr>
              <a:t>Seulement par le </a:t>
            </a:r>
            <a:r>
              <a:rPr lang="fr-FR" sz="1400" dirty="0" smtClean="0">
                <a:solidFill>
                  <a:srgbClr val="FF9900"/>
                </a:solidFill>
              </a:rPr>
              <a:t>Badge : solution à retenir et la plus utilisée</a:t>
            </a:r>
            <a:endParaRPr lang="fr-FR" sz="1400" dirty="0">
              <a:solidFill>
                <a:srgbClr val="FF9900"/>
              </a:solidFill>
            </a:endParaRPr>
          </a:p>
          <a:p>
            <a:pPr lvl="1"/>
            <a:r>
              <a:rPr lang="fr-FR" sz="1400" dirty="0">
                <a:solidFill>
                  <a:srgbClr val="FF9900"/>
                </a:solidFill>
              </a:rPr>
              <a:t>Par la Serrure ET le Badge</a:t>
            </a:r>
          </a:p>
          <a:p>
            <a:pPr lvl="1"/>
            <a:r>
              <a:rPr lang="fr-FR" sz="1400" dirty="0">
                <a:solidFill>
                  <a:srgbClr val="FF9900"/>
                </a:solidFill>
              </a:rPr>
              <a:t>Par la Serrure OU le Badge</a:t>
            </a:r>
          </a:p>
          <a:p>
            <a:r>
              <a:rPr lang="fr-FR" sz="1800" dirty="0" smtClean="0"/>
              <a:t>Les conséquences du choix des durées de validation par personne :</a:t>
            </a:r>
          </a:p>
          <a:p>
            <a:pPr lvl="1"/>
            <a:r>
              <a:rPr lang="fr-FR" sz="1400" dirty="0" smtClean="0">
                <a:solidFill>
                  <a:srgbClr val="FF9900"/>
                </a:solidFill>
              </a:rPr>
              <a:t>Courte : sécuritaire en cas de vol du badge, remontée alarmes et  historique rapide,  « pollution » alarme pile basse très réduite </a:t>
            </a:r>
          </a:p>
          <a:p>
            <a:pPr lvl="1"/>
            <a:r>
              <a:rPr lang="fr-FR" sz="1400" dirty="0" smtClean="0">
                <a:solidFill>
                  <a:srgbClr val="FF9900"/>
                </a:solidFill>
              </a:rPr>
              <a:t>Longue  (Fortement déconseillé): pas sécuritaire, mise à jour des droits différée , remontée </a:t>
            </a:r>
            <a:r>
              <a:rPr lang="fr-FR" sz="1400" dirty="0">
                <a:solidFill>
                  <a:srgbClr val="FF9900"/>
                </a:solidFill>
              </a:rPr>
              <a:t>alarmes et historique trop différé, « pollution » alarme pile basse gênante malgré leur </a:t>
            </a:r>
            <a:r>
              <a:rPr lang="fr-FR" sz="1400" dirty="0" smtClean="0">
                <a:solidFill>
                  <a:srgbClr val="FF9900"/>
                </a:solidFill>
              </a:rPr>
              <a:t>remplacement. Nombre </a:t>
            </a:r>
            <a:r>
              <a:rPr lang="fr-FR" sz="1400" dirty="0">
                <a:solidFill>
                  <a:srgbClr val="FF9900"/>
                </a:solidFill>
              </a:rPr>
              <a:t>de chargement et de borne allégé</a:t>
            </a:r>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1130300" y="-27384"/>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limites, les capacités, les contraintes</a:t>
            </a:r>
          </a:p>
        </p:txBody>
      </p:sp>
      <p:graphicFrame>
        <p:nvGraphicFramePr>
          <p:cNvPr id="2" name="Tableau 1"/>
          <p:cNvGraphicFramePr>
            <a:graphicFrameLocks noGrp="1"/>
          </p:cNvGraphicFramePr>
          <p:nvPr>
            <p:extLst>
              <p:ext uri="{D42A27DB-BD31-4B8C-83A1-F6EECF244321}">
                <p14:modId xmlns:p14="http://schemas.microsoft.com/office/powerpoint/2010/main" val="3959400219"/>
              </p:ext>
            </p:extLst>
          </p:nvPr>
        </p:nvGraphicFramePr>
        <p:xfrm>
          <a:off x="107504" y="1055896"/>
          <a:ext cx="8784976" cy="1041400"/>
        </p:xfrm>
        <a:graphic>
          <a:graphicData uri="http://schemas.openxmlformats.org/drawingml/2006/table">
            <a:tbl>
              <a:tblPr firstRow="1" bandRow="1">
                <a:tableStyleId>{5C22544A-7EE6-4342-B048-85BDC9FD1C3A}</a:tableStyleId>
              </a:tblPr>
              <a:tblGrid>
                <a:gridCol w="2928325"/>
                <a:gridCol w="1098122"/>
                <a:gridCol w="1537371"/>
                <a:gridCol w="1830203"/>
                <a:gridCol w="1390955"/>
              </a:tblGrid>
              <a:tr h="370840">
                <a:tc>
                  <a:txBody>
                    <a:bodyPr/>
                    <a:lstStyle/>
                    <a:p>
                      <a:r>
                        <a:rPr lang="fr-FR" dirty="0" smtClean="0"/>
                        <a:t>Mode du composant </a:t>
                      </a:r>
                      <a:r>
                        <a:rPr lang="fr-FR" dirty="0" smtClean="0">
                          <a:sym typeface="Wingdings" pitchFamily="2" charset="2"/>
                        </a:rPr>
                        <a:t></a:t>
                      </a:r>
                      <a:endParaRPr lang="fr-FR" dirty="0"/>
                    </a:p>
                  </a:txBody>
                  <a:tcPr/>
                </a:tc>
                <a:tc>
                  <a:txBody>
                    <a:bodyPr/>
                    <a:lstStyle/>
                    <a:p>
                      <a:r>
                        <a:rPr lang="fr-FR" dirty="0" smtClean="0"/>
                        <a:t>Standard</a:t>
                      </a:r>
                      <a:endParaRPr lang="fr-FR" dirty="0"/>
                    </a:p>
                  </a:txBody>
                  <a:tcPr/>
                </a:tc>
                <a:tc>
                  <a:txBody>
                    <a:bodyPr/>
                    <a:lstStyle/>
                    <a:p>
                      <a:r>
                        <a:rPr lang="fr-FR" dirty="0" smtClean="0"/>
                        <a:t>Office général</a:t>
                      </a:r>
                      <a:endParaRPr lang="fr-FR" dirty="0"/>
                    </a:p>
                  </a:txBody>
                  <a:tcPr/>
                </a:tc>
                <a:tc>
                  <a:txBody>
                    <a:bodyPr/>
                    <a:lstStyle/>
                    <a:p>
                      <a:r>
                        <a:rPr lang="fr-FR" dirty="0" smtClean="0"/>
                        <a:t>Office individuel </a:t>
                      </a:r>
                      <a:endParaRPr lang="fr-FR" dirty="0"/>
                    </a:p>
                  </a:txBody>
                  <a:tcPr/>
                </a:tc>
                <a:tc>
                  <a:txBody>
                    <a:bodyPr/>
                    <a:lstStyle/>
                    <a:p>
                      <a:r>
                        <a:rPr lang="fr-FR" dirty="0" smtClean="0"/>
                        <a:t>Libre </a:t>
                      </a:r>
                      <a:r>
                        <a:rPr lang="fr-FR" sz="1000" dirty="0" smtClean="0"/>
                        <a:t>(</a:t>
                      </a:r>
                      <a:r>
                        <a:rPr lang="fr-FR" sz="1000" dirty="0" err="1" smtClean="0"/>
                        <a:t>day</a:t>
                      </a:r>
                      <a:r>
                        <a:rPr lang="fr-FR" sz="1000" dirty="0" smtClean="0"/>
                        <a:t>/night)</a:t>
                      </a:r>
                      <a:endParaRPr lang="fr-FR" sz="1000" dirty="0"/>
                    </a:p>
                  </a:txBody>
                  <a:tcPr/>
                </a:tc>
              </a:tr>
              <a:tr h="154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Badge sans mode office </a:t>
                      </a:r>
                    </a:p>
                  </a:txBody>
                  <a:tcPr/>
                </a:tc>
                <a:tc>
                  <a:txBody>
                    <a:bodyPr/>
                    <a:lstStyle/>
                    <a:p>
                      <a:r>
                        <a:rPr lang="fr-FR" sz="1600" dirty="0" smtClean="0"/>
                        <a:t>OK</a:t>
                      </a:r>
                      <a:endParaRPr lang="fr-FR" sz="1600" dirty="0"/>
                    </a:p>
                  </a:txBody>
                  <a:tcPr/>
                </a:tc>
                <a:tc>
                  <a:txBody>
                    <a:bodyPr/>
                    <a:lstStyle/>
                    <a:p>
                      <a:r>
                        <a:rPr lang="fr-FR" sz="1600" dirty="0" smtClean="0"/>
                        <a:t>Ok </a:t>
                      </a:r>
                      <a:r>
                        <a:rPr lang="fr-FR" sz="1600" baseline="0" dirty="0" smtClean="0"/>
                        <a:t>tous badges</a:t>
                      </a:r>
                      <a:endParaRPr lang="fr-FR" sz="1600" dirty="0"/>
                    </a:p>
                  </a:txBody>
                  <a:tcPr/>
                </a:tc>
                <a:tc>
                  <a:txBody>
                    <a:bodyPr/>
                    <a:lstStyle/>
                    <a:p>
                      <a:r>
                        <a:rPr lang="fr-FR" sz="1600" dirty="0" smtClean="0"/>
                        <a:t>NON</a:t>
                      </a:r>
                      <a:endParaRPr lang="fr-FR" sz="1600" dirty="0"/>
                    </a:p>
                  </a:txBody>
                  <a:tcPr/>
                </a:tc>
                <a:tc>
                  <a:txBody>
                    <a:bodyPr/>
                    <a:lstStyle/>
                    <a:p>
                      <a:r>
                        <a:rPr lang="fr-FR" sz="1600" dirty="0" smtClean="0"/>
                        <a:t>N.C</a:t>
                      </a:r>
                      <a:endParaRPr lang="fr-FR" sz="1600" dirty="0"/>
                    </a:p>
                  </a:txBody>
                  <a:tcPr/>
                </a:tc>
              </a:tr>
              <a:tr h="154816">
                <a:tc>
                  <a:txBody>
                    <a:bodyPr/>
                    <a:lstStyle/>
                    <a:p>
                      <a:r>
                        <a:rPr lang="fr-FR" sz="1400" dirty="0" smtClean="0"/>
                        <a:t>Badge avec</a:t>
                      </a:r>
                      <a:r>
                        <a:rPr lang="fr-FR" sz="1400" baseline="0" dirty="0" smtClean="0"/>
                        <a:t> les accès en m</a:t>
                      </a:r>
                      <a:r>
                        <a:rPr lang="fr-FR" sz="1400" dirty="0" smtClean="0"/>
                        <a:t>ode office</a:t>
                      </a:r>
                      <a:endParaRPr lang="fr-FR" sz="1400" dirty="0"/>
                    </a:p>
                  </a:txBody>
                  <a:tcPr/>
                </a:tc>
                <a:tc>
                  <a:txBody>
                    <a:bodyPr/>
                    <a:lstStyle/>
                    <a:p>
                      <a:r>
                        <a:rPr lang="fr-FR" sz="1600" dirty="0" smtClean="0"/>
                        <a:t>NON</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Ok </a:t>
                      </a:r>
                      <a:r>
                        <a:rPr lang="fr-FR" sz="1600" baseline="0" dirty="0" smtClean="0"/>
                        <a:t>tous badges</a:t>
                      </a:r>
                      <a:endParaRPr lang="fr-FR" sz="1600" dirty="0" smtClean="0"/>
                    </a:p>
                  </a:txBody>
                  <a:tcPr/>
                </a:tc>
                <a:tc>
                  <a:txBody>
                    <a:bodyPr/>
                    <a:lstStyle/>
                    <a:p>
                      <a:r>
                        <a:rPr lang="fr-FR" sz="1600" dirty="0" smtClean="0"/>
                        <a:t>OK</a:t>
                      </a:r>
                      <a:r>
                        <a:rPr lang="fr-FR" sz="1600" baseline="0" dirty="0" smtClean="0"/>
                        <a:t> p</a:t>
                      </a:r>
                      <a:r>
                        <a:rPr lang="fr-FR" sz="1600" dirty="0" smtClean="0"/>
                        <a:t>ar badge</a:t>
                      </a:r>
                      <a:endParaRPr lang="fr-FR" sz="1600" dirty="0"/>
                    </a:p>
                  </a:txBody>
                  <a:tcPr/>
                </a:tc>
                <a:tc>
                  <a:txBody>
                    <a:bodyPr/>
                    <a:lstStyle/>
                    <a:p>
                      <a:r>
                        <a:rPr lang="fr-FR" sz="1600" dirty="0" smtClean="0"/>
                        <a:t>N.C</a:t>
                      </a:r>
                      <a:endParaRPr lang="fr-FR" sz="1600" dirty="0"/>
                    </a:p>
                  </a:txBody>
                  <a:tcPr/>
                </a:tc>
              </a:tr>
            </a:tbl>
          </a:graphicData>
        </a:graphic>
      </p:graphicFrame>
    </p:spTree>
    <p:extLst>
      <p:ext uri="{BB962C8B-B14F-4D97-AF65-F5344CB8AC3E}">
        <p14:creationId xmlns:p14="http://schemas.microsoft.com/office/powerpoint/2010/main" val="1827114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0" y="908720"/>
            <a:ext cx="9144000" cy="5183981"/>
          </a:xfrm>
        </p:spPr>
        <p:txBody>
          <a:bodyPr/>
          <a:lstStyle/>
          <a:p>
            <a:r>
              <a:rPr lang="fr-FR" sz="1800" dirty="0" smtClean="0"/>
              <a:t>Les plages horaires (profil de temps) dans B-COM pour les composants</a:t>
            </a:r>
          </a:p>
          <a:p>
            <a:pPr lvl="1"/>
            <a:r>
              <a:rPr lang="fr-FR" sz="1400" dirty="0">
                <a:solidFill>
                  <a:srgbClr val="FF9900"/>
                </a:solidFill>
                <a:sym typeface="Wingdings" pitchFamily="2" charset="2"/>
              </a:rPr>
              <a:t>15 </a:t>
            </a:r>
            <a:r>
              <a:rPr lang="fr-FR" sz="1400" dirty="0" smtClean="0">
                <a:solidFill>
                  <a:srgbClr val="FF9900"/>
                </a:solidFill>
                <a:sym typeface="Wingdings" pitchFamily="2" charset="2"/>
              </a:rPr>
              <a:t>plages horaires par site/Administration AREA, </a:t>
            </a:r>
            <a:r>
              <a:rPr lang="fr-FR" sz="1400" dirty="0" smtClean="0">
                <a:solidFill>
                  <a:srgbClr val="FF9900"/>
                </a:solidFill>
              </a:rPr>
              <a:t>12 </a:t>
            </a:r>
            <a:r>
              <a:rPr lang="fr-FR" sz="1400" dirty="0">
                <a:solidFill>
                  <a:srgbClr val="FF9900"/>
                </a:solidFill>
              </a:rPr>
              <a:t>Créneaux par </a:t>
            </a:r>
            <a:r>
              <a:rPr lang="fr-FR" sz="1400" dirty="0">
                <a:solidFill>
                  <a:srgbClr val="FF9900"/>
                </a:solidFill>
                <a:sym typeface="Wingdings" pitchFamily="2" charset="2"/>
              </a:rPr>
              <a:t>plages horaires </a:t>
            </a:r>
            <a:endParaRPr lang="fr-FR" sz="1400" dirty="0">
              <a:solidFill>
                <a:srgbClr val="FF9900"/>
              </a:solidFill>
            </a:endParaRPr>
          </a:p>
          <a:p>
            <a:pPr lvl="1"/>
            <a:r>
              <a:rPr lang="fr-FR" sz="1400" dirty="0" smtClean="0">
                <a:solidFill>
                  <a:srgbClr val="FF9900"/>
                </a:solidFill>
              </a:rPr>
              <a:t>2 </a:t>
            </a:r>
            <a:r>
              <a:rPr lang="fr-FR" sz="1400" dirty="0">
                <a:solidFill>
                  <a:srgbClr val="FF9900"/>
                </a:solidFill>
              </a:rPr>
              <a:t>types de jours </a:t>
            </a:r>
            <a:r>
              <a:rPr lang="fr-FR" sz="1400" dirty="0" smtClean="0">
                <a:solidFill>
                  <a:srgbClr val="FF9900"/>
                </a:solidFill>
              </a:rPr>
              <a:t>spéciaux (ex : férié, non perpétuel !)</a:t>
            </a:r>
          </a:p>
          <a:p>
            <a:pPr lvl="1"/>
            <a:r>
              <a:rPr lang="fr-FR" sz="1400" dirty="0" smtClean="0">
                <a:solidFill>
                  <a:srgbClr val="FF9900"/>
                </a:solidFill>
              </a:rPr>
              <a:t>32 </a:t>
            </a:r>
            <a:r>
              <a:rPr lang="fr-FR" sz="1400" dirty="0">
                <a:solidFill>
                  <a:srgbClr val="FF9900"/>
                </a:solidFill>
              </a:rPr>
              <a:t>Jours spéciaux 1 </a:t>
            </a:r>
            <a:r>
              <a:rPr lang="fr-FR" sz="1400" dirty="0" smtClean="0">
                <a:solidFill>
                  <a:srgbClr val="FF9900"/>
                </a:solidFill>
              </a:rPr>
              <a:t>par site/Administration Area</a:t>
            </a:r>
            <a:endParaRPr lang="fr-FR" sz="1400" dirty="0">
              <a:solidFill>
                <a:srgbClr val="FF9900"/>
              </a:solidFill>
            </a:endParaRPr>
          </a:p>
          <a:p>
            <a:pPr lvl="1"/>
            <a:r>
              <a:rPr lang="fr-FR" sz="1400" dirty="0">
                <a:solidFill>
                  <a:srgbClr val="FF9900"/>
                </a:solidFill>
              </a:rPr>
              <a:t>32 jours spéciaux 2 </a:t>
            </a:r>
            <a:r>
              <a:rPr lang="fr-FR" sz="1400" dirty="0" smtClean="0">
                <a:solidFill>
                  <a:srgbClr val="FF9900"/>
                </a:solidFill>
              </a:rPr>
              <a:t>par site</a:t>
            </a:r>
            <a:endParaRPr lang="fr-FR" sz="1400" dirty="0">
              <a:solidFill>
                <a:srgbClr val="FF9900"/>
              </a:solidFill>
            </a:endParaRPr>
          </a:p>
          <a:p>
            <a:pPr lvl="1"/>
            <a:r>
              <a:rPr lang="fr-FR" sz="1400" dirty="0">
                <a:solidFill>
                  <a:srgbClr val="FF9900"/>
                </a:solidFill>
              </a:rPr>
              <a:t>12 Plages de </a:t>
            </a:r>
            <a:r>
              <a:rPr lang="fr-FR" sz="1400" dirty="0" smtClean="0">
                <a:solidFill>
                  <a:srgbClr val="FF9900"/>
                </a:solidFill>
              </a:rPr>
              <a:t>Vacances par site </a:t>
            </a:r>
          </a:p>
          <a:p>
            <a:pPr lvl="1"/>
            <a:endParaRPr lang="fr-FR" sz="1400" dirty="0" smtClean="0">
              <a:solidFill>
                <a:srgbClr val="FF9900"/>
              </a:solidFill>
            </a:endParaRPr>
          </a:p>
          <a:p>
            <a:r>
              <a:rPr lang="fr-FR" sz="1800" dirty="0" smtClean="0"/>
              <a:t>Groupes </a:t>
            </a:r>
            <a:r>
              <a:rPr lang="fr-FR" sz="1800" dirty="0"/>
              <a:t>de </a:t>
            </a:r>
            <a:r>
              <a:rPr lang="fr-FR" sz="1800" dirty="0" smtClean="0"/>
              <a:t>portes/d’accès </a:t>
            </a:r>
            <a:r>
              <a:rPr lang="fr-FR" sz="1800" dirty="0"/>
              <a:t>dans </a:t>
            </a:r>
            <a:r>
              <a:rPr lang="fr-FR" sz="1800" dirty="0" smtClean="0"/>
              <a:t>B-COM pour les composants</a:t>
            </a:r>
            <a:endParaRPr lang="fr-FR" sz="1800" dirty="0"/>
          </a:p>
          <a:p>
            <a:pPr lvl="1"/>
            <a:r>
              <a:rPr lang="fr-FR" sz="1400" dirty="0" smtClean="0">
                <a:solidFill>
                  <a:srgbClr val="FF9900"/>
                </a:solidFill>
              </a:rPr>
              <a:t>512 </a:t>
            </a:r>
            <a:r>
              <a:rPr lang="fr-FR" sz="1400" dirty="0">
                <a:solidFill>
                  <a:srgbClr val="FF9900"/>
                </a:solidFill>
              </a:rPr>
              <a:t>groupes </a:t>
            </a:r>
            <a:r>
              <a:rPr lang="fr-FR" sz="1400" dirty="0" smtClean="0">
                <a:solidFill>
                  <a:srgbClr val="FF9900"/>
                </a:solidFill>
              </a:rPr>
              <a:t>de portes par site/Administration Area. </a:t>
            </a:r>
            <a:r>
              <a:rPr lang="fr-FR" sz="1400" dirty="0">
                <a:solidFill>
                  <a:srgbClr val="FF9900"/>
                </a:solidFill>
              </a:rPr>
              <a:t>On peut créer jusqu’à 64 code sites sur MS. Un badge n’a les droits offline que d’un site à la fois</a:t>
            </a:r>
          </a:p>
          <a:p>
            <a:pPr lvl="1"/>
            <a:r>
              <a:rPr lang="fr-FR" sz="1400" dirty="0" smtClean="0">
                <a:solidFill>
                  <a:srgbClr val="FF9900"/>
                </a:solidFill>
              </a:rPr>
              <a:t>1 </a:t>
            </a:r>
            <a:r>
              <a:rPr lang="fr-FR" sz="1400" dirty="0">
                <a:solidFill>
                  <a:srgbClr val="FF9900"/>
                </a:solidFill>
              </a:rPr>
              <a:t>plage horaire </a:t>
            </a:r>
            <a:r>
              <a:rPr lang="fr-FR" sz="1400" dirty="0" smtClean="0">
                <a:solidFill>
                  <a:srgbClr val="FF9900"/>
                </a:solidFill>
              </a:rPr>
              <a:t> (profil </a:t>
            </a:r>
            <a:r>
              <a:rPr lang="fr-FR" sz="1400" dirty="0">
                <a:solidFill>
                  <a:srgbClr val="FF9900"/>
                </a:solidFill>
              </a:rPr>
              <a:t>de temps) </a:t>
            </a:r>
            <a:r>
              <a:rPr lang="fr-FR" sz="1400" dirty="0" smtClean="0">
                <a:solidFill>
                  <a:srgbClr val="FF9900"/>
                </a:solidFill>
              </a:rPr>
              <a:t>par défaut pour </a:t>
            </a:r>
            <a:r>
              <a:rPr lang="fr-FR" sz="1400" dirty="0">
                <a:solidFill>
                  <a:srgbClr val="FF9900"/>
                </a:solidFill>
              </a:rPr>
              <a:t>chaque groupe  </a:t>
            </a:r>
          </a:p>
          <a:p>
            <a:pPr lvl="1"/>
            <a:r>
              <a:rPr lang="fr-FR" sz="1400" dirty="0" smtClean="0">
                <a:solidFill>
                  <a:srgbClr val="FF9900"/>
                </a:solidFill>
              </a:rPr>
              <a:t>Capacité de 4000 serrures au total</a:t>
            </a:r>
            <a:endParaRPr lang="fr-FR" sz="1400" dirty="0">
              <a:solidFill>
                <a:srgbClr val="FF9900"/>
              </a:solidFill>
            </a:endParaRPr>
          </a:p>
          <a:p>
            <a:pPr lvl="1"/>
            <a:r>
              <a:rPr lang="fr-FR" sz="1400" dirty="0">
                <a:solidFill>
                  <a:srgbClr val="FF9900"/>
                </a:solidFill>
              </a:rPr>
              <a:t>1 serrure peut être </a:t>
            </a:r>
            <a:r>
              <a:rPr lang="fr-FR" sz="1400" dirty="0" smtClean="0">
                <a:solidFill>
                  <a:srgbClr val="FF9900"/>
                </a:solidFill>
              </a:rPr>
              <a:t>assignée </a:t>
            </a:r>
            <a:r>
              <a:rPr lang="fr-FR" sz="1400" dirty="0">
                <a:solidFill>
                  <a:srgbClr val="FF9900"/>
                </a:solidFill>
              </a:rPr>
              <a:t>à plusieurs </a:t>
            </a:r>
            <a:r>
              <a:rPr lang="fr-FR" sz="1400" dirty="0" smtClean="0">
                <a:solidFill>
                  <a:srgbClr val="FF9900"/>
                </a:solidFill>
              </a:rPr>
              <a:t>groupes</a:t>
            </a:r>
          </a:p>
          <a:p>
            <a:pPr lvl="1"/>
            <a:endParaRPr lang="fr-FR" sz="1400" dirty="0">
              <a:solidFill>
                <a:srgbClr val="FF9900"/>
              </a:solidFill>
            </a:endParaRPr>
          </a:p>
          <a:p>
            <a:r>
              <a:rPr lang="fr-FR" sz="1800" dirty="0"/>
              <a:t>Prévoir une </a:t>
            </a:r>
            <a:r>
              <a:rPr lang="fr-FR" sz="1800" dirty="0" smtClean="0"/>
              <a:t>formation complémentaire offline de </a:t>
            </a:r>
            <a:r>
              <a:rPr lang="fr-FR" sz="1800" dirty="0"/>
              <a:t>1</a:t>
            </a:r>
            <a:r>
              <a:rPr lang="fr-FR" sz="1800" dirty="0" smtClean="0"/>
              <a:t> jour </a:t>
            </a:r>
            <a:r>
              <a:rPr lang="fr-FR" sz="1800" dirty="0"/>
              <a:t>pour </a:t>
            </a:r>
            <a:r>
              <a:rPr lang="fr-FR" sz="1800" dirty="0" smtClean="0"/>
              <a:t>partenaire</a:t>
            </a:r>
            <a:endParaRPr lang="fr-FR" sz="1800" dirty="0"/>
          </a:p>
          <a:p>
            <a:pPr lvl="1"/>
            <a:r>
              <a:rPr lang="fr-FR" sz="1400" dirty="0" smtClean="0">
                <a:solidFill>
                  <a:srgbClr val="FF9900"/>
                </a:solidFill>
              </a:rPr>
              <a:t>Concept offline</a:t>
            </a:r>
          </a:p>
          <a:p>
            <a:pPr lvl="1"/>
            <a:r>
              <a:rPr lang="fr-FR" sz="1400" dirty="0" smtClean="0">
                <a:solidFill>
                  <a:srgbClr val="FF9900"/>
                </a:solidFill>
              </a:rPr>
              <a:t>B-COM software</a:t>
            </a:r>
          </a:p>
          <a:p>
            <a:pPr lvl="1"/>
            <a:r>
              <a:rPr lang="fr-FR" sz="1400" dirty="0" smtClean="0">
                <a:solidFill>
                  <a:srgbClr val="FF9900"/>
                </a:solidFill>
              </a:rPr>
              <a:t>MICRO-SESAME partie offline</a:t>
            </a:r>
          </a:p>
          <a:p>
            <a:pPr lvl="1"/>
            <a:r>
              <a:rPr lang="fr-FR" sz="1400" dirty="0" smtClean="0">
                <a:solidFill>
                  <a:srgbClr val="FF9900"/>
                </a:solidFill>
              </a:rPr>
              <a:t>Borne offline</a:t>
            </a:r>
          </a:p>
          <a:p>
            <a:pPr lvl="1"/>
            <a:r>
              <a:rPr lang="fr-FR" sz="1400" dirty="0" smtClean="0">
                <a:solidFill>
                  <a:srgbClr val="FF9900"/>
                </a:solidFill>
              </a:rPr>
              <a:t>Utilisation du programmateur</a:t>
            </a:r>
          </a:p>
          <a:p>
            <a:endParaRPr lang="fr-FR" sz="1800" dirty="0" smtClean="0"/>
          </a:p>
          <a:p>
            <a:endParaRPr lang="fr-FR" sz="1800" dirty="0" smtClean="0"/>
          </a:p>
          <a:p>
            <a:endParaRPr lang="fr-FR" sz="1800" dirty="0"/>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1130300" y="44624"/>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limites, les capacités, les contraintes</a:t>
            </a:r>
          </a:p>
        </p:txBody>
      </p:sp>
    </p:spTree>
    <p:extLst>
      <p:ext uri="{BB962C8B-B14F-4D97-AF65-F5344CB8AC3E}">
        <p14:creationId xmlns:p14="http://schemas.microsoft.com/office/powerpoint/2010/main" val="1130124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0" y="836712"/>
            <a:ext cx="9036050" cy="5688632"/>
          </a:xfrm>
        </p:spPr>
        <p:txBody>
          <a:bodyPr/>
          <a:lstStyle/>
          <a:p>
            <a:r>
              <a:rPr lang="fr-FR" sz="1800" dirty="0" smtClean="0"/>
              <a:t>Le </a:t>
            </a:r>
            <a:r>
              <a:rPr lang="fr-FR" sz="1800" dirty="0"/>
              <a:t>badge </a:t>
            </a:r>
            <a:r>
              <a:rPr lang="fr-FR" sz="1800" dirty="0" smtClean="0"/>
              <a:t>doit avoir une mémoire disponible suffisante pour l’application KABA offline et être compatible avec les serrures (</a:t>
            </a:r>
            <a:r>
              <a:rPr lang="fr-FR" sz="1800" dirty="0" err="1" smtClean="0"/>
              <a:t>Desfire</a:t>
            </a:r>
            <a:r>
              <a:rPr lang="fr-FR" sz="1800" dirty="0" smtClean="0"/>
              <a:t> EV1)</a:t>
            </a:r>
          </a:p>
          <a:p>
            <a:pPr lvl="1"/>
            <a:r>
              <a:rPr lang="fr-FR" sz="1600" dirty="0" smtClean="0">
                <a:solidFill>
                  <a:srgbClr val="FF9900"/>
                </a:solidFill>
              </a:rPr>
              <a:t>Badge ISO 14443A </a:t>
            </a:r>
            <a:r>
              <a:rPr lang="fr-FR" sz="1600" dirty="0" err="1" smtClean="0">
                <a:solidFill>
                  <a:srgbClr val="FF9900"/>
                </a:solidFill>
              </a:rPr>
              <a:t>Desfire</a:t>
            </a:r>
            <a:r>
              <a:rPr lang="fr-FR" sz="1600" dirty="0" smtClean="0">
                <a:solidFill>
                  <a:srgbClr val="FF9900"/>
                </a:solidFill>
              </a:rPr>
              <a:t> EV1  4K fortement </a:t>
            </a:r>
            <a:r>
              <a:rPr lang="fr-FR" sz="1600" dirty="0">
                <a:solidFill>
                  <a:srgbClr val="FF9900"/>
                </a:solidFill>
              </a:rPr>
              <a:t>conseillé </a:t>
            </a:r>
            <a:endParaRPr lang="fr-FR" sz="1600" dirty="0" smtClean="0">
              <a:solidFill>
                <a:srgbClr val="FF0000"/>
              </a:solidFill>
            </a:endParaRPr>
          </a:p>
          <a:p>
            <a:pPr lvl="2"/>
            <a:r>
              <a:rPr lang="fr-FR" sz="1400" b="0" dirty="0" smtClean="0"/>
              <a:t>UID 14 digits</a:t>
            </a:r>
          </a:p>
          <a:p>
            <a:pPr lvl="2"/>
            <a:r>
              <a:rPr lang="fr-FR" sz="1400" b="0" dirty="0" smtClean="0"/>
              <a:t>3 Fichiers AID </a:t>
            </a:r>
            <a:r>
              <a:rPr lang="fr-FR" sz="1400" b="0" dirty="0"/>
              <a:t>: les groupes </a:t>
            </a:r>
            <a:r>
              <a:rPr lang="fr-FR" sz="1400" b="0" dirty="0" smtClean="0"/>
              <a:t>accès (voir </a:t>
            </a:r>
            <a:r>
              <a:rPr lang="fr-FR" sz="1400" b="0" dirty="0" err="1" smtClean="0"/>
              <a:t>slide</a:t>
            </a:r>
            <a:r>
              <a:rPr lang="fr-FR" sz="1400" b="0" dirty="0" smtClean="0"/>
              <a:t> suivant), les alarmes (32 octets), </a:t>
            </a:r>
            <a:r>
              <a:rPr lang="fr-FR" sz="1400" b="0" dirty="0"/>
              <a:t>l’historique </a:t>
            </a:r>
            <a:r>
              <a:rPr lang="fr-FR" sz="1400" b="0" dirty="0" smtClean="0"/>
              <a:t>(60 </a:t>
            </a:r>
            <a:r>
              <a:rPr lang="fr-FR" sz="1400" b="0" dirty="0"/>
              <a:t>événements </a:t>
            </a:r>
            <a:r>
              <a:rPr lang="fr-FR" sz="1400" b="0" dirty="0" smtClean="0"/>
              <a:t>max en FIFO, 8 octets/événements)</a:t>
            </a:r>
          </a:p>
          <a:p>
            <a:pPr lvl="2"/>
            <a:r>
              <a:rPr lang="fr-FR" sz="1400" b="0" dirty="0"/>
              <a:t>1 Fichier pour </a:t>
            </a:r>
            <a:r>
              <a:rPr lang="fr-FR" sz="1400" b="0" dirty="0" smtClean="0"/>
              <a:t>l’ID CA offline, la durée de validation (32 octets)</a:t>
            </a:r>
          </a:p>
          <a:p>
            <a:pPr lvl="1"/>
            <a:r>
              <a:rPr lang="fr-FR" sz="1600" dirty="0" smtClean="0">
                <a:solidFill>
                  <a:srgbClr val="FF9900"/>
                </a:solidFill>
              </a:rPr>
              <a:t>Badge </a:t>
            </a:r>
            <a:r>
              <a:rPr lang="fr-FR" sz="1600" dirty="0">
                <a:solidFill>
                  <a:srgbClr val="FF9900"/>
                </a:solidFill>
              </a:rPr>
              <a:t>ISO 14443A </a:t>
            </a:r>
            <a:r>
              <a:rPr lang="fr-FR" sz="1600" dirty="0" err="1" smtClean="0">
                <a:solidFill>
                  <a:srgbClr val="FF9900"/>
                </a:solidFill>
              </a:rPr>
              <a:t>Mifare</a:t>
            </a:r>
            <a:r>
              <a:rPr lang="fr-FR" sz="1600" dirty="0" smtClean="0">
                <a:solidFill>
                  <a:srgbClr val="FF9900"/>
                </a:solidFill>
              </a:rPr>
              <a:t> 1K/4K </a:t>
            </a:r>
            <a:r>
              <a:rPr lang="fr-FR" sz="1600" dirty="0">
                <a:solidFill>
                  <a:srgbClr val="FF9900"/>
                </a:solidFill>
              </a:rPr>
              <a:t>: utilisation de 336 </a:t>
            </a:r>
            <a:r>
              <a:rPr lang="fr-FR" sz="1600" dirty="0" smtClean="0">
                <a:solidFill>
                  <a:srgbClr val="FF9900"/>
                </a:solidFill>
              </a:rPr>
              <a:t>octets de data (</a:t>
            </a:r>
            <a:r>
              <a:rPr lang="fr-FR" sz="1600" u="sng" dirty="0" smtClean="0">
                <a:solidFill>
                  <a:srgbClr val="FF9900"/>
                </a:solidFill>
              </a:rPr>
              <a:t>ultérieurement</a:t>
            </a:r>
            <a:r>
              <a:rPr lang="fr-FR" sz="1600" dirty="0" smtClean="0">
                <a:solidFill>
                  <a:srgbClr val="FF9900"/>
                </a:solidFill>
              </a:rPr>
              <a:t>) </a:t>
            </a:r>
            <a:endParaRPr lang="fr-FR" sz="1600" dirty="0">
              <a:solidFill>
                <a:srgbClr val="FF9900"/>
              </a:solidFill>
            </a:endParaRPr>
          </a:p>
          <a:p>
            <a:pPr lvl="2"/>
            <a:r>
              <a:rPr lang="fr-FR" sz="1400" b="0" dirty="0" smtClean="0"/>
              <a:t>UID </a:t>
            </a:r>
            <a:r>
              <a:rPr lang="fr-FR" sz="1400" b="0" dirty="0"/>
              <a:t>8</a:t>
            </a:r>
            <a:r>
              <a:rPr lang="fr-FR" sz="1400" b="0" dirty="0" smtClean="0"/>
              <a:t> digits</a:t>
            </a:r>
          </a:p>
          <a:p>
            <a:pPr lvl="2"/>
            <a:r>
              <a:rPr lang="fr-FR" sz="1400" b="0" dirty="0" smtClean="0"/>
              <a:t>Pas d’historique possible </a:t>
            </a:r>
            <a:r>
              <a:rPr lang="fr-FR" sz="1400" b="0" dirty="0"/>
              <a:t>dans badge </a:t>
            </a:r>
            <a:r>
              <a:rPr lang="fr-FR" sz="1400" b="0" dirty="0" err="1" smtClean="0"/>
              <a:t>Mifare</a:t>
            </a:r>
            <a:r>
              <a:rPr lang="fr-FR" sz="1400" b="0" dirty="0" smtClean="0"/>
              <a:t> </a:t>
            </a:r>
            <a:r>
              <a:rPr lang="fr-FR" sz="1400" b="0" dirty="0" err="1" smtClean="0"/>
              <a:t>classic</a:t>
            </a:r>
            <a:endParaRPr lang="fr-FR" sz="1400" b="0" dirty="0" smtClean="0"/>
          </a:p>
          <a:p>
            <a:pPr lvl="2"/>
            <a:r>
              <a:rPr lang="fr-FR" sz="1400" b="0" dirty="0" smtClean="0"/>
              <a:t>Gestion MAD obligatoire et gérée en secteur 0. Si une MAD existe déjà, le client final doit connaitre la clé MAD pour la réutiliser dans cette application</a:t>
            </a:r>
          </a:p>
          <a:p>
            <a:pPr lvl="2"/>
            <a:r>
              <a:rPr lang="fr-FR" sz="1400" b="0" dirty="0" smtClean="0"/>
              <a:t>Besoin de 6 secteurs gérés par la MAD : 1 secteur pour ID CA offline, 4 secteurs pour les groupes d’accès </a:t>
            </a:r>
            <a:r>
              <a:rPr lang="fr-FR" sz="1400" b="0" dirty="0" smtClean="0">
                <a:solidFill>
                  <a:srgbClr val="FF0000"/>
                </a:solidFill>
              </a:rPr>
              <a:t>simples</a:t>
            </a:r>
            <a:r>
              <a:rPr lang="fr-FR" sz="1400" b="0" dirty="0" smtClean="0"/>
              <a:t> </a:t>
            </a:r>
            <a:r>
              <a:rPr lang="fr-FR" sz="1400" b="0" dirty="0" smtClean="0">
                <a:solidFill>
                  <a:srgbClr val="FF0000"/>
                </a:solidFill>
              </a:rPr>
              <a:t>multi-area ? </a:t>
            </a:r>
            <a:r>
              <a:rPr lang="fr-FR" sz="1400" b="0" dirty="0" smtClean="0"/>
              <a:t>(512 max), 1 secteur pour les alarmes pile basse</a:t>
            </a:r>
            <a:endParaRPr lang="fr-FR" sz="1400" b="0" dirty="0"/>
          </a:p>
          <a:p>
            <a:pPr lvl="1"/>
            <a:r>
              <a:rPr lang="fr-FR" sz="1600" dirty="0" smtClean="0">
                <a:solidFill>
                  <a:srgbClr val="FF9900"/>
                </a:solidFill>
              </a:rPr>
              <a:t>Le </a:t>
            </a:r>
            <a:r>
              <a:rPr lang="fr-FR" sz="1600" dirty="0">
                <a:solidFill>
                  <a:srgbClr val="FF9900"/>
                </a:solidFill>
              </a:rPr>
              <a:t>client peut-il nous prêter des badges afin de vérifier la compatibilité ?</a:t>
            </a:r>
          </a:p>
          <a:p>
            <a:pPr lvl="1"/>
            <a:r>
              <a:rPr lang="fr-FR" sz="1600" dirty="0" smtClean="0">
                <a:solidFill>
                  <a:srgbClr val="FF9900"/>
                </a:solidFill>
              </a:rPr>
              <a:t>2 solutions </a:t>
            </a:r>
            <a:r>
              <a:rPr lang="fr-FR" sz="1600" dirty="0">
                <a:solidFill>
                  <a:srgbClr val="FF9900"/>
                </a:solidFill>
              </a:rPr>
              <a:t>p</a:t>
            </a:r>
            <a:r>
              <a:rPr lang="fr-FR" sz="1600" dirty="0" smtClean="0">
                <a:solidFill>
                  <a:srgbClr val="FF9900"/>
                </a:solidFill>
              </a:rPr>
              <a:t>our des clients finaux avec plusieurs serveurs MS et un badge unique</a:t>
            </a:r>
          </a:p>
          <a:p>
            <a:pPr marL="1257300" lvl="2" indent="-342900">
              <a:buFont typeface="+mj-lt"/>
              <a:buAutoNum type="alphaUcPeriod"/>
            </a:pPr>
            <a:r>
              <a:rPr lang="fr-FR" sz="1400" b="0" dirty="0" smtClean="0"/>
              <a:t>1 seule SC-C, 1 seul AREA à créer sur le B-COM de chaque MS mais avec un </a:t>
            </a:r>
            <a:r>
              <a:rPr lang="fr-FR" sz="1400" b="0" dirty="0" err="1" smtClean="0"/>
              <a:t>n°différent</a:t>
            </a:r>
            <a:r>
              <a:rPr lang="fr-FR" sz="1400" b="0" dirty="0" smtClean="0"/>
              <a:t>. Même choix ID CA offline pour les MS. On écrase les droits d’accès offline d’un MS par ceux d’un autre MS via les bornes qui sont mono-AREA</a:t>
            </a:r>
          </a:p>
          <a:p>
            <a:pPr marL="1257300" lvl="2" indent="-342900">
              <a:buFont typeface="+mj-lt"/>
              <a:buAutoNum type="alphaUcPeriod"/>
            </a:pPr>
            <a:r>
              <a:rPr lang="fr-FR" sz="1400" b="0" dirty="0"/>
              <a:t>1 seule SC-C, </a:t>
            </a:r>
            <a:r>
              <a:rPr lang="fr-FR" sz="1400" b="0" dirty="0" smtClean="0"/>
              <a:t>X AREA </a:t>
            </a:r>
            <a:r>
              <a:rPr lang="fr-FR" sz="1400" b="0" dirty="0"/>
              <a:t>à créer sur </a:t>
            </a:r>
            <a:r>
              <a:rPr lang="fr-FR" sz="1400" b="0" dirty="0" smtClean="0"/>
              <a:t>1 seul B-COM relié à tous les MS. </a:t>
            </a:r>
            <a:r>
              <a:rPr lang="fr-FR" sz="1400" b="0" dirty="0"/>
              <a:t>Même </a:t>
            </a:r>
            <a:r>
              <a:rPr lang="fr-FR" sz="1400" b="0" dirty="0" smtClean="0"/>
              <a:t>choix ID </a:t>
            </a:r>
            <a:r>
              <a:rPr lang="fr-FR" sz="1400" b="0" dirty="0"/>
              <a:t>CA offline pour les MS. On écrase les droits d’accès offline d’un MS par ceux d’un autre MS via les bornes qui sont </a:t>
            </a:r>
            <a:r>
              <a:rPr lang="fr-FR" sz="1400" b="0" dirty="0" smtClean="0"/>
              <a:t>mono-AREA. Chaque MS a les données de tous les AREA (non recommandé)</a:t>
            </a:r>
            <a:endParaRPr lang="fr-FR" sz="1400" b="0" dirty="0"/>
          </a:p>
          <a:p>
            <a:endParaRPr lang="fr-FR" sz="1800" dirty="0"/>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1130300" y="44624"/>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limites, les capacités, les contraintes</a:t>
            </a:r>
          </a:p>
        </p:txBody>
      </p:sp>
    </p:spTree>
    <p:extLst>
      <p:ext uri="{BB962C8B-B14F-4D97-AF65-F5344CB8AC3E}">
        <p14:creationId xmlns:p14="http://schemas.microsoft.com/office/powerpoint/2010/main" val="3140838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0" y="692696"/>
            <a:ext cx="9144000" cy="6021288"/>
          </a:xfrm>
        </p:spPr>
        <p:txBody>
          <a:bodyPr/>
          <a:lstStyle/>
          <a:p>
            <a:r>
              <a:rPr lang="fr-FR" sz="1800" dirty="0" smtClean="0"/>
              <a:t>3 types de droits d’accès sont possibles sur MS:</a:t>
            </a:r>
          </a:p>
          <a:p>
            <a:endParaRPr lang="fr-FR" sz="1800" dirty="0" smtClean="0"/>
          </a:p>
          <a:p>
            <a:endParaRPr lang="fr-FR" sz="1800" dirty="0"/>
          </a:p>
          <a:p>
            <a:endParaRPr lang="fr-FR" sz="1800" dirty="0" smtClean="0"/>
          </a:p>
          <a:p>
            <a:endParaRPr lang="fr-FR" sz="1800" dirty="0"/>
          </a:p>
          <a:p>
            <a:pPr marL="0" indent="0">
              <a:buNone/>
            </a:pPr>
            <a:endParaRPr lang="fr-FR" sz="1600" dirty="0"/>
          </a:p>
          <a:p>
            <a:pPr lvl="1"/>
            <a:endParaRPr lang="fr-FR" sz="1600" dirty="0">
              <a:solidFill>
                <a:srgbClr val="FF9900"/>
              </a:solidFill>
            </a:endParaRPr>
          </a:p>
          <a:p>
            <a:pPr lvl="1"/>
            <a:endParaRPr lang="fr-FR" sz="1600" dirty="0" smtClean="0">
              <a:solidFill>
                <a:srgbClr val="FF9900"/>
              </a:solidFill>
            </a:endParaRPr>
          </a:p>
          <a:p>
            <a:pPr lvl="1"/>
            <a:endParaRPr lang="fr-FR" sz="1600" dirty="0">
              <a:solidFill>
                <a:srgbClr val="FF9900"/>
              </a:solidFill>
            </a:endParaRPr>
          </a:p>
          <a:p>
            <a:pPr lvl="1"/>
            <a:endParaRPr lang="fr-FR" sz="1600" dirty="0" smtClean="0">
              <a:solidFill>
                <a:srgbClr val="FF9900"/>
              </a:solidFill>
            </a:endParaRPr>
          </a:p>
          <a:p>
            <a:pPr lvl="1"/>
            <a:endParaRPr lang="fr-FR" sz="1600" dirty="0">
              <a:solidFill>
                <a:srgbClr val="FF9900"/>
              </a:solidFill>
            </a:endParaRPr>
          </a:p>
          <a:p>
            <a:pPr lvl="1"/>
            <a:endParaRPr lang="fr-FR" sz="1600" dirty="0" smtClean="0">
              <a:solidFill>
                <a:srgbClr val="FF9900"/>
              </a:solidFill>
            </a:endParaRPr>
          </a:p>
          <a:p>
            <a:pPr lvl="1"/>
            <a:endParaRPr lang="fr-FR" sz="1600" dirty="0">
              <a:solidFill>
                <a:srgbClr val="FF9900"/>
              </a:solidFill>
            </a:endParaRPr>
          </a:p>
          <a:p>
            <a:pPr lvl="1"/>
            <a:endParaRPr lang="fr-FR" sz="1600" dirty="0" smtClean="0">
              <a:solidFill>
                <a:srgbClr val="FF9900"/>
              </a:solidFill>
            </a:endParaRPr>
          </a:p>
          <a:p>
            <a:pPr lvl="1"/>
            <a:endParaRPr lang="fr-FR" sz="1600" dirty="0">
              <a:solidFill>
                <a:srgbClr val="FF9900"/>
              </a:solidFill>
            </a:endParaRPr>
          </a:p>
          <a:p>
            <a:pPr>
              <a:buFont typeface="Arial" pitchFamily="34" charset="0"/>
              <a:buChar char="•"/>
            </a:pPr>
            <a:r>
              <a:rPr lang="fr-FR" sz="1400" b="0" dirty="0" smtClean="0"/>
              <a:t>Ex </a:t>
            </a:r>
            <a:r>
              <a:rPr lang="fr-FR" sz="1400" b="0" dirty="0" err="1" smtClean="0"/>
              <a:t>Desfire</a:t>
            </a:r>
            <a:r>
              <a:rPr lang="fr-FR" sz="1400" b="0" dirty="0" smtClean="0"/>
              <a:t> EV1 </a:t>
            </a:r>
            <a:r>
              <a:rPr lang="fr-FR" sz="1400" b="0" dirty="0"/>
              <a:t>: 512 groupes avec PH par </a:t>
            </a:r>
            <a:r>
              <a:rPr lang="fr-FR" sz="1400" b="0" dirty="0" smtClean="0"/>
              <a:t>défaut : 512 </a:t>
            </a:r>
            <a:r>
              <a:rPr lang="fr-FR" sz="1400" b="0" dirty="0"/>
              <a:t>x </a:t>
            </a:r>
            <a:r>
              <a:rPr lang="fr-FR" sz="1400" b="0" dirty="0" smtClean="0"/>
              <a:t>0,5 = 256 octets, 60 événements : 60 x 8 = 480 octets, ID + alarmes : 64 octets. TOTAL : 800 octets de data</a:t>
            </a:r>
            <a:endParaRPr lang="fr-FR" sz="1400" b="0" dirty="0"/>
          </a:p>
          <a:p>
            <a:pPr lvl="1"/>
            <a:endParaRPr lang="fr-FR" sz="1600" dirty="0">
              <a:solidFill>
                <a:srgbClr val="FF9900"/>
              </a:solidFill>
            </a:endParaRPr>
          </a:p>
        </p:txBody>
      </p:sp>
      <p:sp>
        <p:nvSpPr>
          <p:cNvPr id="5" name="Rectangle 7"/>
          <p:cNvSpPr txBox="1">
            <a:spLocks/>
          </p:cNvSpPr>
          <p:nvPr/>
        </p:nvSpPr>
        <p:spPr bwMode="auto">
          <a:xfrm>
            <a:off x="1130300" y="-27384"/>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limites, les capacités, les contraintes</a:t>
            </a:r>
          </a:p>
        </p:txBody>
      </p:sp>
      <p:graphicFrame>
        <p:nvGraphicFramePr>
          <p:cNvPr id="2" name="Tableau 1"/>
          <p:cNvGraphicFramePr>
            <a:graphicFrameLocks noGrp="1"/>
          </p:cNvGraphicFramePr>
          <p:nvPr>
            <p:extLst>
              <p:ext uri="{D42A27DB-BD31-4B8C-83A1-F6EECF244321}">
                <p14:modId xmlns:p14="http://schemas.microsoft.com/office/powerpoint/2010/main" val="3916952273"/>
              </p:ext>
            </p:extLst>
          </p:nvPr>
        </p:nvGraphicFramePr>
        <p:xfrm>
          <a:off x="179512" y="1105825"/>
          <a:ext cx="8640961" cy="4411407"/>
        </p:xfrm>
        <a:graphic>
          <a:graphicData uri="http://schemas.openxmlformats.org/drawingml/2006/table">
            <a:tbl>
              <a:tblPr firstRow="1" bandRow="1">
                <a:tableStyleId>{5C22544A-7EE6-4342-B048-85BDC9FD1C3A}</a:tableStyleId>
              </a:tblPr>
              <a:tblGrid>
                <a:gridCol w="1970746"/>
                <a:gridCol w="4168884"/>
                <a:gridCol w="2501331"/>
              </a:tblGrid>
              <a:tr h="720080">
                <a:tc>
                  <a:txBody>
                    <a:bodyPr/>
                    <a:lstStyle/>
                    <a:p>
                      <a:endParaRPr lang="fr-FR" dirty="0"/>
                    </a:p>
                  </a:txBody>
                  <a:tcPr/>
                </a:tc>
                <a:tc>
                  <a:txBody>
                    <a:bodyPr/>
                    <a:lstStyle/>
                    <a:p>
                      <a:r>
                        <a:rPr lang="fr-FR" dirty="0" smtClean="0"/>
                        <a:t>Définition</a:t>
                      </a:r>
                    </a:p>
                  </a:txBody>
                  <a:tcPr/>
                </a:tc>
                <a:tc>
                  <a:txBody>
                    <a:bodyPr/>
                    <a:lstStyle/>
                    <a:p>
                      <a:r>
                        <a:rPr lang="fr-FR" dirty="0" smtClean="0"/>
                        <a:t>Impact mémoire du badge</a:t>
                      </a:r>
                      <a:endParaRPr lang="fr-FR" dirty="0"/>
                    </a:p>
                  </a:txBody>
                  <a:tcPr/>
                </a:tc>
              </a:tr>
              <a:tr h="826207">
                <a:tc>
                  <a:txBody>
                    <a:bodyPr/>
                    <a:lstStyle/>
                    <a:p>
                      <a:r>
                        <a:rPr lang="fr-FR" dirty="0" smtClean="0"/>
                        <a:t>Accès simple</a:t>
                      </a:r>
                      <a:endParaRPr lang="fr-FR" dirty="0"/>
                    </a:p>
                  </a:txBody>
                  <a:tcPr/>
                </a:tc>
                <a:tc>
                  <a:txBody>
                    <a:bodyPr/>
                    <a:lstStyle/>
                    <a:p>
                      <a:r>
                        <a:rPr lang="fr-FR" sz="1600" dirty="0" smtClean="0">
                          <a:solidFill>
                            <a:schemeClr val="tx1"/>
                          </a:solidFill>
                        </a:rPr>
                        <a:t>Gestion par groupe de</a:t>
                      </a:r>
                      <a:r>
                        <a:rPr lang="fr-FR" sz="1600" baseline="0" dirty="0" smtClean="0">
                          <a:solidFill>
                            <a:schemeClr val="tx1"/>
                          </a:solidFill>
                        </a:rPr>
                        <a:t> serrure </a:t>
                      </a:r>
                      <a:r>
                        <a:rPr lang="fr-FR" sz="1600" dirty="0" smtClean="0">
                          <a:solidFill>
                            <a:schemeClr val="tx1"/>
                          </a:solidFill>
                        </a:rPr>
                        <a:t>uniquement avec sa plage horaire par défaut (ex PH bureau)</a:t>
                      </a:r>
                      <a:endParaRPr lang="fr-FR" sz="1600" dirty="0">
                        <a:solidFill>
                          <a:schemeClr val="tx1"/>
                        </a:solidFill>
                      </a:endParaRPr>
                    </a:p>
                  </a:txBody>
                  <a:tcPr/>
                </a:tc>
                <a:tc>
                  <a:txBody>
                    <a:bodyPr/>
                    <a:lstStyle/>
                    <a:p>
                      <a:r>
                        <a:rPr lang="fr-FR" sz="1600" dirty="0" smtClean="0"/>
                        <a:t>Pas de n°</a:t>
                      </a:r>
                      <a:r>
                        <a:rPr lang="fr-FR" sz="1600" baseline="0" dirty="0" smtClean="0"/>
                        <a:t> </a:t>
                      </a:r>
                      <a:r>
                        <a:rPr lang="fr-FR" sz="1600" dirty="0" smtClean="0"/>
                        <a:t>de plage horaire</a:t>
                      </a:r>
                      <a:r>
                        <a:rPr lang="fr-FR" sz="1600" baseline="0" dirty="0" smtClean="0"/>
                        <a:t> à écrire dans le badge</a:t>
                      </a:r>
                    </a:p>
                    <a:p>
                      <a:r>
                        <a:rPr lang="fr-FR" sz="1600" baseline="0" dirty="0" smtClean="0"/>
                        <a:t>0,5 octet par groupe</a:t>
                      </a:r>
                    </a:p>
                  </a:txBody>
                  <a:tcPr/>
                </a:tc>
              </a:tr>
              <a:tr h="380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Accès individuel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 Gestion par groupe de serrure avec une plage horaire à définir</a:t>
                      </a:r>
                      <a:r>
                        <a:rPr lang="fr-FR" sz="1600" baseline="0" dirty="0" smtClean="0">
                          <a:solidFill>
                            <a:schemeClr val="tx1"/>
                          </a:solidFill>
                        </a:rPr>
                        <a:t> (ex H24) </a:t>
                      </a:r>
                      <a:r>
                        <a:rPr lang="fr-FR" sz="1600" dirty="0" smtClean="0">
                          <a:solidFill>
                            <a:schemeClr val="tx1"/>
                          </a:solidFill>
                        </a:rPr>
                        <a:t>autre que celle par défaut</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 Gestion par serrure avec une</a:t>
                      </a:r>
                      <a:r>
                        <a:rPr lang="fr-FR" sz="1600" baseline="0" dirty="0" smtClean="0">
                          <a:solidFill>
                            <a:schemeClr val="tx1"/>
                          </a:solidFill>
                        </a:rPr>
                        <a:t> plage horaire à définir</a:t>
                      </a:r>
                      <a:endParaRPr lang="fr-FR" sz="1600" dirty="0" smtClean="0">
                        <a:solidFill>
                          <a:schemeClr val="tx1"/>
                        </a:solidFill>
                      </a:endParaRPr>
                    </a:p>
                  </a:txBody>
                  <a:tcPr/>
                </a:tc>
                <a:tc>
                  <a:txBody>
                    <a:bodyPr/>
                    <a:lstStyle/>
                    <a:p>
                      <a:r>
                        <a:rPr lang="fr-FR" sz="1600" dirty="0" smtClean="0"/>
                        <a:t>3 octets</a:t>
                      </a:r>
                      <a:r>
                        <a:rPr lang="fr-FR" sz="1600" baseline="0" dirty="0" smtClean="0"/>
                        <a:t> par accès individuel  défini (groupe de serrure ou serrure)</a:t>
                      </a:r>
                      <a:endParaRPr lang="fr-FR" sz="1600" dirty="0"/>
                    </a:p>
                  </a:txBody>
                  <a:tcPr/>
                </a:tc>
              </a:tr>
              <a:tr h="380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Accès avec réservation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Gestion par groupe de</a:t>
                      </a:r>
                      <a:r>
                        <a:rPr lang="fr-FR" sz="1600" baseline="0" dirty="0" smtClean="0">
                          <a:solidFill>
                            <a:schemeClr val="tx1"/>
                          </a:solidFill>
                        </a:rPr>
                        <a:t> serrure </a:t>
                      </a:r>
                      <a:r>
                        <a:rPr lang="fr-FR" sz="1600" dirty="0" smtClean="0">
                          <a:solidFill>
                            <a:schemeClr val="tx1"/>
                          </a:solidFill>
                        </a:rPr>
                        <a:t>et par serrure avec une plage horaire à définir sur laquelle on applique un créneau horaire réduit (ex personnel de ménage sur le groupe</a:t>
                      </a:r>
                      <a:r>
                        <a:rPr lang="fr-FR" sz="1600" baseline="0" dirty="0" smtClean="0">
                          <a:solidFill>
                            <a:schemeClr val="tx1"/>
                          </a:solidFill>
                        </a:rPr>
                        <a:t> 1 avec le créneau </a:t>
                      </a:r>
                      <a:r>
                        <a:rPr lang="fr-FR" sz="1600" dirty="0" smtClean="0">
                          <a:solidFill>
                            <a:schemeClr val="tx1"/>
                          </a:solidFill>
                        </a:rPr>
                        <a:t>de 8:00 à 10:00 sur la plage horaire 7:00-19:00)</a:t>
                      </a:r>
                      <a:endParaRPr lang="fr-FR" sz="1600" dirty="0">
                        <a:solidFill>
                          <a:schemeClr val="tx1"/>
                        </a:solidFill>
                      </a:endParaRPr>
                    </a:p>
                  </a:txBody>
                  <a:tcPr/>
                </a:tc>
                <a:tc>
                  <a:txBody>
                    <a:bodyPr/>
                    <a:lstStyle/>
                    <a:p>
                      <a:r>
                        <a:rPr lang="fr-FR" sz="1600" dirty="0" smtClean="0"/>
                        <a:t>10</a:t>
                      </a:r>
                      <a:r>
                        <a:rPr lang="fr-FR" sz="1600" baseline="0" dirty="0" smtClean="0"/>
                        <a:t> octets/réservation</a:t>
                      </a:r>
                      <a:endParaRPr lang="fr-FR" sz="1600" dirty="0"/>
                    </a:p>
                  </a:txBody>
                  <a:tcPr/>
                </a:tc>
              </a:tr>
            </a:tbl>
          </a:graphicData>
        </a:graphic>
      </p:graphicFrame>
    </p:spTree>
    <p:extLst>
      <p:ext uri="{BB962C8B-B14F-4D97-AF65-F5344CB8AC3E}">
        <p14:creationId xmlns:p14="http://schemas.microsoft.com/office/powerpoint/2010/main" val="3920309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0" y="620688"/>
            <a:ext cx="9036050" cy="5183981"/>
          </a:xfrm>
        </p:spPr>
        <p:txBody>
          <a:bodyPr/>
          <a:lstStyle/>
          <a:p>
            <a:r>
              <a:rPr lang="fr-FR" sz="1800" dirty="0" smtClean="0"/>
              <a:t>Identifiant ID au choix dans MS pour l’application offline (ID CA online sécurisé et encodé dans le badge, UID badge moins sécurisé)</a:t>
            </a:r>
          </a:p>
          <a:p>
            <a:r>
              <a:rPr lang="fr-FR" sz="1800" dirty="0" smtClean="0"/>
              <a:t>Clés de sécurité SC-C, masters A/B fournis aux partenaires, dans une enveloppe scellée</a:t>
            </a:r>
            <a:r>
              <a:rPr lang="fr-FR" sz="1800" dirty="0"/>
              <a:t>, qui les donnent aux clients finaux qui les conservent. </a:t>
            </a:r>
            <a:r>
              <a:rPr lang="fr-FR" sz="1800" dirty="0" smtClean="0"/>
              <a:t>On </a:t>
            </a:r>
            <a:r>
              <a:rPr lang="fr-FR" sz="1800" dirty="0"/>
              <a:t>sécurise </a:t>
            </a:r>
            <a:r>
              <a:rPr lang="fr-FR" sz="1800" dirty="0" smtClean="0"/>
              <a:t>toute la chaine : TIL </a:t>
            </a:r>
            <a:r>
              <a:rPr lang="fr-FR" sz="1800" dirty="0" smtClean="0">
                <a:sym typeface="Wingdings" pitchFamily="2" charset="2"/>
              </a:rPr>
              <a:t> t</a:t>
            </a:r>
            <a:r>
              <a:rPr lang="fr-FR" sz="1800" dirty="0" smtClean="0"/>
              <a:t>ransport </a:t>
            </a:r>
            <a:r>
              <a:rPr lang="fr-FR" sz="1800" dirty="0" smtClean="0">
                <a:sym typeface="Wingdings" pitchFamily="2" charset="2"/>
              </a:rPr>
              <a:t> partenaire  Client final</a:t>
            </a:r>
            <a:endParaRPr lang="fr-FR" sz="1800" dirty="0"/>
          </a:p>
          <a:p>
            <a:r>
              <a:rPr lang="fr-FR" sz="1800" dirty="0" smtClean="0"/>
              <a:t>Clés différentes du contrôle d’accès online</a:t>
            </a:r>
          </a:p>
          <a:p>
            <a:r>
              <a:rPr lang="fr-FR" sz="1800" dirty="0" smtClean="0"/>
              <a:t>Le programmateur n’a aucune clé SC-C</a:t>
            </a:r>
          </a:p>
          <a:p>
            <a:r>
              <a:rPr lang="fr-FR" sz="1800" dirty="0" smtClean="0"/>
              <a:t>Le master A est nécessaire pour écrire/lire des données dans les composants</a:t>
            </a:r>
          </a:p>
          <a:p>
            <a:r>
              <a:rPr lang="fr-FR" sz="1800" dirty="0" smtClean="0"/>
              <a:t>La serrure contrôle le n° AREA/site dans le badge pour valider l’accès</a:t>
            </a:r>
          </a:p>
          <a:p>
            <a:r>
              <a:rPr lang="fr-FR" sz="1800" dirty="0" smtClean="0"/>
              <a:t>Mot de passe pour accéder aux applications : MS, borne, KSM(*), B-COM </a:t>
            </a:r>
          </a:p>
          <a:p>
            <a:r>
              <a:rPr lang="fr-FR" sz="1800" dirty="0" smtClean="0"/>
              <a:t>Alarme pile basse sont indiquées localement et remontent sur MS </a:t>
            </a:r>
          </a:p>
          <a:p>
            <a:r>
              <a:rPr lang="fr-FR" sz="1800" dirty="0" smtClean="0"/>
              <a:t>B-COM, programmateur, lecteur </a:t>
            </a:r>
            <a:r>
              <a:rPr lang="fr-FR" sz="1800" dirty="0"/>
              <a:t>enrôleur </a:t>
            </a:r>
            <a:r>
              <a:rPr lang="fr-FR" sz="1800" dirty="0" smtClean="0"/>
              <a:t>KABA détenus par le client final</a:t>
            </a:r>
          </a:p>
          <a:p>
            <a:r>
              <a:rPr lang="fr-FR" sz="1800" dirty="0"/>
              <a:t>Le programmateur fait office d’alimentation secours  pour la </a:t>
            </a:r>
            <a:r>
              <a:rPr lang="fr-FR" sz="1800" dirty="0" smtClean="0"/>
              <a:t>béquille</a:t>
            </a:r>
          </a:p>
          <a:p>
            <a:r>
              <a:rPr lang="fr-FR" sz="1800" dirty="0" smtClean="0"/>
              <a:t>Multiples protections au niveau des bornes de chargement :</a:t>
            </a:r>
          </a:p>
          <a:p>
            <a:pPr lvl="1"/>
            <a:r>
              <a:rPr lang="fr-FR" sz="1400" dirty="0">
                <a:solidFill>
                  <a:srgbClr val="FF9900"/>
                </a:solidFill>
              </a:rPr>
              <a:t>Test de connexion périodique entre MS et chaque borne avec alarme sur </a:t>
            </a:r>
            <a:r>
              <a:rPr lang="fr-FR" sz="1400" dirty="0" smtClean="0">
                <a:solidFill>
                  <a:srgbClr val="FF9900"/>
                </a:solidFill>
              </a:rPr>
              <a:t>MS</a:t>
            </a:r>
          </a:p>
          <a:p>
            <a:pPr lvl="1"/>
            <a:r>
              <a:rPr lang="fr-FR" sz="1400" dirty="0" smtClean="0">
                <a:solidFill>
                  <a:srgbClr val="FF9900"/>
                </a:solidFill>
              </a:rPr>
              <a:t>Connexion </a:t>
            </a:r>
            <a:r>
              <a:rPr lang="fr-FR" sz="1400" dirty="0" err="1">
                <a:solidFill>
                  <a:srgbClr val="FF9900"/>
                </a:solidFill>
              </a:rPr>
              <a:t>Https</a:t>
            </a:r>
            <a:r>
              <a:rPr lang="fr-FR" sz="1400" dirty="0">
                <a:solidFill>
                  <a:srgbClr val="FF9900"/>
                </a:solidFill>
              </a:rPr>
              <a:t> possible entre les bornes et MS</a:t>
            </a:r>
          </a:p>
          <a:p>
            <a:pPr lvl="1"/>
            <a:r>
              <a:rPr lang="fr-FR" sz="1400" dirty="0">
                <a:solidFill>
                  <a:srgbClr val="FF9900"/>
                </a:solidFill>
              </a:rPr>
              <a:t>La borne contient une base de données </a:t>
            </a:r>
            <a:r>
              <a:rPr lang="fr-FR" sz="1400" dirty="0" smtClean="0">
                <a:solidFill>
                  <a:srgbClr val="FF9900"/>
                </a:solidFill>
              </a:rPr>
              <a:t>locale autonome de 40 000 usagers pour charger et supprimer </a:t>
            </a:r>
            <a:r>
              <a:rPr lang="fr-FR" sz="1400" dirty="0">
                <a:solidFill>
                  <a:srgbClr val="FF9900"/>
                </a:solidFill>
              </a:rPr>
              <a:t>les droits d’accès offline selon le dernier téléchargement de MS</a:t>
            </a:r>
          </a:p>
          <a:p>
            <a:pPr lvl="1"/>
            <a:r>
              <a:rPr lang="fr-FR" sz="1400" dirty="0">
                <a:solidFill>
                  <a:srgbClr val="FF9900"/>
                </a:solidFill>
              </a:rPr>
              <a:t>Suite à une coupure d’alimentation, relance automatique dès rétablissement de </a:t>
            </a:r>
            <a:r>
              <a:rPr lang="fr-FR" sz="1400" dirty="0" smtClean="0">
                <a:solidFill>
                  <a:srgbClr val="FF9900"/>
                </a:solidFill>
              </a:rPr>
              <a:t>l’alimentation</a:t>
            </a:r>
          </a:p>
          <a:p>
            <a:pPr lvl="1"/>
            <a:r>
              <a:rPr lang="fr-FR" sz="1400" dirty="0">
                <a:solidFill>
                  <a:srgbClr val="FF9900"/>
                </a:solidFill>
              </a:rPr>
              <a:t>La clé SC-C chargée d’usine par TIL sera ensuite </a:t>
            </a:r>
            <a:r>
              <a:rPr lang="fr-FR" sz="1400" dirty="0" smtClean="0">
                <a:solidFill>
                  <a:srgbClr val="FF9900"/>
                </a:solidFill>
              </a:rPr>
              <a:t>invisible depuis le serveur web</a:t>
            </a:r>
            <a:endParaRPr lang="fr-FR" sz="1400" dirty="0">
              <a:solidFill>
                <a:srgbClr val="FF9900"/>
              </a:solidFill>
            </a:endParaRPr>
          </a:p>
          <a:p>
            <a:endParaRPr lang="fr-FR" sz="1800" dirty="0" smtClean="0"/>
          </a:p>
          <a:p>
            <a:endParaRPr lang="fr-FR" sz="1800" dirty="0"/>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1130300" y="44625"/>
            <a:ext cx="790575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La sécurité de la solution globale </a:t>
            </a:r>
          </a:p>
        </p:txBody>
      </p:sp>
    </p:spTree>
    <p:extLst>
      <p:ext uri="{BB962C8B-B14F-4D97-AF65-F5344CB8AC3E}">
        <p14:creationId xmlns:p14="http://schemas.microsoft.com/office/powerpoint/2010/main" val="1236561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44624"/>
            <a:ext cx="7416824" cy="720725"/>
          </a:xfrm>
        </p:spPr>
        <p:txBody>
          <a:bodyPr/>
          <a:lstStyle/>
          <a:p>
            <a:r>
              <a:rPr lang="fr-FR" sz="3200" dirty="0">
                <a:solidFill>
                  <a:schemeClr val="tx1">
                    <a:lumMod val="50000"/>
                    <a:lumOff val="50000"/>
                  </a:schemeClr>
                </a:solidFill>
              </a:rPr>
              <a:t>Processus de mise en </a:t>
            </a:r>
            <a:r>
              <a:rPr lang="fr-FR" sz="3200" dirty="0" smtClean="0">
                <a:solidFill>
                  <a:schemeClr val="tx1">
                    <a:lumMod val="50000"/>
                    <a:lumOff val="50000"/>
                  </a:schemeClr>
                </a:solidFill>
              </a:rPr>
              <a:t>œuvre (1/2)</a:t>
            </a:r>
            <a:endParaRPr lang="fr-FR" sz="3200" dirty="0">
              <a:solidFill>
                <a:schemeClr val="tx1">
                  <a:lumMod val="50000"/>
                  <a:lumOff val="50000"/>
                </a:schemeClr>
              </a:solidFill>
            </a:endParaRPr>
          </a:p>
        </p:txBody>
      </p:sp>
      <p:sp>
        <p:nvSpPr>
          <p:cNvPr id="3" name="Espace réservé du contenu 2"/>
          <p:cNvSpPr>
            <a:spLocks noGrp="1"/>
          </p:cNvSpPr>
          <p:nvPr>
            <p:ph sz="half" idx="1"/>
          </p:nvPr>
        </p:nvSpPr>
        <p:spPr>
          <a:xfrm>
            <a:off x="0" y="836712"/>
            <a:ext cx="9108504" cy="5760640"/>
          </a:xfrm>
        </p:spPr>
        <p:txBody>
          <a:bodyPr/>
          <a:lstStyle/>
          <a:p>
            <a:r>
              <a:rPr lang="fr-FR" sz="1800" dirty="0" smtClean="0"/>
              <a:t>Les étapes d’initialisation du système</a:t>
            </a:r>
          </a:p>
          <a:p>
            <a:pPr marL="800100" lvl="1" indent="-342900">
              <a:buFont typeface="+mj-lt"/>
              <a:buAutoNum type="arabicPeriod"/>
            </a:pPr>
            <a:r>
              <a:rPr lang="fr-FR" sz="1500" dirty="0" smtClean="0">
                <a:solidFill>
                  <a:srgbClr val="FF9900"/>
                </a:solidFill>
              </a:rPr>
              <a:t>Analyse </a:t>
            </a:r>
            <a:r>
              <a:rPr lang="fr-FR" sz="1500" dirty="0">
                <a:solidFill>
                  <a:srgbClr val="FF9900"/>
                </a:solidFill>
              </a:rPr>
              <a:t>du </a:t>
            </a:r>
            <a:r>
              <a:rPr lang="fr-FR" sz="1500" dirty="0" smtClean="0">
                <a:solidFill>
                  <a:srgbClr val="FF9900"/>
                </a:solidFill>
              </a:rPr>
              <a:t>projet et </a:t>
            </a:r>
            <a:r>
              <a:rPr lang="fr-FR" sz="1500" u="sng" dirty="0">
                <a:solidFill>
                  <a:srgbClr val="FF9900"/>
                </a:solidFill>
              </a:rPr>
              <a:t>validation par client final </a:t>
            </a:r>
            <a:r>
              <a:rPr lang="fr-FR" sz="1500" dirty="0" smtClean="0">
                <a:solidFill>
                  <a:srgbClr val="FF9900"/>
                </a:solidFill>
              </a:rPr>
              <a:t>(liste et nom des portes, choix </a:t>
            </a:r>
            <a:r>
              <a:rPr lang="fr-FR" sz="1500" dirty="0">
                <a:solidFill>
                  <a:srgbClr val="FF9900"/>
                </a:solidFill>
              </a:rPr>
              <a:t>des </a:t>
            </a:r>
            <a:r>
              <a:rPr lang="fr-FR" sz="1500" dirty="0" smtClean="0">
                <a:solidFill>
                  <a:srgbClr val="FF9900"/>
                </a:solidFill>
              </a:rPr>
              <a:t>composants, définition des plages horaires / durée de validation </a:t>
            </a:r>
            <a:r>
              <a:rPr lang="fr-FR" sz="1500" dirty="0">
                <a:solidFill>
                  <a:srgbClr val="FF9900"/>
                </a:solidFill>
              </a:rPr>
              <a:t>/ </a:t>
            </a:r>
            <a:r>
              <a:rPr lang="fr-FR" sz="1500" dirty="0" smtClean="0">
                <a:solidFill>
                  <a:srgbClr val="FF9900"/>
                </a:solidFill>
              </a:rPr>
              <a:t>groupes d’accès, mode </a:t>
            </a:r>
            <a:r>
              <a:rPr lang="fr-FR" sz="1500" dirty="0">
                <a:solidFill>
                  <a:srgbClr val="FF9900"/>
                </a:solidFill>
              </a:rPr>
              <a:t>de fonctionnement des composants</a:t>
            </a:r>
            <a:r>
              <a:rPr lang="fr-FR" sz="1500" dirty="0" smtClean="0">
                <a:solidFill>
                  <a:srgbClr val="FF9900"/>
                </a:solidFill>
              </a:rPr>
              <a:t>) voir détail ci-après</a:t>
            </a:r>
            <a:endParaRPr lang="fr-FR" sz="1500" dirty="0">
              <a:solidFill>
                <a:srgbClr val="FF9900"/>
              </a:solidFill>
            </a:endParaRPr>
          </a:p>
          <a:p>
            <a:pPr marL="800100" lvl="1" indent="-342900">
              <a:buFont typeface="+mj-lt"/>
              <a:buAutoNum type="arabicPeriod"/>
            </a:pPr>
            <a:r>
              <a:rPr lang="fr-FR" sz="1500" dirty="0" smtClean="0">
                <a:solidFill>
                  <a:srgbClr val="FF9900"/>
                </a:solidFill>
              </a:rPr>
              <a:t>Livraison des équipements au partenaire : MS, composants autonomes, bornes,...</a:t>
            </a:r>
          </a:p>
          <a:p>
            <a:pPr marL="800100" lvl="1" indent="-342900">
              <a:buFont typeface="+mj-lt"/>
              <a:buAutoNum type="arabicPeriod"/>
            </a:pPr>
            <a:r>
              <a:rPr lang="fr-FR" sz="1500" dirty="0" smtClean="0">
                <a:solidFill>
                  <a:srgbClr val="FF9900"/>
                </a:solidFill>
              </a:rPr>
              <a:t>Installation des logiciels B-COM software / MICRO-SESAME / KSM(*)</a:t>
            </a:r>
            <a:r>
              <a:rPr lang="fr-FR" sz="1500" dirty="0">
                <a:solidFill>
                  <a:srgbClr val="FF9900"/>
                </a:solidFill>
              </a:rPr>
              <a:t> </a:t>
            </a:r>
            <a:endParaRPr lang="fr-FR" sz="1500" dirty="0" smtClean="0">
              <a:solidFill>
                <a:srgbClr val="FF9900"/>
              </a:solidFill>
            </a:endParaRPr>
          </a:p>
          <a:p>
            <a:pPr marL="800100" lvl="1" indent="-342900">
              <a:buFont typeface="+mj-lt"/>
              <a:buAutoNum type="arabicPeriod"/>
            </a:pPr>
            <a:r>
              <a:rPr lang="fr-FR" sz="1500" dirty="0" smtClean="0">
                <a:solidFill>
                  <a:srgbClr val="FF9900"/>
                </a:solidFill>
              </a:rPr>
              <a:t>Installation </a:t>
            </a:r>
            <a:r>
              <a:rPr lang="fr-FR" sz="1500" dirty="0">
                <a:solidFill>
                  <a:srgbClr val="FF9900"/>
                </a:solidFill>
              </a:rPr>
              <a:t>et paramétrage des bornes de chargement</a:t>
            </a:r>
          </a:p>
          <a:p>
            <a:pPr marL="800100" lvl="1" indent="-342900">
              <a:buFont typeface="+mj-lt"/>
              <a:buAutoNum type="arabicPeriod"/>
            </a:pPr>
            <a:r>
              <a:rPr lang="fr-FR" sz="1500" dirty="0">
                <a:solidFill>
                  <a:srgbClr val="FF9900"/>
                </a:solidFill>
              </a:rPr>
              <a:t>Livraison au </a:t>
            </a:r>
            <a:r>
              <a:rPr lang="fr-FR" sz="1500" dirty="0" smtClean="0">
                <a:solidFill>
                  <a:srgbClr val="FF9900"/>
                </a:solidFill>
              </a:rPr>
              <a:t>partenaire, </a:t>
            </a:r>
            <a:r>
              <a:rPr lang="fr-FR" sz="1500" dirty="0">
                <a:solidFill>
                  <a:srgbClr val="FF9900"/>
                </a:solidFill>
              </a:rPr>
              <a:t>sous </a:t>
            </a:r>
            <a:r>
              <a:rPr lang="fr-FR" sz="1500" dirty="0" smtClean="0">
                <a:solidFill>
                  <a:srgbClr val="FF9900"/>
                </a:solidFill>
              </a:rPr>
              <a:t>condition d’une </a:t>
            </a:r>
            <a:r>
              <a:rPr lang="fr-FR" sz="1500" dirty="0">
                <a:solidFill>
                  <a:srgbClr val="FF9900"/>
                </a:solidFill>
              </a:rPr>
              <a:t>lettre </a:t>
            </a:r>
            <a:r>
              <a:rPr lang="fr-FR" sz="1500" dirty="0" smtClean="0">
                <a:solidFill>
                  <a:srgbClr val="FF9900"/>
                </a:solidFill>
              </a:rPr>
              <a:t>d’engagement </a:t>
            </a:r>
            <a:r>
              <a:rPr lang="fr-FR" sz="1500" dirty="0">
                <a:solidFill>
                  <a:srgbClr val="FF9900"/>
                </a:solidFill>
              </a:rPr>
              <a:t>signée par </a:t>
            </a:r>
            <a:r>
              <a:rPr lang="fr-FR" sz="1500" dirty="0" smtClean="0">
                <a:solidFill>
                  <a:srgbClr val="FF9900"/>
                </a:solidFill>
              </a:rPr>
              <a:t>projet, </a:t>
            </a:r>
            <a:r>
              <a:rPr lang="fr-FR" sz="1500" dirty="0">
                <a:solidFill>
                  <a:srgbClr val="FF9900"/>
                </a:solidFill>
              </a:rPr>
              <a:t>des éléments de </a:t>
            </a:r>
            <a:r>
              <a:rPr lang="fr-FR" sz="1500" dirty="0" smtClean="0">
                <a:solidFill>
                  <a:srgbClr val="FF9900"/>
                </a:solidFill>
              </a:rPr>
              <a:t>sécurité </a:t>
            </a:r>
            <a:r>
              <a:rPr lang="fr-FR" sz="1500" dirty="0">
                <a:solidFill>
                  <a:srgbClr val="FF9900"/>
                </a:solidFill>
              </a:rPr>
              <a:t>dans une enveloppe scellée </a:t>
            </a:r>
            <a:r>
              <a:rPr lang="fr-FR" sz="1500" dirty="0" smtClean="0">
                <a:solidFill>
                  <a:srgbClr val="FF9900"/>
                </a:solidFill>
              </a:rPr>
              <a:t>contenant :</a:t>
            </a:r>
          </a:p>
          <a:p>
            <a:pPr marL="1200150" lvl="2" indent="-342900">
              <a:buFont typeface="Wingdings" pitchFamily="2" charset="2"/>
              <a:buChar char="q"/>
            </a:pPr>
            <a:r>
              <a:rPr lang="fr-FR" sz="1200" dirty="0"/>
              <a:t>Un guide d’installation simplifié pour le client final qui l’informe </a:t>
            </a:r>
            <a:r>
              <a:rPr lang="fr-FR" sz="1200" dirty="0" smtClean="0"/>
              <a:t>des opérations </a:t>
            </a:r>
            <a:r>
              <a:rPr lang="fr-FR" sz="1200" dirty="0"/>
              <a:t>à faire pour </a:t>
            </a:r>
            <a:r>
              <a:rPr lang="fr-FR" sz="1200" dirty="0" smtClean="0"/>
              <a:t>la sécurité</a:t>
            </a:r>
            <a:endParaRPr lang="fr-FR" sz="1200" dirty="0"/>
          </a:p>
          <a:p>
            <a:pPr marL="1200150" lvl="2" indent="-342900">
              <a:buFont typeface="Wingdings" pitchFamily="2" charset="2"/>
              <a:buChar char="q"/>
            </a:pPr>
            <a:r>
              <a:rPr lang="fr-FR" sz="1200" dirty="0" smtClean="0"/>
              <a:t>1 </a:t>
            </a:r>
            <a:r>
              <a:rPr lang="fr-FR" sz="1200" dirty="0"/>
              <a:t>clé USB </a:t>
            </a:r>
            <a:r>
              <a:rPr lang="fr-FR" sz="1200" dirty="0" smtClean="0"/>
              <a:t>pour :</a:t>
            </a:r>
          </a:p>
          <a:p>
            <a:pPr marL="1657350" lvl="3" indent="-342900">
              <a:buFont typeface="Wingdings" pitchFamily="2" charset="2"/>
              <a:buChar char="ü"/>
            </a:pPr>
            <a:r>
              <a:rPr lang="fr-FR" sz="1200" dirty="0" smtClean="0"/>
              <a:t>Sans </a:t>
            </a:r>
            <a:r>
              <a:rPr lang="fr-FR" sz="1200" dirty="0"/>
              <a:t>KSM sur site, un fichier PKX, à importer dans MS, qui contient la clé offline + un fichier </a:t>
            </a:r>
            <a:r>
              <a:rPr lang="fr-FR" sz="1200" dirty="0" err="1"/>
              <a:t>borne.conf</a:t>
            </a:r>
            <a:r>
              <a:rPr lang="fr-FR" sz="1200" dirty="0"/>
              <a:t> qui contient la clé offline chargée en usine par une borne/outil (NB : On livre toutes les bornes sans ce fichier)</a:t>
            </a:r>
          </a:p>
          <a:p>
            <a:pPr marL="1657350" lvl="3" indent="-342900">
              <a:buFont typeface="Wingdings" pitchFamily="2" charset="2"/>
              <a:buChar char="ü"/>
            </a:pPr>
            <a:r>
              <a:rPr lang="fr-FR" sz="1200" dirty="0" smtClean="0"/>
              <a:t>Avec </a:t>
            </a:r>
            <a:r>
              <a:rPr lang="fr-FR" sz="1200" dirty="0"/>
              <a:t>KSM sur site, un </a:t>
            </a:r>
            <a:r>
              <a:rPr lang="fr-FR" sz="1200" dirty="0" err="1"/>
              <a:t>pdf</a:t>
            </a:r>
            <a:r>
              <a:rPr lang="fr-FR" sz="1200" dirty="0"/>
              <a:t> contenant le n</a:t>
            </a:r>
            <a:r>
              <a:rPr lang="fr-FR" sz="1200" dirty="0" smtClean="0"/>
              <a:t>° de </a:t>
            </a:r>
            <a:r>
              <a:rPr lang="fr-FR" sz="1200" dirty="0"/>
              <a:t>la clé SC-C, à saisir manuellement sur </a:t>
            </a:r>
            <a:r>
              <a:rPr lang="fr-FR" sz="1200" dirty="0" smtClean="0"/>
              <a:t>KSM et dans la borne par le client final</a:t>
            </a:r>
          </a:p>
          <a:p>
            <a:pPr marL="1200150" lvl="2" indent="-342900">
              <a:buFont typeface="Wingdings" pitchFamily="2" charset="2"/>
              <a:buChar char="q"/>
            </a:pPr>
            <a:r>
              <a:rPr lang="fr-FR" sz="1200" dirty="0" smtClean="0"/>
              <a:t>Les </a:t>
            </a:r>
            <a:r>
              <a:rPr lang="fr-FR" sz="1200" dirty="0"/>
              <a:t>cartes de sécurité commandées : Master A/B, et SC-C</a:t>
            </a:r>
          </a:p>
          <a:p>
            <a:pPr marL="800100" lvl="1" indent="-342900">
              <a:buFont typeface="+mj-lt"/>
              <a:buAutoNum type="arabicPeriod"/>
            </a:pPr>
            <a:r>
              <a:rPr lang="fr-FR" sz="1500" dirty="0" smtClean="0">
                <a:solidFill>
                  <a:srgbClr val="FF9900"/>
                </a:solidFill>
              </a:rPr>
              <a:t>Formation </a:t>
            </a:r>
            <a:r>
              <a:rPr lang="fr-FR" sz="1500" dirty="0">
                <a:solidFill>
                  <a:srgbClr val="FF9900"/>
                </a:solidFill>
              </a:rPr>
              <a:t>standard du client final sur l’exploitation de MS complétée d’une </a:t>
            </a:r>
            <a:r>
              <a:rPr lang="fr-FR" sz="1500" dirty="0" smtClean="0">
                <a:solidFill>
                  <a:srgbClr val="FF9900"/>
                </a:solidFill>
              </a:rPr>
              <a:t>formation spécifique </a:t>
            </a:r>
            <a:r>
              <a:rPr lang="fr-FR" sz="1500" dirty="0">
                <a:solidFill>
                  <a:srgbClr val="FF9900"/>
                </a:solidFill>
              </a:rPr>
              <a:t>de </a:t>
            </a:r>
            <a:r>
              <a:rPr lang="fr-FR" sz="1500" dirty="0" smtClean="0">
                <a:solidFill>
                  <a:srgbClr val="FF9900"/>
                </a:solidFill>
              </a:rPr>
              <a:t>1 jour </a:t>
            </a:r>
            <a:r>
              <a:rPr lang="fr-FR" sz="1500" dirty="0">
                <a:solidFill>
                  <a:srgbClr val="FF9900"/>
                </a:solidFill>
              </a:rPr>
              <a:t>sur le offline</a:t>
            </a:r>
          </a:p>
          <a:p>
            <a:pPr marL="800100" lvl="1" indent="-342900">
              <a:buFont typeface="+mj-lt"/>
              <a:buAutoNum type="arabicPeriod" startAt="7"/>
            </a:pPr>
            <a:r>
              <a:rPr lang="fr-FR" sz="1500" dirty="0">
                <a:solidFill>
                  <a:srgbClr val="FF9900"/>
                </a:solidFill>
              </a:rPr>
              <a:t>Paramétrages du </a:t>
            </a:r>
            <a:r>
              <a:rPr lang="fr-FR" sz="1500" dirty="0" smtClean="0">
                <a:solidFill>
                  <a:srgbClr val="FF9900"/>
                </a:solidFill>
              </a:rPr>
              <a:t>B-COM </a:t>
            </a:r>
            <a:r>
              <a:rPr lang="fr-FR" sz="1500" dirty="0">
                <a:solidFill>
                  <a:srgbClr val="FF9900"/>
                </a:solidFill>
              </a:rPr>
              <a:t>(groupes, plages horaires, durée de </a:t>
            </a:r>
            <a:r>
              <a:rPr lang="fr-FR" sz="1500" dirty="0" smtClean="0">
                <a:solidFill>
                  <a:srgbClr val="FF9900"/>
                </a:solidFill>
              </a:rPr>
              <a:t>validation,….)</a:t>
            </a:r>
            <a:endParaRPr lang="fr-FR" sz="1500" dirty="0">
              <a:solidFill>
                <a:srgbClr val="FF9900"/>
              </a:solidFill>
            </a:endParaRPr>
          </a:p>
          <a:p>
            <a:pPr marL="800100" lvl="1" indent="-342900">
              <a:buFont typeface="+mj-lt"/>
              <a:buAutoNum type="arabicPeriod" startAt="7"/>
            </a:pPr>
            <a:r>
              <a:rPr lang="fr-FR" sz="1500" dirty="0" smtClean="0">
                <a:solidFill>
                  <a:srgbClr val="FF9900"/>
                </a:solidFill>
              </a:rPr>
              <a:t>Création des personnes, des badges, affectation des </a:t>
            </a:r>
            <a:r>
              <a:rPr lang="fr-FR" sz="1500" dirty="0">
                <a:solidFill>
                  <a:srgbClr val="FF9900"/>
                </a:solidFill>
              </a:rPr>
              <a:t>droits </a:t>
            </a:r>
            <a:r>
              <a:rPr lang="fr-FR" sz="1500" dirty="0" smtClean="0">
                <a:solidFill>
                  <a:srgbClr val="FF9900"/>
                </a:solidFill>
              </a:rPr>
              <a:t>d’accès offline dans MICRO-SESAME après avoir recueillie les informations du </a:t>
            </a:r>
            <a:r>
              <a:rPr lang="fr-FR" sz="1500" dirty="0">
                <a:solidFill>
                  <a:srgbClr val="FF9900"/>
                </a:solidFill>
              </a:rPr>
              <a:t>logiciel </a:t>
            </a:r>
            <a:r>
              <a:rPr lang="fr-FR" sz="1500" dirty="0" smtClean="0">
                <a:solidFill>
                  <a:srgbClr val="FF9900"/>
                </a:solidFill>
              </a:rPr>
              <a:t>B-COM software</a:t>
            </a:r>
            <a:endParaRPr lang="fr-FR" sz="1500" dirty="0">
              <a:solidFill>
                <a:srgbClr val="FF9900"/>
              </a:solidFill>
            </a:endParaRPr>
          </a:p>
          <a:p>
            <a:pPr marL="800100" lvl="1" indent="-342900">
              <a:buFont typeface="+mj-lt"/>
              <a:buAutoNum type="arabicPeriod" startAt="7"/>
            </a:pPr>
            <a:r>
              <a:rPr lang="fr-FR" sz="1500" dirty="0" smtClean="0">
                <a:solidFill>
                  <a:srgbClr val="FF9900"/>
                </a:solidFill>
              </a:rPr>
              <a:t>Encodage initial des </a:t>
            </a:r>
            <a:r>
              <a:rPr lang="fr-FR" sz="1500" dirty="0">
                <a:solidFill>
                  <a:srgbClr val="FF9900"/>
                </a:solidFill>
              </a:rPr>
              <a:t>badges utilisateurs </a:t>
            </a:r>
            <a:r>
              <a:rPr lang="fr-FR" sz="1500" dirty="0" smtClean="0">
                <a:solidFill>
                  <a:srgbClr val="FF9900"/>
                </a:solidFill>
              </a:rPr>
              <a:t>sur MICRO-SESAME via l’encodeur </a:t>
            </a:r>
            <a:r>
              <a:rPr lang="fr-FR" sz="1500" dirty="0" err="1" smtClean="0">
                <a:solidFill>
                  <a:srgbClr val="FF9900"/>
                </a:solidFill>
              </a:rPr>
              <a:t>omnikey</a:t>
            </a:r>
            <a:endParaRPr lang="fr-FR" sz="1500" dirty="0">
              <a:solidFill>
                <a:srgbClr val="FF9900"/>
              </a:solidFill>
            </a:endParaRPr>
          </a:p>
          <a:p>
            <a:pPr marL="800100" lvl="1" indent="-342900">
              <a:buFont typeface="+mj-lt"/>
              <a:buAutoNum type="arabicPeriod" startAt="7"/>
            </a:pPr>
            <a:r>
              <a:rPr lang="fr-FR" sz="1500" dirty="0">
                <a:solidFill>
                  <a:srgbClr val="FF9900"/>
                </a:solidFill>
              </a:rPr>
              <a:t>Ecriture des droits </a:t>
            </a:r>
            <a:r>
              <a:rPr lang="fr-FR" sz="1500" dirty="0" smtClean="0">
                <a:solidFill>
                  <a:srgbClr val="FF9900"/>
                </a:solidFill>
              </a:rPr>
              <a:t>d’accès dans les badges avec les bornes par les usagers</a:t>
            </a:r>
          </a:p>
        </p:txBody>
      </p:sp>
      <p:sp>
        <p:nvSpPr>
          <p:cNvPr id="7" name="Espace réservé du numéro de diapositive 6"/>
          <p:cNvSpPr>
            <a:spLocks noGrp="1"/>
          </p:cNvSpPr>
          <p:nvPr>
            <p:ph type="sldNum" sz="quarter" idx="12"/>
          </p:nvPr>
        </p:nvSpPr>
        <p:spPr/>
        <p:txBody>
          <a:bodyPr/>
          <a:lstStyle/>
          <a:p>
            <a:pPr>
              <a:defRPr/>
            </a:pPr>
            <a:fld id="{F2AD1B82-C304-466E-B99F-26CB4D4DC211}" type="slidenum">
              <a:rPr lang="de-CH" smtClean="0"/>
              <a:pPr>
                <a:defRPr/>
              </a:pPr>
              <a:t>19</a:t>
            </a:fld>
            <a:endParaRPr lang="de-CH"/>
          </a:p>
        </p:txBody>
      </p:sp>
    </p:spTree>
    <p:extLst>
      <p:ext uri="{BB962C8B-B14F-4D97-AF65-F5344CB8AC3E}">
        <p14:creationId xmlns:p14="http://schemas.microsoft.com/office/powerpoint/2010/main" val="359545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251520" y="1124744"/>
            <a:ext cx="8712968" cy="5183981"/>
          </a:xfrm>
        </p:spPr>
        <p:txBody>
          <a:bodyPr/>
          <a:lstStyle/>
          <a:p>
            <a:r>
              <a:rPr lang="fr-FR" sz="1800" dirty="0" smtClean="0"/>
              <a:t>Les droits d’accès sont stockés dans le badge</a:t>
            </a:r>
          </a:p>
          <a:p>
            <a:pPr lvl="1"/>
            <a:r>
              <a:rPr lang="fr-FR" sz="1600" dirty="0" smtClean="0">
                <a:solidFill>
                  <a:srgbClr val="FF9900"/>
                </a:solidFill>
              </a:rPr>
              <a:t>Ils </a:t>
            </a:r>
            <a:r>
              <a:rPr lang="fr-FR" sz="1600" dirty="0">
                <a:solidFill>
                  <a:srgbClr val="FF9900"/>
                </a:solidFill>
              </a:rPr>
              <a:t>donnent accès à des </a:t>
            </a:r>
            <a:r>
              <a:rPr lang="fr-FR" sz="1600" dirty="0" smtClean="0">
                <a:solidFill>
                  <a:srgbClr val="FF9900"/>
                </a:solidFill>
              </a:rPr>
              <a:t>accès ou </a:t>
            </a:r>
            <a:r>
              <a:rPr lang="fr-FR" sz="1600" dirty="0">
                <a:solidFill>
                  <a:srgbClr val="FF9900"/>
                </a:solidFill>
              </a:rPr>
              <a:t>groupes </a:t>
            </a:r>
            <a:r>
              <a:rPr lang="fr-FR" sz="1600" dirty="0" smtClean="0">
                <a:solidFill>
                  <a:srgbClr val="FF9900"/>
                </a:solidFill>
              </a:rPr>
              <a:t>d’accès</a:t>
            </a:r>
            <a:endParaRPr lang="fr-FR" sz="1600" dirty="0">
              <a:solidFill>
                <a:srgbClr val="FF9900"/>
              </a:solidFill>
            </a:endParaRPr>
          </a:p>
          <a:p>
            <a:pPr lvl="1"/>
            <a:r>
              <a:rPr lang="fr-FR" sz="1600" dirty="0">
                <a:solidFill>
                  <a:srgbClr val="FF9900"/>
                </a:solidFill>
              </a:rPr>
              <a:t>Ils </a:t>
            </a:r>
            <a:r>
              <a:rPr lang="fr-FR" sz="1600" dirty="0" smtClean="0">
                <a:solidFill>
                  <a:srgbClr val="FF9900"/>
                </a:solidFill>
              </a:rPr>
              <a:t>peuvent comporter </a:t>
            </a:r>
            <a:r>
              <a:rPr lang="fr-FR" sz="1600" dirty="0">
                <a:solidFill>
                  <a:srgbClr val="FF9900"/>
                </a:solidFill>
              </a:rPr>
              <a:t>des </a:t>
            </a:r>
            <a:r>
              <a:rPr lang="fr-FR" sz="1600" dirty="0" smtClean="0">
                <a:solidFill>
                  <a:srgbClr val="FF9900"/>
                </a:solidFill>
              </a:rPr>
              <a:t>plages horaires</a:t>
            </a:r>
            <a:endParaRPr lang="fr-FR" sz="1600" dirty="0">
              <a:solidFill>
                <a:srgbClr val="FF9900"/>
              </a:solidFill>
            </a:endParaRPr>
          </a:p>
          <a:p>
            <a:pPr lvl="1"/>
            <a:r>
              <a:rPr lang="fr-FR" sz="1600" dirty="0" smtClean="0">
                <a:solidFill>
                  <a:srgbClr val="FF9900"/>
                </a:solidFill>
              </a:rPr>
              <a:t>Par sécurité, les </a:t>
            </a:r>
            <a:r>
              <a:rPr lang="fr-FR" sz="1600" dirty="0">
                <a:solidFill>
                  <a:srgbClr val="FF9900"/>
                </a:solidFill>
              </a:rPr>
              <a:t>droits stockés sur le badge peuvent être associés à une </a:t>
            </a:r>
            <a:r>
              <a:rPr lang="fr-FR" sz="1600" dirty="0" smtClean="0">
                <a:solidFill>
                  <a:srgbClr val="FF9900"/>
                </a:solidFill>
              </a:rPr>
              <a:t>durée </a:t>
            </a:r>
            <a:r>
              <a:rPr lang="fr-FR" sz="1600" dirty="0">
                <a:solidFill>
                  <a:srgbClr val="FF9900"/>
                </a:solidFill>
              </a:rPr>
              <a:t>de </a:t>
            </a:r>
            <a:r>
              <a:rPr lang="fr-FR" sz="1600" dirty="0" smtClean="0">
                <a:solidFill>
                  <a:srgbClr val="FF9900"/>
                </a:solidFill>
              </a:rPr>
              <a:t>validation paramétrable </a:t>
            </a:r>
            <a:r>
              <a:rPr lang="fr-FR" sz="1600" dirty="0">
                <a:solidFill>
                  <a:srgbClr val="FF9900"/>
                </a:solidFill>
              </a:rPr>
              <a:t>pour chaque personne.</a:t>
            </a:r>
          </a:p>
          <a:p>
            <a:pPr marL="0" indent="0">
              <a:buNone/>
            </a:pPr>
            <a:endParaRPr lang="fr-FR" sz="1600" dirty="0" smtClean="0">
              <a:solidFill>
                <a:srgbClr val="FF9900"/>
              </a:solidFill>
            </a:endParaRPr>
          </a:p>
          <a:p>
            <a:r>
              <a:rPr lang="fr-FR" sz="1800" dirty="0"/>
              <a:t>Les </a:t>
            </a:r>
            <a:r>
              <a:rPr lang="fr-FR" sz="1800" dirty="0" smtClean="0"/>
              <a:t>cylindres, béquilles sont autonomes et sans fil, « offline » </a:t>
            </a:r>
            <a:endParaRPr lang="fr-FR" sz="1800" dirty="0"/>
          </a:p>
          <a:p>
            <a:pPr lvl="1"/>
            <a:r>
              <a:rPr lang="fr-FR" sz="1600" dirty="0" smtClean="0">
                <a:solidFill>
                  <a:srgbClr val="FF9900"/>
                </a:solidFill>
              </a:rPr>
              <a:t>Ils intègrent l’intelligence et les données (groupe d’accès, nom de l’accès, historique, mode de fonctionnement, plages horaires,...)</a:t>
            </a:r>
          </a:p>
          <a:p>
            <a:pPr lvl="1"/>
            <a:r>
              <a:rPr lang="fr-FR" sz="1600" dirty="0" smtClean="0">
                <a:solidFill>
                  <a:srgbClr val="FF9900"/>
                </a:solidFill>
              </a:rPr>
              <a:t>Ils intègrent des piles à changer périodiquement</a:t>
            </a:r>
          </a:p>
          <a:p>
            <a:pPr lvl="1"/>
            <a:r>
              <a:rPr lang="fr-FR" sz="1600" dirty="0" smtClean="0">
                <a:solidFill>
                  <a:srgbClr val="FF9900"/>
                </a:solidFill>
              </a:rPr>
              <a:t>Ouverture quand les données d’accès du badge sont reconnues par la serrure </a:t>
            </a:r>
          </a:p>
          <a:p>
            <a:pPr marL="0" indent="0">
              <a:buNone/>
            </a:pPr>
            <a:endParaRPr lang="fr-FR" sz="1600" dirty="0">
              <a:solidFill>
                <a:srgbClr val="FF9900"/>
              </a:solidFill>
            </a:endParaRPr>
          </a:p>
          <a:p>
            <a:r>
              <a:rPr lang="fr-FR" sz="1800" dirty="0" smtClean="0"/>
              <a:t>Une borne </a:t>
            </a:r>
            <a:r>
              <a:rPr lang="fr-FR" sz="1800" dirty="0" err="1" smtClean="0"/>
              <a:t>multi-fonction</a:t>
            </a:r>
            <a:r>
              <a:rPr lang="fr-FR" sz="1800" dirty="0" smtClean="0"/>
              <a:t> connectée </a:t>
            </a:r>
            <a:r>
              <a:rPr lang="fr-FR" sz="1800" dirty="0"/>
              <a:t>au système </a:t>
            </a:r>
            <a:r>
              <a:rPr lang="fr-FR" sz="1800" dirty="0" smtClean="0"/>
              <a:t>MICRO-SESAME par IP</a:t>
            </a:r>
            <a:endParaRPr lang="fr-FR" sz="1800" dirty="0"/>
          </a:p>
          <a:p>
            <a:pPr lvl="1"/>
            <a:r>
              <a:rPr lang="fr-FR" sz="1600" dirty="0" smtClean="0">
                <a:solidFill>
                  <a:srgbClr val="FF9900"/>
                </a:solidFill>
              </a:rPr>
              <a:t>Mise </a:t>
            </a:r>
            <a:r>
              <a:rPr lang="fr-FR" sz="1600" dirty="0">
                <a:solidFill>
                  <a:srgbClr val="FF9900"/>
                </a:solidFill>
              </a:rPr>
              <a:t>à jour des badges </a:t>
            </a:r>
            <a:r>
              <a:rPr lang="fr-FR" sz="1600" dirty="0" smtClean="0">
                <a:solidFill>
                  <a:srgbClr val="FF9900"/>
                </a:solidFill>
              </a:rPr>
              <a:t>(prolongation durée </a:t>
            </a:r>
            <a:r>
              <a:rPr lang="fr-FR" sz="1600" dirty="0">
                <a:solidFill>
                  <a:srgbClr val="FF9900"/>
                </a:solidFill>
              </a:rPr>
              <a:t>de </a:t>
            </a:r>
            <a:r>
              <a:rPr lang="fr-FR" sz="1600" dirty="0" smtClean="0">
                <a:solidFill>
                  <a:srgbClr val="FF9900"/>
                </a:solidFill>
              </a:rPr>
              <a:t>validation, chargement des droits d’accès)</a:t>
            </a:r>
          </a:p>
          <a:p>
            <a:pPr lvl="1"/>
            <a:r>
              <a:rPr lang="fr-FR" sz="1600" dirty="0" smtClean="0">
                <a:solidFill>
                  <a:srgbClr val="FF9900"/>
                </a:solidFill>
              </a:rPr>
              <a:t>Récupération des informations écrites par les serrures dans les badges (alarme batterie basse, historique des </a:t>
            </a:r>
            <a:r>
              <a:rPr lang="fr-FR" sz="1600" dirty="0" err="1" smtClean="0">
                <a:solidFill>
                  <a:srgbClr val="FF9900"/>
                </a:solidFill>
              </a:rPr>
              <a:t>badgeages</a:t>
            </a:r>
            <a:r>
              <a:rPr lang="fr-FR" sz="1600" dirty="0" smtClean="0">
                <a:solidFill>
                  <a:srgbClr val="FF9900"/>
                </a:solidFill>
              </a:rPr>
              <a:t>)</a:t>
            </a:r>
            <a:endParaRPr lang="fr-FR" sz="1600" dirty="0">
              <a:solidFill>
                <a:srgbClr val="FF9900"/>
              </a:solidFill>
            </a:endParaRPr>
          </a:p>
          <a:p>
            <a:pPr lvl="1"/>
            <a:endParaRPr lang="fr-FR" sz="1600" dirty="0" smtClean="0">
              <a:solidFill>
                <a:srgbClr val="FF9900"/>
              </a:solidFill>
            </a:endParaRPr>
          </a:p>
          <a:p>
            <a:pPr lvl="1"/>
            <a:endParaRPr lang="fr-FR" sz="1600" dirty="0">
              <a:solidFill>
                <a:srgbClr val="FF9900"/>
              </a:solidFill>
            </a:endParaRPr>
          </a:p>
          <a:p>
            <a:pPr lvl="1"/>
            <a:endParaRPr lang="fr-FR" sz="1600" dirty="0" smtClean="0">
              <a:solidFill>
                <a:srgbClr val="FF9900"/>
              </a:solidFill>
            </a:endParaRPr>
          </a:p>
          <a:p>
            <a:pPr marL="0" indent="0">
              <a:buNone/>
            </a:pPr>
            <a:endParaRPr lang="fr-FR" sz="1600" dirty="0" smtClean="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1130300" y="44549"/>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 concept Offline</a:t>
            </a:r>
          </a:p>
        </p:txBody>
      </p:sp>
    </p:spTree>
    <p:extLst>
      <p:ext uri="{BB962C8B-B14F-4D97-AF65-F5344CB8AC3E}">
        <p14:creationId xmlns:p14="http://schemas.microsoft.com/office/powerpoint/2010/main" val="452077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91680" y="0"/>
            <a:ext cx="7043886" cy="838200"/>
          </a:xfrm>
        </p:spPr>
        <p:txBody>
          <a:bodyPr/>
          <a:lstStyle/>
          <a:p>
            <a:pPr eaLnBrk="1" hangingPunct="1"/>
            <a:r>
              <a:rPr lang="en-US" sz="3200" dirty="0" err="1"/>
              <a:t>Détail</a:t>
            </a:r>
            <a:r>
              <a:rPr lang="en-US" sz="3200" dirty="0"/>
              <a:t> de </a:t>
            </a:r>
            <a:r>
              <a:rPr lang="en-US" sz="3200" dirty="0" err="1"/>
              <a:t>l’analyse</a:t>
            </a:r>
            <a:r>
              <a:rPr lang="en-US" sz="3200" dirty="0"/>
              <a:t> du </a:t>
            </a:r>
            <a:r>
              <a:rPr lang="en-US" sz="3200" dirty="0" err="1"/>
              <a:t>projet</a:t>
            </a:r>
            <a:endParaRPr lang="en-US" sz="3200" dirty="0"/>
          </a:p>
        </p:txBody>
      </p:sp>
      <p:sp>
        <p:nvSpPr>
          <p:cNvPr id="21507" name="Rectangle 3"/>
          <p:cNvSpPr>
            <a:spLocks noGrp="1" noChangeArrowheads="1"/>
          </p:cNvSpPr>
          <p:nvPr>
            <p:ph idx="1"/>
          </p:nvPr>
        </p:nvSpPr>
        <p:spPr>
          <a:xfrm>
            <a:off x="0" y="692696"/>
            <a:ext cx="9036496" cy="5616624"/>
          </a:xfrm>
        </p:spPr>
        <p:txBody>
          <a:bodyPr/>
          <a:lstStyle/>
          <a:p>
            <a:pPr marL="342900" lvl="2" indent="-342900" eaLnBrk="1" hangingPunct="1">
              <a:buFont typeface="Wingdings 3" pitchFamily="18" charset="2"/>
              <a:buChar char="Æ"/>
              <a:defRPr/>
            </a:pPr>
            <a:r>
              <a:rPr lang="fr-FR" sz="1800" dirty="0" smtClean="0"/>
              <a:t>Etape 1: Repérage des portes / choix des composants : critères</a:t>
            </a:r>
          </a:p>
          <a:p>
            <a:pPr lvl="1" eaLnBrk="1" hangingPunct="1">
              <a:defRPr/>
            </a:pPr>
            <a:r>
              <a:rPr lang="fr-FR" sz="1500" dirty="0" smtClean="0">
                <a:solidFill>
                  <a:srgbClr val="FF9900"/>
                </a:solidFill>
              </a:rPr>
              <a:t>Dimensions et nature des portes, Pose </a:t>
            </a:r>
            <a:r>
              <a:rPr lang="fr-FR" sz="1500" dirty="0">
                <a:solidFill>
                  <a:srgbClr val="FF9900"/>
                </a:solidFill>
              </a:rPr>
              <a:t>en extérieur</a:t>
            </a:r>
            <a:endParaRPr lang="fr-FR" sz="1500" dirty="0" smtClean="0">
              <a:solidFill>
                <a:srgbClr val="FF9900"/>
              </a:solidFill>
            </a:endParaRPr>
          </a:p>
          <a:p>
            <a:pPr lvl="1">
              <a:defRPr/>
            </a:pPr>
            <a:r>
              <a:rPr lang="fr-FR" sz="1500" dirty="0" smtClean="0">
                <a:solidFill>
                  <a:srgbClr val="FF9900"/>
                </a:solidFill>
              </a:rPr>
              <a:t>Fonction attendue (</a:t>
            </a:r>
            <a:r>
              <a:rPr lang="fr-FR" sz="1500" dirty="0" err="1" smtClean="0">
                <a:solidFill>
                  <a:srgbClr val="FF9900"/>
                </a:solidFill>
              </a:rPr>
              <a:t>refermeture</a:t>
            </a:r>
            <a:r>
              <a:rPr lang="fr-FR" sz="1500" dirty="0" smtClean="0">
                <a:solidFill>
                  <a:srgbClr val="FF9900"/>
                </a:solidFill>
              </a:rPr>
              <a:t> automatique,…)</a:t>
            </a:r>
          </a:p>
          <a:p>
            <a:pPr lvl="1">
              <a:defRPr/>
            </a:pPr>
            <a:r>
              <a:rPr lang="fr-FR" sz="1500" dirty="0" smtClean="0">
                <a:solidFill>
                  <a:srgbClr val="FF9900"/>
                </a:solidFill>
              </a:rPr>
              <a:t>Normes </a:t>
            </a:r>
            <a:r>
              <a:rPr lang="fr-FR" sz="1500" dirty="0">
                <a:solidFill>
                  <a:srgbClr val="FF9900"/>
                </a:solidFill>
              </a:rPr>
              <a:t>à respecter </a:t>
            </a:r>
            <a:r>
              <a:rPr lang="fr-FR" sz="1500" dirty="0" smtClean="0">
                <a:solidFill>
                  <a:srgbClr val="FF9900"/>
                </a:solidFill>
              </a:rPr>
              <a:t>(portes issues </a:t>
            </a:r>
            <a:r>
              <a:rPr lang="fr-FR" sz="1500" dirty="0">
                <a:solidFill>
                  <a:srgbClr val="FF9900"/>
                </a:solidFill>
              </a:rPr>
              <a:t>de </a:t>
            </a:r>
            <a:r>
              <a:rPr lang="fr-FR" sz="1500" dirty="0" smtClean="0">
                <a:solidFill>
                  <a:srgbClr val="FF9900"/>
                </a:solidFill>
              </a:rPr>
              <a:t>secours, coupe-feu, ou </a:t>
            </a:r>
            <a:r>
              <a:rPr lang="fr-FR" sz="1500" dirty="0">
                <a:solidFill>
                  <a:srgbClr val="FF9900"/>
                </a:solidFill>
              </a:rPr>
              <a:t>chemins de </a:t>
            </a:r>
            <a:r>
              <a:rPr lang="fr-FR" sz="1500" dirty="0" smtClean="0">
                <a:solidFill>
                  <a:srgbClr val="FF9900"/>
                </a:solidFill>
              </a:rPr>
              <a:t>fuite) </a:t>
            </a:r>
            <a:endParaRPr lang="fr-FR" sz="1500" dirty="0">
              <a:solidFill>
                <a:srgbClr val="FF9900"/>
              </a:solidFill>
            </a:endParaRPr>
          </a:p>
          <a:p>
            <a:pPr lvl="1">
              <a:defRPr/>
            </a:pPr>
            <a:r>
              <a:rPr lang="fr-FR" sz="1500" dirty="0" smtClean="0">
                <a:solidFill>
                  <a:srgbClr val="FF9900"/>
                </a:solidFill>
              </a:rPr>
              <a:t>Coffres mécaniques existant</a:t>
            </a:r>
          </a:p>
          <a:p>
            <a:pPr lvl="1">
              <a:defRPr/>
            </a:pPr>
            <a:r>
              <a:rPr lang="fr-FR" sz="1500" dirty="0" smtClean="0">
                <a:solidFill>
                  <a:srgbClr val="FF9900"/>
                </a:solidFill>
              </a:rPr>
              <a:t>Existant (porte équipée avec système de fermeture type gâche ou ventouse).</a:t>
            </a:r>
          </a:p>
          <a:p>
            <a:pPr lvl="1">
              <a:defRPr/>
            </a:pPr>
            <a:r>
              <a:rPr lang="fr-FR" sz="1500" dirty="0" smtClean="0">
                <a:solidFill>
                  <a:srgbClr val="FF9900"/>
                </a:solidFill>
              </a:rPr>
              <a:t>Portes spéciales (va et vient, portails, …)</a:t>
            </a:r>
          </a:p>
          <a:p>
            <a:pPr lvl="1">
              <a:defRPr/>
            </a:pPr>
            <a:r>
              <a:rPr lang="fr-FR" sz="1500" dirty="0" smtClean="0">
                <a:solidFill>
                  <a:srgbClr val="FF9900"/>
                </a:solidFill>
              </a:rPr>
              <a:t>Niveau de sécurité souhaité (coffre à éjection de pêne)</a:t>
            </a:r>
          </a:p>
          <a:p>
            <a:pPr lvl="1">
              <a:defRPr/>
            </a:pPr>
            <a:r>
              <a:rPr lang="fr-FR" sz="1500" dirty="0" smtClean="0">
                <a:solidFill>
                  <a:srgbClr val="FF9900"/>
                </a:solidFill>
              </a:rPr>
              <a:t>Nécessité cylindre européen de secours </a:t>
            </a:r>
          </a:p>
          <a:p>
            <a:pPr lvl="1">
              <a:defRPr/>
            </a:pPr>
            <a:r>
              <a:rPr lang="fr-FR" sz="1500" dirty="0" smtClean="0">
                <a:solidFill>
                  <a:srgbClr val="FF9900"/>
                </a:solidFill>
              </a:rPr>
              <a:t>Mode de fonctionnement : standard / office / passage libre</a:t>
            </a:r>
          </a:p>
          <a:p>
            <a:pPr lvl="2">
              <a:defRPr/>
            </a:pPr>
            <a:r>
              <a:rPr lang="fr-FR" sz="1300" dirty="0" smtClean="0"/>
              <a:t>Mode office cylindre : ouverture/fermeture pendant plage horaire, </a:t>
            </a:r>
            <a:r>
              <a:rPr lang="fr-FR" sz="1300" u="sng" dirty="0" smtClean="0"/>
              <a:t>pas de fermeture automatique. </a:t>
            </a:r>
            <a:r>
              <a:rPr lang="fr-FR" sz="1300" dirty="0" smtClean="0"/>
              <a:t>Utile pour fermer, </a:t>
            </a:r>
            <a:r>
              <a:rPr lang="fr-FR" sz="1300" dirty="0"/>
              <a:t>sans </a:t>
            </a:r>
            <a:r>
              <a:rPr lang="fr-FR" sz="1300" dirty="0" err="1" smtClean="0"/>
              <a:t>badger</a:t>
            </a:r>
            <a:r>
              <a:rPr lang="fr-FR" sz="1300" dirty="0" smtClean="0"/>
              <a:t>, une porte avec poignée fixe et sans pêne ½ tour</a:t>
            </a:r>
          </a:p>
          <a:p>
            <a:pPr lvl="2">
              <a:defRPr/>
            </a:pPr>
            <a:r>
              <a:rPr lang="fr-FR" sz="1300" dirty="0" smtClean="0"/>
              <a:t>Mode office béquille </a:t>
            </a:r>
            <a:r>
              <a:rPr lang="fr-FR" sz="1300" dirty="0"/>
              <a:t>: ouverture/fermeture pendant plage horaire, </a:t>
            </a:r>
            <a:r>
              <a:rPr lang="fr-FR" sz="1300" dirty="0" smtClean="0"/>
              <a:t>fermeture automatique</a:t>
            </a:r>
          </a:p>
          <a:p>
            <a:pPr lvl="1">
              <a:defRPr/>
            </a:pPr>
            <a:r>
              <a:rPr lang="fr-FR" sz="1500" dirty="0" smtClean="0">
                <a:solidFill>
                  <a:srgbClr val="FF9900"/>
                </a:solidFill>
              </a:rPr>
              <a:t>Nombre de site : 1 badge master A et programmateur par site distant recommandé</a:t>
            </a:r>
          </a:p>
          <a:p>
            <a:pPr lvl="1">
              <a:defRPr/>
            </a:pPr>
            <a:endParaRPr lang="fr-FR" sz="1500" dirty="0" smtClean="0">
              <a:solidFill>
                <a:srgbClr val="FF9900"/>
              </a:solidFill>
            </a:endParaRPr>
          </a:p>
          <a:p>
            <a:pPr marL="342900" lvl="2" indent="-342900" eaLnBrk="1" hangingPunct="1">
              <a:buFont typeface="Wingdings 3" pitchFamily="18" charset="2"/>
              <a:buChar char="Æ"/>
              <a:defRPr/>
            </a:pPr>
            <a:r>
              <a:rPr lang="fr-FR" dirty="0" smtClean="0"/>
              <a:t>Etape 7: Paramétrage du B-COM software : critères</a:t>
            </a:r>
          </a:p>
          <a:p>
            <a:pPr lvl="1" eaLnBrk="1" hangingPunct="1">
              <a:defRPr/>
            </a:pPr>
            <a:r>
              <a:rPr lang="fr-FR" sz="1500" dirty="0" smtClean="0">
                <a:solidFill>
                  <a:srgbClr val="FF9900"/>
                </a:solidFill>
              </a:rPr>
              <a:t>Par composant : nom/ID de la porte, définition </a:t>
            </a:r>
            <a:r>
              <a:rPr lang="fr-FR" sz="1500" dirty="0">
                <a:solidFill>
                  <a:srgbClr val="FF9900"/>
                </a:solidFill>
              </a:rPr>
              <a:t>des </a:t>
            </a:r>
            <a:r>
              <a:rPr lang="fr-FR" sz="1500" dirty="0" smtClean="0">
                <a:solidFill>
                  <a:srgbClr val="FF9900"/>
                </a:solidFill>
              </a:rPr>
              <a:t>groupes d’accès avec chacun sa plage horaire par défaut, mode </a:t>
            </a:r>
            <a:r>
              <a:rPr lang="fr-FR" sz="1500" dirty="0">
                <a:solidFill>
                  <a:srgbClr val="FF9900"/>
                </a:solidFill>
              </a:rPr>
              <a:t>de </a:t>
            </a:r>
            <a:r>
              <a:rPr lang="fr-FR" sz="1500" dirty="0" smtClean="0">
                <a:solidFill>
                  <a:srgbClr val="FF9900"/>
                </a:solidFill>
              </a:rPr>
              <a:t>fonctionnement (standard </a:t>
            </a:r>
            <a:r>
              <a:rPr lang="fr-FR" sz="1500" dirty="0">
                <a:solidFill>
                  <a:srgbClr val="FF9900"/>
                </a:solidFill>
              </a:rPr>
              <a:t>/ office / passage </a:t>
            </a:r>
            <a:r>
              <a:rPr lang="fr-FR" sz="1500" dirty="0" smtClean="0">
                <a:solidFill>
                  <a:srgbClr val="FF9900"/>
                </a:solidFill>
              </a:rPr>
              <a:t>libre)</a:t>
            </a:r>
          </a:p>
          <a:p>
            <a:pPr lvl="1" eaLnBrk="1" hangingPunct="1">
              <a:defRPr/>
            </a:pPr>
            <a:r>
              <a:rPr lang="fr-FR" sz="1500" dirty="0" smtClean="0">
                <a:solidFill>
                  <a:srgbClr val="FF9900"/>
                </a:solidFill>
              </a:rPr>
              <a:t>Pour tous les composants: définition des 8 </a:t>
            </a:r>
            <a:r>
              <a:rPr lang="fr-FR" sz="1500" dirty="0">
                <a:solidFill>
                  <a:srgbClr val="FF9900"/>
                </a:solidFill>
              </a:rPr>
              <a:t>durées de </a:t>
            </a:r>
            <a:r>
              <a:rPr lang="fr-FR" sz="1500" dirty="0" smtClean="0">
                <a:solidFill>
                  <a:srgbClr val="FF9900"/>
                </a:solidFill>
              </a:rPr>
              <a:t>validation, </a:t>
            </a:r>
            <a:r>
              <a:rPr lang="fr-FR" sz="1500" dirty="0">
                <a:solidFill>
                  <a:srgbClr val="FF9900"/>
                </a:solidFill>
              </a:rPr>
              <a:t>15 plages </a:t>
            </a:r>
            <a:r>
              <a:rPr lang="fr-FR" sz="1500" dirty="0" smtClean="0">
                <a:solidFill>
                  <a:srgbClr val="FF9900"/>
                </a:solidFill>
              </a:rPr>
              <a:t>horaires, les </a:t>
            </a:r>
            <a:r>
              <a:rPr lang="fr-FR" sz="1500" dirty="0">
                <a:solidFill>
                  <a:srgbClr val="FF9900"/>
                </a:solidFill>
              </a:rPr>
              <a:t>jours </a:t>
            </a:r>
            <a:r>
              <a:rPr lang="fr-FR" sz="1500" dirty="0" smtClean="0">
                <a:solidFill>
                  <a:srgbClr val="FF9900"/>
                </a:solidFill>
              </a:rPr>
              <a:t>fériés (prise en compte des jours fériés déconseillé !)</a:t>
            </a:r>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r>
              <a:rPr lang="fr-FR" dirty="0" smtClean="0"/>
              <a:t>		</a:t>
            </a:r>
          </a:p>
          <a:p>
            <a:pPr marL="381000" lvl="2" indent="-377825" eaLnBrk="1" hangingPunct="1">
              <a:buFontTx/>
              <a:buNone/>
              <a:defRPr/>
            </a:pPr>
            <a:endParaRPr lang="fr-FR" dirty="0" smtClean="0"/>
          </a:p>
          <a:p>
            <a:pPr marL="381000" lvl="2" indent="-377825" eaLnBrk="1" hangingPunct="1">
              <a:buFontTx/>
              <a:buNone/>
              <a:defRPr/>
            </a:pPr>
            <a:r>
              <a:rPr lang="fr-FR" dirty="0" smtClean="0"/>
              <a:t>	</a:t>
            </a:r>
          </a:p>
        </p:txBody>
      </p:sp>
      <p:sp>
        <p:nvSpPr>
          <p:cNvPr id="80900"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2A58"/>
                </a:solidFill>
                <a:latin typeface="Arial" pitchFamily="34" charset="0"/>
                <a:ea typeface="ヒラギノ角ゴ Pro W3"/>
                <a:cs typeface="ヒラギノ角ゴ Pro W3"/>
              </a:defRPr>
            </a:lvl1pPr>
            <a:lvl2pPr marL="742950" indent="-285750" eaLnBrk="0" hangingPunct="0">
              <a:defRPr sz="1600">
                <a:solidFill>
                  <a:srgbClr val="002A58"/>
                </a:solidFill>
                <a:latin typeface="Arial" pitchFamily="34" charset="0"/>
                <a:ea typeface="ヒラギノ角ゴ Pro W3"/>
                <a:cs typeface="ヒラギノ角ゴ Pro W3"/>
              </a:defRPr>
            </a:lvl2pPr>
            <a:lvl3pPr marL="1143000" indent="-228600" eaLnBrk="0" hangingPunct="0">
              <a:defRPr sz="1600">
                <a:solidFill>
                  <a:srgbClr val="002A58"/>
                </a:solidFill>
                <a:latin typeface="Arial" pitchFamily="34" charset="0"/>
                <a:ea typeface="ヒラギノ角ゴ Pro W3"/>
                <a:cs typeface="ヒラギノ角ゴ Pro W3"/>
              </a:defRPr>
            </a:lvl3pPr>
            <a:lvl4pPr marL="1600200" indent="-228600" eaLnBrk="0" hangingPunct="0">
              <a:defRPr sz="1600">
                <a:solidFill>
                  <a:srgbClr val="002A58"/>
                </a:solidFill>
                <a:latin typeface="Arial" pitchFamily="34" charset="0"/>
                <a:ea typeface="ヒラギノ角ゴ Pro W3"/>
                <a:cs typeface="ヒラギノ角ゴ Pro W3"/>
              </a:defRPr>
            </a:lvl4pPr>
            <a:lvl5pPr marL="2057400" indent="-228600" eaLnBrk="0" hangingPunct="0">
              <a:defRPr sz="1600">
                <a:solidFill>
                  <a:srgbClr val="002A58"/>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9pPr>
          </a:lstStyle>
          <a:p>
            <a:fld id="{34374ACD-9DB5-4BCF-80F6-EC3A6E976D77}" type="slidenum">
              <a:rPr lang="en-US" sz="900" smtClean="0">
                <a:solidFill>
                  <a:srgbClr val="8093B7"/>
                </a:solidFill>
              </a:rPr>
              <a:pPr/>
              <a:t>20</a:t>
            </a:fld>
            <a:endParaRPr lang="en-US" sz="900" smtClean="0">
              <a:solidFill>
                <a:srgbClr val="8093B7"/>
              </a:solidFill>
            </a:endParaRPr>
          </a:p>
        </p:txBody>
      </p:sp>
    </p:spTree>
    <p:extLst>
      <p:ext uri="{BB962C8B-B14F-4D97-AF65-F5344CB8AC3E}">
        <p14:creationId xmlns:p14="http://schemas.microsoft.com/office/powerpoint/2010/main" val="330597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44624"/>
            <a:ext cx="7416824" cy="720725"/>
          </a:xfrm>
        </p:spPr>
        <p:txBody>
          <a:bodyPr/>
          <a:lstStyle/>
          <a:p>
            <a:r>
              <a:rPr lang="fr-FR" sz="3200" dirty="0">
                <a:solidFill>
                  <a:schemeClr val="tx1">
                    <a:lumMod val="50000"/>
                    <a:lumOff val="50000"/>
                  </a:schemeClr>
                </a:solidFill>
              </a:rPr>
              <a:t>Processus de mise en </a:t>
            </a:r>
            <a:r>
              <a:rPr lang="fr-FR" sz="3200" dirty="0" smtClean="0">
                <a:solidFill>
                  <a:schemeClr val="tx1">
                    <a:lumMod val="50000"/>
                    <a:lumOff val="50000"/>
                  </a:schemeClr>
                </a:solidFill>
              </a:rPr>
              <a:t>œuvre (2/2)</a:t>
            </a:r>
            <a:endParaRPr lang="fr-FR" sz="3200" dirty="0">
              <a:solidFill>
                <a:schemeClr val="tx1">
                  <a:lumMod val="50000"/>
                  <a:lumOff val="50000"/>
                </a:schemeClr>
              </a:solidFill>
            </a:endParaRPr>
          </a:p>
        </p:txBody>
      </p:sp>
      <p:sp>
        <p:nvSpPr>
          <p:cNvPr id="3" name="Espace réservé du contenu 2"/>
          <p:cNvSpPr>
            <a:spLocks noGrp="1"/>
          </p:cNvSpPr>
          <p:nvPr>
            <p:ph sz="half" idx="1"/>
          </p:nvPr>
        </p:nvSpPr>
        <p:spPr>
          <a:xfrm>
            <a:off x="0" y="980728"/>
            <a:ext cx="8892480" cy="4886725"/>
          </a:xfrm>
        </p:spPr>
        <p:txBody>
          <a:bodyPr/>
          <a:lstStyle/>
          <a:p>
            <a:pPr>
              <a:buFont typeface="+mj-lt"/>
              <a:buAutoNum type="arabicPeriod" startAt="11"/>
            </a:pPr>
            <a:r>
              <a:rPr lang="fr-FR" sz="1600" dirty="0">
                <a:solidFill>
                  <a:srgbClr val="FF9900"/>
                </a:solidFill>
              </a:rPr>
              <a:t>Installation des composants autonomes. 2 possibilités :</a:t>
            </a:r>
          </a:p>
          <a:p>
            <a:pPr marL="0" indent="0">
              <a:buNone/>
            </a:pPr>
            <a:r>
              <a:rPr lang="fr-FR" sz="1800" dirty="0" smtClean="0"/>
              <a:t>      </a:t>
            </a:r>
            <a:r>
              <a:rPr lang="fr-FR" sz="1400" dirty="0" smtClean="0"/>
              <a:t>A </a:t>
            </a:r>
            <a:r>
              <a:rPr lang="fr-FR" sz="1400" dirty="0"/>
              <a:t>- Pose des composants en mode chantier </a:t>
            </a:r>
            <a:r>
              <a:rPr lang="fr-FR" sz="1400" dirty="0" smtClean="0"/>
              <a:t>temporaire</a:t>
            </a:r>
            <a:endParaRPr lang="fr-FR" sz="1400" dirty="0"/>
          </a:p>
          <a:p>
            <a:pPr lvl="1"/>
            <a:r>
              <a:rPr lang="fr-FR" sz="1400" dirty="0" smtClean="0">
                <a:solidFill>
                  <a:srgbClr val="FF9900"/>
                </a:solidFill>
              </a:rPr>
              <a:t>Utilisation du badge master B pour entrer, sur chaque composant, les personnes autorisées par apprentissage en </a:t>
            </a:r>
            <a:r>
              <a:rPr lang="fr-FR" sz="1400" dirty="0" err="1" smtClean="0">
                <a:solidFill>
                  <a:srgbClr val="FF9900"/>
                </a:solidFill>
              </a:rPr>
              <a:t>badgeant</a:t>
            </a:r>
            <a:r>
              <a:rPr lang="fr-FR" sz="1400" dirty="0" smtClean="0">
                <a:solidFill>
                  <a:srgbClr val="FF9900"/>
                </a:solidFill>
              </a:rPr>
              <a:t> leurs cartes</a:t>
            </a:r>
          </a:p>
          <a:p>
            <a:pPr lvl="1"/>
            <a:r>
              <a:rPr lang="fr-FR" sz="1400" dirty="0" smtClean="0">
                <a:solidFill>
                  <a:srgbClr val="FF9900"/>
                </a:solidFill>
              </a:rPr>
              <a:t>Le </a:t>
            </a:r>
            <a:r>
              <a:rPr lang="fr-FR" sz="1400" dirty="0">
                <a:solidFill>
                  <a:srgbClr val="FF9900"/>
                </a:solidFill>
              </a:rPr>
              <a:t>passage </a:t>
            </a:r>
            <a:r>
              <a:rPr lang="fr-FR" sz="1400" dirty="0" smtClean="0">
                <a:solidFill>
                  <a:srgbClr val="FF9900"/>
                </a:solidFill>
              </a:rPr>
              <a:t>du mode chantier au mode offline implique </a:t>
            </a:r>
            <a:r>
              <a:rPr lang="fr-FR" sz="1400" dirty="0">
                <a:solidFill>
                  <a:srgbClr val="FF9900"/>
                </a:solidFill>
              </a:rPr>
              <a:t>le reset des composants puis </a:t>
            </a:r>
            <a:r>
              <a:rPr lang="fr-FR" sz="1400" dirty="0" smtClean="0">
                <a:solidFill>
                  <a:srgbClr val="FF9900"/>
                </a:solidFill>
              </a:rPr>
              <a:t>l’initialisation des composants définit ci-dessous</a:t>
            </a:r>
            <a:endParaRPr lang="fr-FR" sz="1400" dirty="0">
              <a:solidFill>
                <a:srgbClr val="FF9900"/>
              </a:solidFill>
            </a:endParaRPr>
          </a:p>
          <a:p>
            <a:endParaRPr lang="fr-FR" sz="1400" dirty="0"/>
          </a:p>
          <a:p>
            <a:pPr marL="0" indent="0">
              <a:buNone/>
            </a:pPr>
            <a:r>
              <a:rPr lang="fr-FR" sz="1400" dirty="0" smtClean="0"/>
              <a:t>      B  </a:t>
            </a:r>
            <a:r>
              <a:rPr lang="fr-FR" sz="1400" dirty="0"/>
              <a:t>- Initialisation des composants </a:t>
            </a:r>
            <a:r>
              <a:rPr lang="fr-FR" sz="1400" dirty="0" smtClean="0"/>
              <a:t>en mode offline</a:t>
            </a:r>
          </a:p>
          <a:p>
            <a:pPr marL="800100" lvl="1" indent="-342900">
              <a:buFont typeface="+mj-lt"/>
              <a:buAutoNum type="arabicPeriod"/>
            </a:pPr>
            <a:r>
              <a:rPr lang="fr-FR" sz="1400" dirty="0" smtClean="0">
                <a:solidFill>
                  <a:srgbClr val="FF9900"/>
                </a:solidFill>
              </a:rPr>
              <a:t>Sur composant autonome </a:t>
            </a:r>
            <a:r>
              <a:rPr lang="fr-FR" sz="1400" u="sng" dirty="0" smtClean="0">
                <a:solidFill>
                  <a:srgbClr val="FF9900"/>
                </a:solidFill>
              </a:rPr>
              <a:t>non monté</a:t>
            </a:r>
            <a:r>
              <a:rPr lang="fr-FR" sz="1400" dirty="0" smtClean="0">
                <a:solidFill>
                  <a:srgbClr val="FF9900"/>
                </a:solidFill>
              </a:rPr>
              <a:t> sur porte : mettre en place les piles, transfert </a:t>
            </a:r>
            <a:r>
              <a:rPr lang="fr-FR" sz="1400" dirty="0">
                <a:solidFill>
                  <a:srgbClr val="FF9900"/>
                </a:solidFill>
              </a:rPr>
              <a:t>et initialisation des composants via le </a:t>
            </a:r>
            <a:r>
              <a:rPr lang="fr-FR" sz="1400" dirty="0" smtClean="0">
                <a:solidFill>
                  <a:srgbClr val="FF9900"/>
                </a:solidFill>
              </a:rPr>
              <a:t>programmateur et badge master A, test avec un badge usager valide et invalide</a:t>
            </a:r>
          </a:p>
          <a:p>
            <a:pPr marL="800100" lvl="1" indent="-342900">
              <a:buFont typeface="+mj-lt"/>
              <a:buAutoNum type="arabicPeriod"/>
            </a:pPr>
            <a:r>
              <a:rPr lang="fr-FR" sz="1400" dirty="0" smtClean="0">
                <a:solidFill>
                  <a:srgbClr val="FF9900"/>
                </a:solidFill>
              </a:rPr>
              <a:t>Installer </a:t>
            </a:r>
            <a:r>
              <a:rPr lang="fr-FR" sz="1400" dirty="0">
                <a:solidFill>
                  <a:srgbClr val="FF9900"/>
                </a:solidFill>
              </a:rPr>
              <a:t>les serrures offlines </a:t>
            </a:r>
            <a:r>
              <a:rPr lang="fr-FR" sz="1400" u="sng" dirty="0" smtClean="0">
                <a:solidFill>
                  <a:srgbClr val="FF9900"/>
                </a:solidFill>
              </a:rPr>
              <a:t>avec </a:t>
            </a:r>
            <a:r>
              <a:rPr lang="fr-FR" sz="1400" u="sng" dirty="0">
                <a:solidFill>
                  <a:srgbClr val="FF9900"/>
                </a:solidFill>
              </a:rPr>
              <a:t>la porte ouverte</a:t>
            </a:r>
            <a:r>
              <a:rPr lang="fr-FR" sz="1400" dirty="0">
                <a:solidFill>
                  <a:srgbClr val="FF9900"/>
                </a:solidFill>
              </a:rPr>
              <a:t>. Vous éviterez ainsi le verrouillage avec les serrures auto-</a:t>
            </a:r>
            <a:r>
              <a:rPr lang="fr-FR" sz="1400" dirty="0" err="1">
                <a:solidFill>
                  <a:srgbClr val="FF9900"/>
                </a:solidFill>
              </a:rPr>
              <a:t>verrouillantes</a:t>
            </a:r>
            <a:r>
              <a:rPr lang="fr-FR" sz="1400" dirty="0">
                <a:solidFill>
                  <a:srgbClr val="FF9900"/>
                </a:solidFill>
              </a:rPr>
              <a:t>. Faire un test avec un badge </a:t>
            </a:r>
            <a:r>
              <a:rPr lang="fr-FR" sz="1400" dirty="0" smtClean="0">
                <a:solidFill>
                  <a:srgbClr val="FF9900"/>
                </a:solidFill>
              </a:rPr>
              <a:t>valide et invalide </a:t>
            </a:r>
            <a:r>
              <a:rPr lang="fr-FR" sz="1400" dirty="0">
                <a:solidFill>
                  <a:srgbClr val="FF9900"/>
                </a:solidFill>
              </a:rPr>
              <a:t>avant </a:t>
            </a:r>
            <a:r>
              <a:rPr lang="fr-FR" sz="1400" dirty="0" smtClean="0">
                <a:solidFill>
                  <a:srgbClr val="FF9900"/>
                </a:solidFill>
              </a:rPr>
              <a:t>fermeture</a:t>
            </a:r>
          </a:p>
          <a:p>
            <a:pPr marL="457200" lvl="1" indent="0">
              <a:buNone/>
            </a:pPr>
            <a:r>
              <a:rPr lang="fr-FR" sz="1400" dirty="0" smtClean="0">
                <a:solidFill>
                  <a:srgbClr val="FF9900"/>
                </a:solidFill>
              </a:rPr>
              <a:t>NB1 : On peut passer d’un mode chantier provisoire à un mode offline, pas l’inverse !</a:t>
            </a:r>
          </a:p>
          <a:p>
            <a:pPr marL="457200" lvl="1" indent="0">
              <a:buNone/>
            </a:pPr>
            <a:r>
              <a:rPr lang="fr-FR" sz="1400" dirty="0" smtClean="0">
                <a:solidFill>
                  <a:srgbClr val="FF9900"/>
                </a:solidFill>
              </a:rPr>
              <a:t>NB2 : Charger 10 serrures seulement à la fois (pas 300) dans un programmateur à cause de la navigation simple de sélection des serrures</a:t>
            </a:r>
            <a:endParaRPr lang="fr-FR" sz="1400" dirty="0">
              <a:solidFill>
                <a:srgbClr val="FF9900"/>
              </a:solidFill>
            </a:endParaRPr>
          </a:p>
          <a:p>
            <a:pPr marL="457200" lvl="1" indent="0">
              <a:buNone/>
            </a:pPr>
            <a:endParaRPr lang="fr-FR" sz="1600" dirty="0" smtClean="0">
              <a:solidFill>
                <a:srgbClr val="FF9900"/>
              </a:solidFill>
            </a:endParaRPr>
          </a:p>
          <a:p>
            <a:pPr lvl="0">
              <a:buFont typeface="+mj-lt"/>
              <a:buAutoNum type="arabicPeriod" startAt="12"/>
            </a:pPr>
            <a:r>
              <a:rPr lang="fr-FR" sz="1600" dirty="0">
                <a:solidFill>
                  <a:srgbClr val="FF9900"/>
                </a:solidFill>
              </a:rPr>
              <a:t>Mise à jour des droits d’accès et lecture des évènements dans les badges avec les bornes par les usagers directement</a:t>
            </a:r>
          </a:p>
          <a:p>
            <a:pPr marL="457200" lvl="1" indent="0">
              <a:buNone/>
            </a:pPr>
            <a:endParaRPr lang="fr-FR" sz="1600" dirty="0">
              <a:solidFill>
                <a:srgbClr val="FF9900"/>
              </a:solidFill>
            </a:endParaRPr>
          </a:p>
        </p:txBody>
      </p:sp>
      <p:sp>
        <p:nvSpPr>
          <p:cNvPr id="7" name="Espace réservé du numéro de diapositive 6"/>
          <p:cNvSpPr>
            <a:spLocks noGrp="1"/>
          </p:cNvSpPr>
          <p:nvPr>
            <p:ph type="sldNum" sz="quarter" idx="12"/>
          </p:nvPr>
        </p:nvSpPr>
        <p:spPr/>
        <p:txBody>
          <a:bodyPr/>
          <a:lstStyle/>
          <a:p>
            <a:pPr>
              <a:defRPr/>
            </a:pPr>
            <a:fld id="{F2AD1B82-C304-466E-B99F-26CB4D4DC211}" type="slidenum">
              <a:rPr lang="de-CH" smtClean="0"/>
              <a:pPr>
                <a:defRPr/>
              </a:pPr>
              <a:t>21</a:t>
            </a:fld>
            <a:endParaRPr lang="de-CH"/>
          </a:p>
        </p:txBody>
      </p:sp>
    </p:spTree>
    <p:extLst>
      <p:ext uri="{BB962C8B-B14F-4D97-AF65-F5344CB8AC3E}">
        <p14:creationId xmlns:p14="http://schemas.microsoft.com/office/powerpoint/2010/main" val="135169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91680" y="0"/>
            <a:ext cx="7043886" cy="838200"/>
          </a:xfrm>
        </p:spPr>
        <p:txBody>
          <a:bodyPr/>
          <a:lstStyle/>
          <a:p>
            <a:pPr eaLnBrk="1" hangingPunct="1"/>
            <a:r>
              <a:rPr lang="en-US" sz="3200" dirty="0" smtClean="0"/>
              <a:t>La maintenance</a:t>
            </a:r>
            <a:endParaRPr lang="en-US" sz="3200" dirty="0"/>
          </a:p>
        </p:txBody>
      </p:sp>
      <p:sp>
        <p:nvSpPr>
          <p:cNvPr id="21507" name="Rectangle 3"/>
          <p:cNvSpPr>
            <a:spLocks noGrp="1" noChangeArrowheads="1"/>
          </p:cNvSpPr>
          <p:nvPr>
            <p:ph idx="1"/>
          </p:nvPr>
        </p:nvSpPr>
        <p:spPr>
          <a:xfrm>
            <a:off x="0" y="836712"/>
            <a:ext cx="9036496" cy="5616624"/>
          </a:xfrm>
        </p:spPr>
        <p:txBody>
          <a:bodyPr/>
          <a:lstStyle/>
          <a:p>
            <a:pPr marL="342900" lvl="2" indent="-342900" eaLnBrk="1" hangingPunct="1">
              <a:buFont typeface="Wingdings 3" pitchFamily="18" charset="2"/>
              <a:buChar char="Æ"/>
              <a:defRPr/>
            </a:pPr>
            <a:r>
              <a:rPr lang="fr-FR" sz="1800" dirty="0" smtClean="0"/>
              <a:t>Longévité des piles </a:t>
            </a:r>
          </a:p>
          <a:p>
            <a:pPr lvl="1">
              <a:defRPr/>
            </a:pPr>
            <a:endParaRPr lang="fr-FR" sz="1500" dirty="0" smtClean="0">
              <a:solidFill>
                <a:srgbClr val="FF9900"/>
              </a:solidFill>
            </a:endParaRPr>
          </a:p>
          <a:p>
            <a:pPr marL="457200" lvl="1" indent="0">
              <a:buNone/>
              <a:defRPr/>
            </a:pPr>
            <a:endParaRPr lang="fr-FR" sz="1500" dirty="0" smtClean="0">
              <a:solidFill>
                <a:srgbClr val="FF9900"/>
              </a:solidFill>
            </a:endParaRPr>
          </a:p>
          <a:p>
            <a:pPr marL="457200" lvl="1" indent="0">
              <a:buNone/>
              <a:defRPr/>
            </a:pPr>
            <a:endParaRPr lang="fr-FR" sz="1500" dirty="0">
              <a:solidFill>
                <a:srgbClr val="FF9900"/>
              </a:solidFill>
            </a:endParaRPr>
          </a:p>
          <a:p>
            <a:pPr marL="457200" lvl="1" indent="0">
              <a:buNone/>
              <a:defRPr/>
            </a:pPr>
            <a:endParaRPr lang="fr-FR" sz="1500" dirty="0" smtClean="0">
              <a:solidFill>
                <a:srgbClr val="FF9900"/>
              </a:solidFill>
            </a:endParaRPr>
          </a:p>
          <a:p>
            <a:pPr marL="457200" lvl="1" indent="0">
              <a:buNone/>
              <a:defRPr/>
            </a:pPr>
            <a:endParaRPr lang="fr-FR" sz="1500" dirty="0" smtClean="0">
              <a:solidFill>
                <a:srgbClr val="FF9900"/>
              </a:solidFill>
            </a:endParaRPr>
          </a:p>
          <a:p>
            <a:pPr marL="457200" lvl="1" indent="0">
              <a:buNone/>
              <a:defRPr/>
            </a:pPr>
            <a:endParaRPr lang="fr-FR" sz="1500" dirty="0">
              <a:solidFill>
                <a:srgbClr val="FF9900"/>
              </a:solidFill>
            </a:endParaRPr>
          </a:p>
          <a:p>
            <a:pPr marL="457200" lvl="1" indent="0">
              <a:buNone/>
              <a:defRPr/>
            </a:pPr>
            <a:endParaRPr lang="fr-FR" sz="1500" dirty="0" smtClean="0">
              <a:solidFill>
                <a:srgbClr val="FF9900"/>
              </a:solidFill>
            </a:endParaRPr>
          </a:p>
          <a:p>
            <a:pPr marL="457200" lvl="1" indent="0">
              <a:buNone/>
              <a:defRPr/>
            </a:pPr>
            <a:endParaRPr lang="fr-FR" sz="1500" dirty="0">
              <a:solidFill>
                <a:srgbClr val="FF9900"/>
              </a:solidFill>
            </a:endParaRPr>
          </a:p>
          <a:p>
            <a:pPr marL="342900" lvl="2" indent="-342900" eaLnBrk="1" hangingPunct="1">
              <a:buFont typeface="Wingdings 3" pitchFamily="18" charset="2"/>
              <a:buChar char="Æ"/>
              <a:defRPr/>
            </a:pPr>
            <a:r>
              <a:rPr lang="fr-FR" dirty="0" smtClean="0"/>
              <a:t>Régler </a:t>
            </a:r>
            <a:r>
              <a:rPr lang="fr-FR" dirty="0"/>
              <a:t>l’horloge</a:t>
            </a:r>
          </a:p>
          <a:p>
            <a:pPr lvl="1" eaLnBrk="1" hangingPunct="1">
              <a:defRPr/>
            </a:pPr>
            <a:r>
              <a:rPr lang="fr-FR" sz="1500" dirty="0" smtClean="0">
                <a:solidFill>
                  <a:srgbClr val="FF9900"/>
                </a:solidFill>
              </a:rPr>
              <a:t>Le programmeur </a:t>
            </a:r>
            <a:r>
              <a:rPr lang="fr-FR" sz="1500" dirty="0">
                <a:solidFill>
                  <a:srgbClr val="FF9900"/>
                </a:solidFill>
              </a:rPr>
              <a:t>est nécessaire pour le réglage et la vérification de l'heure dans les serrures. L'heure doit </a:t>
            </a:r>
            <a:r>
              <a:rPr lang="fr-FR" sz="1500" dirty="0" smtClean="0">
                <a:solidFill>
                  <a:srgbClr val="FF9900"/>
                </a:solidFill>
              </a:rPr>
              <a:t>être mise à jour </a:t>
            </a:r>
            <a:r>
              <a:rPr lang="fr-FR" sz="1500" dirty="0">
                <a:solidFill>
                  <a:srgbClr val="FF9900"/>
                </a:solidFill>
              </a:rPr>
              <a:t>après un remplacement des piles, </a:t>
            </a:r>
            <a:r>
              <a:rPr lang="fr-FR" sz="1500" dirty="0" smtClean="0">
                <a:solidFill>
                  <a:srgbClr val="FF9900"/>
                </a:solidFill>
              </a:rPr>
              <a:t>et vérifiée au </a:t>
            </a:r>
            <a:r>
              <a:rPr lang="fr-FR" sz="1500" dirty="0">
                <a:solidFill>
                  <a:srgbClr val="FF9900"/>
                </a:solidFill>
              </a:rPr>
              <a:t>moins une fois par </a:t>
            </a:r>
            <a:r>
              <a:rPr lang="fr-FR" sz="1500" dirty="0" smtClean="0">
                <a:solidFill>
                  <a:srgbClr val="FF9900"/>
                </a:solidFill>
              </a:rPr>
              <a:t>an. Une horloge non mise à jour </a:t>
            </a:r>
            <a:r>
              <a:rPr lang="fr-FR" sz="1500" smtClean="0">
                <a:solidFill>
                  <a:srgbClr val="FF9900"/>
                </a:solidFill>
              </a:rPr>
              <a:t>bloque l’accès !!</a:t>
            </a:r>
            <a:endParaRPr lang="fr-FR" sz="1500" dirty="0" smtClean="0">
              <a:solidFill>
                <a:srgbClr val="FF9900"/>
              </a:solidFill>
            </a:endParaRPr>
          </a:p>
          <a:p>
            <a:pPr lvl="1" eaLnBrk="1" hangingPunct="1">
              <a:defRPr/>
            </a:pPr>
            <a:endParaRPr lang="fr-FR" sz="1500" dirty="0" smtClean="0">
              <a:solidFill>
                <a:srgbClr val="FF9900"/>
              </a:solidFill>
            </a:endParaRPr>
          </a:p>
          <a:p>
            <a:pPr marL="342900" lvl="2" indent="-342900" eaLnBrk="1" hangingPunct="1">
              <a:buFont typeface="Wingdings 3" pitchFamily="18" charset="2"/>
              <a:buChar char="Æ"/>
              <a:defRPr/>
            </a:pPr>
            <a:r>
              <a:rPr lang="fr-FR" dirty="0" smtClean="0"/>
              <a:t>MCO / Maintenance</a:t>
            </a:r>
          </a:p>
          <a:p>
            <a:pPr marL="800100" lvl="3" indent="-342900">
              <a:buFont typeface="Wingdings" pitchFamily="2" charset="2"/>
              <a:buChar char="Ø"/>
              <a:defRPr/>
            </a:pPr>
            <a:r>
              <a:rPr lang="fr-FR" sz="1500" dirty="0" smtClean="0">
                <a:solidFill>
                  <a:srgbClr val="FF9900"/>
                </a:solidFill>
              </a:rPr>
              <a:t>Préventif : changement des piles et, avec le programmateur + master A, mise à jour de l’horloge interne </a:t>
            </a:r>
            <a:r>
              <a:rPr lang="fr-FR" sz="1500" dirty="0">
                <a:solidFill>
                  <a:srgbClr val="FF9900"/>
                </a:solidFill>
              </a:rPr>
              <a:t>en même </a:t>
            </a:r>
            <a:r>
              <a:rPr lang="fr-FR" sz="1500" dirty="0" smtClean="0">
                <a:solidFill>
                  <a:srgbClr val="FF9900"/>
                </a:solidFill>
              </a:rPr>
              <a:t>temps et, éventuellement mise à jour </a:t>
            </a:r>
            <a:r>
              <a:rPr lang="fr-FR" sz="1500" dirty="0" err="1" smtClean="0">
                <a:solidFill>
                  <a:srgbClr val="FF9900"/>
                </a:solidFill>
              </a:rPr>
              <a:t>firmware</a:t>
            </a:r>
            <a:r>
              <a:rPr lang="fr-FR" sz="1500" dirty="0" smtClean="0">
                <a:solidFill>
                  <a:srgbClr val="FF9900"/>
                </a:solidFill>
              </a:rPr>
              <a:t>. Une personne peut </a:t>
            </a:r>
            <a:r>
              <a:rPr lang="fr-FR" sz="1500" dirty="0" err="1" smtClean="0">
                <a:solidFill>
                  <a:srgbClr val="FF9900"/>
                </a:solidFill>
              </a:rPr>
              <a:t>badger</a:t>
            </a:r>
            <a:r>
              <a:rPr lang="fr-FR" sz="1500" dirty="0" smtClean="0">
                <a:solidFill>
                  <a:srgbClr val="FF9900"/>
                </a:solidFill>
              </a:rPr>
              <a:t> sur les accès peu utilisés pour « </a:t>
            </a:r>
            <a:r>
              <a:rPr lang="fr-FR" sz="1500" dirty="0" err="1" smtClean="0">
                <a:solidFill>
                  <a:srgbClr val="FF9900"/>
                </a:solidFill>
              </a:rPr>
              <a:t>récuperer</a:t>
            </a:r>
            <a:r>
              <a:rPr lang="fr-FR" sz="1500" dirty="0" smtClean="0">
                <a:solidFill>
                  <a:srgbClr val="FF9900"/>
                </a:solidFill>
              </a:rPr>
              <a:t> » toutes les alarmes pile basse </a:t>
            </a:r>
          </a:p>
          <a:p>
            <a:pPr marL="800100" lvl="3" indent="-342900">
              <a:buFont typeface="Wingdings" pitchFamily="2" charset="2"/>
              <a:buChar char="Ø"/>
              <a:defRPr/>
            </a:pPr>
            <a:r>
              <a:rPr lang="fr-FR" sz="1500" dirty="0" smtClean="0">
                <a:solidFill>
                  <a:srgbClr val="FF9900"/>
                </a:solidFill>
              </a:rPr>
              <a:t>Curatif : lot de pièces de rechanges ou composant en particulier sur la partie roulement </a:t>
            </a:r>
            <a:endParaRPr lang="fr-FR" sz="1500" dirty="0" smtClean="0"/>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r>
              <a:rPr lang="fr-FR" dirty="0" smtClean="0"/>
              <a:t>		</a:t>
            </a:r>
          </a:p>
          <a:p>
            <a:pPr marL="381000" lvl="2" indent="-377825" eaLnBrk="1" hangingPunct="1">
              <a:buFontTx/>
              <a:buNone/>
              <a:defRPr/>
            </a:pPr>
            <a:endParaRPr lang="fr-FR" dirty="0" smtClean="0"/>
          </a:p>
          <a:p>
            <a:pPr marL="381000" lvl="2" indent="-377825" eaLnBrk="1" hangingPunct="1">
              <a:buFontTx/>
              <a:buNone/>
              <a:defRPr/>
            </a:pPr>
            <a:r>
              <a:rPr lang="fr-FR" dirty="0" smtClean="0"/>
              <a:t>	</a:t>
            </a:r>
          </a:p>
        </p:txBody>
      </p:sp>
      <p:sp>
        <p:nvSpPr>
          <p:cNvPr id="80900"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2A58"/>
                </a:solidFill>
                <a:latin typeface="Arial" pitchFamily="34" charset="0"/>
                <a:ea typeface="ヒラギノ角ゴ Pro W3"/>
                <a:cs typeface="ヒラギノ角ゴ Pro W3"/>
              </a:defRPr>
            </a:lvl1pPr>
            <a:lvl2pPr marL="742950" indent="-285750" eaLnBrk="0" hangingPunct="0">
              <a:defRPr sz="1600">
                <a:solidFill>
                  <a:srgbClr val="002A58"/>
                </a:solidFill>
                <a:latin typeface="Arial" pitchFamily="34" charset="0"/>
                <a:ea typeface="ヒラギノ角ゴ Pro W3"/>
                <a:cs typeface="ヒラギノ角ゴ Pro W3"/>
              </a:defRPr>
            </a:lvl2pPr>
            <a:lvl3pPr marL="1143000" indent="-228600" eaLnBrk="0" hangingPunct="0">
              <a:defRPr sz="1600">
                <a:solidFill>
                  <a:srgbClr val="002A58"/>
                </a:solidFill>
                <a:latin typeface="Arial" pitchFamily="34" charset="0"/>
                <a:ea typeface="ヒラギノ角ゴ Pro W3"/>
                <a:cs typeface="ヒラギノ角ゴ Pro W3"/>
              </a:defRPr>
            </a:lvl3pPr>
            <a:lvl4pPr marL="1600200" indent="-228600" eaLnBrk="0" hangingPunct="0">
              <a:defRPr sz="1600">
                <a:solidFill>
                  <a:srgbClr val="002A58"/>
                </a:solidFill>
                <a:latin typeface="Arial" pitchFamily="34" charset="0"/>
                <a:ea typeface="ヒラギノ角ゴ Pro W3"/>
                <a:cs typeface="ヒラギノ角ゴ Pro W3"/>
              </a:defRPr>
            </a:lvl4pPr>
            <a:lvl5pPr marL="2057400" indent="-228600" eaLnBrk="0" hangingPunct="0">
              <a:defRPr sz="1600">
                <a:solidFill>
                  <a:srgbClr val="002A58"/>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9pPr>
          </a:lstStyle>
          <a:p>
            <a:fld id="{34374ACD-9DB5-4BCF-80F6-EC3A6E976D77}" type="slidenum">
              <a:rPr lang="en-US" sz="900" smtClean="0">
                <a:solidFill>
                  <a:srgbClr val="8093B7"/>
                </a:solidFill>
              </a:rPr>
              <a:pPr/>
              <a:t>22</a:t>
            </a:fld>
            <a:endParaRPr lang="en-US" sz="900" smtClean="0">
              <a:solidFill>
                <a:srgbClr val="8093B7"/>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458538872"/>
              </p:ext>
            </p:extLst>
          </p:nvPr>
        </p:nvGraphicFramePr>
        <p:xfrm>
          <a:off x="467544" y="1291107"/>
          <a:ext cx="8352928" cy="1993877"/>
        </p:xfrm>
        <a:graphic>
          <a:graphicData uri="http://schemas.openxmlformats.org/drawingml/2006/table">
            <a:tbl>
              <a:tblPr firstRow="1" firstCol="1" bandRow="1">
                <a:tableStyleId>{5C22544A-7EE6-4342-B048-85BDC9FD1C3A}</a:tableStyleId>
              </a:tblPr>
              <a:tblGrid>
                <a:gridCol w="2052228"/>
                <a:gridCol w="2345403"/>
                <a:gridCol w="3955297"/>
              </a:tblGrid>
              <a:tr h="710650">
                <a:tc>
                  <a:txBody>
                    <a:bodyPr/>
                    <a:lstStyle/>
                    <a:p>
                      <a:pPr>
                        <a:lnSpc>
                          <a:spcPct val="115000"/>
                        </a:lnSpc>
                        <a:spcAft>
                          <a:spcPts val="0"/>
                        </a:spcAft>
                      </a:pPr>
                      <a:r>
                        <a:rPr lang="fr-FR" sz="1400" dirty="0">
                          <a:effectLst/>
                        </a:rPr>
                        <a:t> </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400" dirty="0">
                          <a:effectLst/>
                        </a:rPr>
                        <a:t>Longévité des piles </a:t>
                      </a:r>
                      <a:r>
                        <a:rPr lang="fr-FR" sz="1400" dirty="0" smtClean="0">
                          <a:effectLst/>
                        </a:rPr>
                        <a:t>lithium à 20°C</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400">
                          <a:effectLst/>
                        </a:rPr>
                        <a:t>Alarme locale « pile basse » pour alerter l'utilisateur que le remplacement de la pile est nécessaire</a:t>
                      </a:r>
                      <a:endParaRPr lang="en-GB" sz="1400">
                        <a:effectLst/>
                        <a:latin typeface="Calibri"/>
                        <a:ea typeface="Calibri"/>
                        <a:cs typeface="Times New Roman"/>
                      </a:endParaRPr>
                    </a:p>
                  </a:txBody>
                  <a:tcPr marL="68580" marR="68580" marT="0" marB="0"/>
                </a:tc>
              </a:tr>
              <a:tr h="516572">
                <a:tc>
                  <a:txBody>
                    <a:bodyPr/>
                    <a:lstStyle/>
                    <a:p>
                      <a:pPr>
                        <a:lnSpc>
                          <a:spcPct val="115000"/>
                        </a:lnSpc>
                        <a:spcAft>
                          <a:spcPts val="0"/>
                        </a:spcAft>
                      </a:pPr>
                      <a:r>
                        <a:rPr lang="fr-FR" sz="1400" dirty="0">
                          <a:effectLst/>
                        </a:rPr>
                        <a:t>cylindres </a:t>
                      </a:r>
                      <a:r>
                        <a:rPr lang="fr-FR" sz="1400" dirty="0" err="1" smtClean="0">
                          <a:effectLst/>
                        </a:rPr>
                        <a:t>evolo</a:t>
                      </a:r>
                      <a:r>
                        <a:rPr lang="fr-FR" sz="1400" dirty="0" smtClean="0">
                          <a:effectLst/>
                        </a:rPr>
                        <a:t> </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400" dirty="0">
                          <a:effectLst/>
                        </a:rPr>
                        <a:t>jusqu'à 50.000 cycles d’ouverture ou 2 ans </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400" kern="1200" dirty="0">
                          <a:solidFill>
                            <a:schemeClr val="dk1"/>
                          </a:solidFill>
                          <a:effectLst/>
                          <a:latin typeface="+mn-lt"/>
                          <a:ea typeface="+mn-ea"/>
                          <a:cs typeface="+mn-cs"/>
                        </a:rPr>
                        <a:t>Bips long, puis 4 s de pause. Après 4 s de pause, l'unité électronique s'enclenche</a:t>
                      </a:r>
                      <a:endParaRPr lang="en-GB" sz="1400" kern="1200" dirty="0">
                        <a:solidFill>
                          <a:schemeClr val="dk1"/>
                        </a:solidFill>
                        <a:effectLst/>
                        <a:latin typeface="+mn-lt"/>
                        <a:ea typeface="+mn-ea"/>
                        <a:cs typeface="+mn-cs"/>
                      </a:endParaRPr>
                    </a:p>
                  </a:txBody>
                  <a:tcPr marL="68580" marR="68580" marT="0" marB="0"/>
                </a:tc>
              </a:tr>
              <a:tr h="250485">
                <a:tc>
                  <a:txBody>
                    <a:bodyPr/>
                    <a:lstStyle/>
                    <a:p>
                      <a:pPr>
                        <a:lnSpc>
                          <a:spcPct val="115000"/>
                        </a:lnSpc>
                        <a:spcAft>
                          <a:spcPts val="0"/>
                        </a:spcAft>
                      </a:pPr>
                      <a:r>
                        <a:rPr lang="fr-FR" sz="1400">
                          <a:effectLst/>
                        </a:rPr>
                        <a:t>Kaba c-lever compact </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fr-FR" sz="1400">
                          <a:effectLst/>
                        </a:rPr>
                        <a:t>90.000 cycles ou 3 ans</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fr-FR" sz="1400" kern="1200" dirty="0">
                          <a:solidFill>
                            <a:schemeClr val="dk1"/>
                          </a:solidFill>
                          <a:effectLst/>
                          <a:latin typeface="+mn-lt"/>
                          <a:ea typeface="+mn-ea"/>
                          <a:cs typeface="+mn-cs"/>
                        </a:rPr>
                        <a:t>Bips répétés lors de l'identification</a:t>
                      </a:r>
                      <a:endParaRPr lang="en-GB" sz="1400" kern="1200" dirty="0">
                        <a:solidFill>
                          <a:schemeClr val="dk1"/>
                        </a:solidFill>
                        <a:effectLst/>
                        <a:latin typeface="+mn-lt"/>
                        <a:ea typeface="+mn-ea"/>
                        <a:cs typeface="+mn-cs"/>
                      </a:endParaRPr>
                    </a:p>
                  </a:txBody>
                  <a:tcPr marL="68580" marR="68580" marT="0" marB="0"/>
                </a:tc>
              </a:tr>
              <a:tr h="250485">
                <a:tc>
                  <a:txBody>
                    <a:bodyPr/>
                    <a:lstStyle/>
                    <a:p>
                      <a:pPr>
                        <a:lnSpc>
                          <a:spcPct val="115000"/>
                        </a:lnSpc>
                        <a:spcAft>
                          <a:spcPts val="0"/>
                        </a:spcAft>
                      </a:pPr>
                      <a:r>
                        <a:rPr lang="fr-FR" sz="1400">
                          <a:effectLst/>
                        </a:rPr>
                        <a:t>Kaba c-lever evolo (béquille)</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fr-FR" sz="1400" dirty="0" smtClean="0">
                          <a:effectLst/>
                        </a:rPr>
                        <a:t>jusqu'à 50.000 cycles d’ouverture ou 2 ans </a:t>
                      </a:r>
                      <a:endParaRPr lang="en-GB" sz="1400" dirty="0">
                        <a:effectLst/>
                        <a:latin typeface="+mn-lt"/>
                        <a:ea typeface="Calibri"/>
                        <a:cs typeface="Times New Roman"/>
                      </a:endParaRPr>
                    </a:p>
                  </a:txBody>
                  <a:tcPr marL="68580" marR="68580" marT="0" marB="0"/>
                </a:tc>
                <a:tc>
                  <a:txBody>
                    <a:bodyPr/>
                    <a:lstStyle/>
                    <a:p>
                      <a:pPr>
                        <a:lnSpc>
                          <a:spcPct val="115000"/>
                        </a:lnSpc>
                        <a:spcAft>
                          <a:spcPts val="0"/>
                        </a:spcAft>
                      </a:pPr>
                      <a:r>
                        <a:rPr lang="fr-FR" sz="1400" kern="1200" dirty="0">
                          <a:solidFill>
                            <a:schemeClr val="dk1"/>
                          </a:solidFill>
                          <a:effectLst/>
                          <a:latin typeface="+mn-lt"/>
                          <a:ea typeface="+mn-ea"/>
                          <a:cs typeface="+mn-cs"/>
                        </a:rPr>
                        <a:t>Bips répétés lors de l'identification</a:t>
                      </a:r>
                      <a:endParaRPr lang="en-GB" sz="14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51543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91680" y="0"/>
            <a:ext cx="7043886" cy="838200"/>
          </a:xfrm>
        </p:spPr>
        <p:txBody>
          <a:bodyPr/>
          <a:lstStyle/>
          <a:p>
            <a:pPr eaLnBrk="1" hangingPunct="1"/>
            <a:r>
              <a:rPr lang="en-US" sz="3200" dirty="0" smtClean="0"/>
              <a:t>En </a:t>
            </a:r>
            <a:r>
              <a:rPr lang="en-US" sz="3200" dirty="0" err="1" smtClean="0"/>
              <a:t>cas</a:t>
            </a:r>
            <a:r>
              <a:rPr lang="en-US" sz="3200" dirty="0" smtClean="0"/>
              <a:t>  de </a:t>
            </a:r>
            <a:r>
              <a:rPr lang="en-US" sz="3200" dirty="0" err="1" smtClean="0"/>
              <a:t>vol</a:t>
            </a:r>
            <a:r>
              <a:rPr lang="en-US" sz="3200" dirty="0" smtClean="0"/>
              <a:t>, de </a:t>
            </a:r>
            <a:r>
              <a:rPr lang="en-US" sz="3200" dirty="0" err="1" smtClean="0"/>
              <a:t>panne</a:t>
            </a:r>
            <a:r>
              <a:rPr lang="en-US" sz="3200" dirty="0" smtClean="0"/>
              <a:t> ? </a:t>
            </a:r>
            <a:endParaRPr lang="en-US" sz="3200" dirty="0"/>
          </a:p>
        </p:txBody>
      </p:sp>
      <p:sp>
        <p:nvSpPr>
          <p:cNvPr id="21507" name="Rectangle 3"/>
          <p:cNvSpPr>
            <a:spLocks noGrp="1" noChangeArrowheads="1"/>
          </p:cNvSpPr>
          <p:nvPr>
            <p:ph idx="1"/>
          </p:nvPr>
        </p:nvSpPr>
        <p:spPr>
          <a:xfrm>
            <a:off x="107504" y="908720"/>
            <a:ext cx="8928992" cy="5616624"/>
          </a:xfrm>
        </p:spPr>
        <p:txBody>
          <a:bodyPr/>
          <a:lstStyle/>
          <a:p>
            <a:pPr marL="342900" lvl="2" indent="-342900">
              <a:buFont typeface="Wingdings 3" pitchFamily="18" charset="2"/>
              <a:buChar char="Æ"/>
              <a:defRPr/>
            </a:pPr>
            <a:r>
              <a:rPr lang="fr-FR" dirty="0"/>
              <a:t>Lire les </a:t>
            </a:r>
            <a:r>
              <a:rPr lang="fr-FR" dirty="0" smtClean="0"/>
              <a:t>événements/historiques </a:t>
            </a:r>
            <a:r>
              <a:rPr lang="fr-FR" dirty="0"/>
              <a:t>dans les </a:t>
            </a:r>
            <a:r>
              <a:rPr lang="fr-FR" dirty="0" smtClean="0"/>
              <a:t>composants / serrures </a:t>
            </a:r>
            <a:endParaRPr lang="en-GB" dirty="0"/>
          </a:p>
          <a:p>
            <a:pPr lvl="1">
              <a:defRPr/>
            </a:pPr>
            <a:r>
              <a:rPr lang="fr-FR" sz="1300" dirty="0" smtClean="0">
                <a:solidFill>
                  <a:srgbClr val="FF9900"/>
                </a:solidFill>
              </a:rPr>
              <a:t>La </a:t>
            </a:r>
            <a:r>
              <a:rPr lang="fr-FR" sz="1300" dirty="0">
                <a:solidFill>
                  <a:srgbClr val="FF9900"/>
                </a:solidFill>
              </a:rPr>
              <a:t>liste des événements (</a:t>
            </a:r>
            <a:r>
              <a:rPr lang="fr-FR" sz="1300" dirty="0" err="1">
                <a:solidFill>
                  <a:srgbClr val="FF9900"/>
                </a:solidFill>
              </a:rPr>
              <a:t>Traceback</a:t>
            </a:r>
            <a:r>
              <a:rPr lang="fr-FR" sz="1300" dirty="0">
                <a:solidFill>
                  <a:srgbClr val="FF9900"/>
                </a:solidFill>
              </a:rPr>
              <a:t>) des 2.000 derniers événements </a:t>
            </a:r>
            <a:r>
              <a:rPr lang="fr-FR" sz="1300" dirty="0" smtClean="0">
                <a:solidFill>
                  <a:srgbClr val="FF9900"/>
                </a:solidFill>
              </a:rPr>
              <a:t>peut </a:t>
            </a:r>
            <a:r>
              <a:rPr lang="fr-FR" sz="1300" dirty="0">
                <a:solidFill>
                  <a:srgbClr val="FF9900"/>
                </a:solidFill>
              </a:rPr>
              <a:t>être lue avec le </a:t>
            </a:r>
            <a:r>
              <a:rPr lang="fr-FR" sz="1300" dirty="0" smtClean="0">
                <a:solidFill>
                  <a:srgbClr val="FF9900"/>
                </a:solidFill>
              </a:rPr>
              <a:t>programmeur et « l’autorisation » du badge master A</a:t>
            </a:r>
            <a:endParaRPr lang="fr-FR" sz="1300" dirty="0">
              <a:solidFill>
                <a:srgbClr val="FF9900"/>
              </a:solidFill>
            </a:endParaRPr>
          </a:p>
          <a:p>
            <a:pPr marL="457200" lvl="1" indent="0">
              <a:buNone/>
              <a:defRPr/>
            </a:pPr>
            <a:endParaRPr lang="fr-FR" sz="1500" dirty="0">
              <a:solidFill>
                <a:srgbClr val="FF9900"/>
              </a:solidFill>
            </a:endParaRPr>
          </a:p>
          <a:p>
            <a:pPr>
              <a:lnSpc>
                <a:spcPct val="115000"/>
              </a:lnSpc>
              <a:spcAft>
                <a:spcPts val="0"/>
              </a:spcAft>
            </a:pPr>
            <a:r>
              <a:rPr lang="fr-FR" sz="1600" dirty="0"/>
              <a:t>Ouverture de secours </a:t>
            </a:r>
            <a:r>
              <a:rPr lang="fr-FR" sz="1600" dirty="0" smtClean="0"/>
              <a:t>à cause </a:t>
            </a:r>
            <a:r>
              <a:rPr lang="fr-FR" sz="1600" dirty="0"/>
              <a:t>de piles </a:t>
            </a:r>
            <a:r>
              <a:rPr lang="fr-FR" sz="1600" dirty="0" smtClean="0"/>
              <a:t>déchargées accessibles par le coté extérieur</a:t>
            </a:r>
            <a:endParaRPr lang="en-GB" sz="1600" dirty="0"/>
          </a:p>
          <a:p>
            <a:pPr lvl="1">
              <a:lnSpc>
                <a:spcPct val="115000"/>
              </a:lnSpc>
              <a:spcAft>
                <a:spcPts val="0"/>
              </a:spcAft>
            </a:pPr>
            <a:r>
              <a:rPr lang="fr-FR" sz="1300" dirty="0" smtClean="0">
                <a:solidFill>
                  <a:srgbClr val="FF9900"/>
                </a:solidFill>
              </a:rPr>
              <a:t>Aucune </a:t>
            </a:r>
            <a:r>
              <a:rPr lang="fr-FR" sz="1300" dirty="0">
                <a:solidFill>
                  <a:srgbClr val="FF9900"/>
                </a:solidFill>
              </a:rPr>
              <a:t>ouverture de secours n'est </a:t>
            </a:r>
            <a:r>
              <a:rPr lang="fr-FR" sz="1300" dirty="0" smtClean="0">
                <a:solidFill>
                  <a:srgbClr val="FF9900"/>
                </a:solidFill>
              </a:rPr>
              <a:t>nécessaire. </a:t>
            </a:r>
            <a:r>
              <a:rPr lang="fr-FR" sz="1300" dirty="0">
                <a:solidFill>
                  <a:srgbClr val="FF9900"/>
                </a:solidFill>
              </a:rPr>
              <a:t>Remplacer immédiatement les piles déchargées </a:t>
            </a:r>
            <a:endParaRPr lang="fr-FR" sz="1300" dirty="0" smtClean="0">
              <a:solidFill>
                <a:srgbClr val="FF9900"/>
              </a:solidFill>
            </a:endParaRPr>
          </a:p>
          <a:p>
            <a:pPr marL="457200" lvl="1" indent="0">
              <a:lnSpc>
                <a:spcPct val="115000"/>
              </a:lnSpc>
              <a:spcAft>
                <a:spcPts val="0"/>
              </a:spcAft>
              <a:buNone/>
            </a:pPr>
            <a:endParaRPr lang="en-GB" sz="1300" dirty="0">
              <a:solidFill>
                <a:srgbClr val="FF9900"/>
              </a:solidFill>
            </a:endParaRPr>
          </a:p>
          <a:p>
            <a:pPr>
              <a:lnSpc>
                <a:spcPct val="115000"/>
              </a:lnSpc>
              <a:spcAft>
                <a:spcPts val="0"/>
              </a:spcAft>
            </a:pPr>
            <a:r>
              <a:rPr lang="fr-FR" sz="1600" dirty="0" smtClean="0"/>
              <a:t>Ouverture </a:t>
            </a:r>
            <a:r>
              <a:rPr lang="fr-FR" sz="1600" dirty="0"/>
              <a:t>de secours à cause de piles déchargées accessibles par le coté </a:t>
            </a:r>
            <a:r>
              <a:rPr lang="fr-FR" sz="1600" dirty="0" smtClean="0"/>
              <a:t>intérieur</a:t>
            </a:r>
          </a:p>
          <a:p>
            <a:pPr marL="400050" lvl="1" indent="0">
              <a:lnSpc>
                <a:spcPct val="115000"/>
              </a:lnSpc>
              <a:spcAft>
                <a:spcPts val="0"/>
              </a:spcAft>
              <a:buNone/>
            </a:pPr>
            <a:r>
              <a:rPr lang="fr-FR" sz="1300" dirty="0" smtClean="0"/>
              <a:t>Si</a:t>
            </a:r>
            <a:r>
              <a:rPr lang="fr-FR" sz="1300" dirty="0"/>
              <a:t>, jusqu'au déchargement complet des piles, tous les messages d'alarme ont été ignorés, l'ouverture de la porte </a:t>
            </a:r>
            <a:r>
              <a:rPr lang="fr-FR" sz="1300" dirty="0" smtClean="0"/>
              <a:t>équipée de béquille </a:t>
            </a:r>
            <a:r>
              <a:rPr lang="fr-FR" sz="1300" dirty="0"/>
              <a:t>c-lever </a:t>
            </a:r>
            <a:r>
              <a:rPr lang="fr-FR" sz="1300" dirty="0" err="1" smtClean="0"/>
              <a:t>evolo</a:t>
            </a:r>
            <a:r>
              <a:rPr lang="fr-FR" sz="1300" dirty="0" smtClean="0"/>
              <a:t> peut se faire selon 2 possibilités :</a:t>
            </a:r>
            <a:endParaRPr lang="fr-FR" sz="1300" dirty="0"/>
          </a:p>
          <a:p>
            <a:pPr marL="800100" lvl="1" indent="-342900">
              <a:lnSpc>
                <a:spcPct val="115000"/>
              </a:lnSpc>
              <a:spcAft>
                <a:spcPts val="0"/>
              </a:spcAft>
              <a:buFont typeface="+mj-lt"/>
              <a:buAutoNum type="alphaUcPeriod"/>
            </a:pPr>
            <a:r>
              <a:rPr lang="fr-FR" sz="1300" dirty="0" smtClean="0">
                <a:solidFill>
                  <a:srgbClr val="FF9900"/>
                </a:solidFill>
              </a:rPr>
              <a:t>Prendre </a:t>
            </a:r>
            <a:r>
              <a:rPr lang="fr-FR" sz="1300" dirty="0">
                <a:solidFill>
                  <a:srgbClr val="FF9900"/>
                </a:solidFill>
              </a:rPr>
              <a:t>le </a:t>
            </a:r>
            <a:r>
              <a:rPr lang="fr-FR" sz="1300" dirty="0" smtClean="0">
                <a:solidFill>
                  <a:srgbClr val="FF9900"/>
                </a:solidFill>
              </a:rPr>
              <a:t>programmateur, brancher </a:t>
            </a:r>
            <a:r>
              <a:rPr lang="fr-FR" sz="1300" dirty="0">
                <a:solidFill>
                  <a:srgbClr val="FF9900"/>
                </a:solidFill>
              </a:rPr>
              <a:t>le câble de programmation et ouvrir avec une commande du </a:t>
            </a:r>
            <a:r>
              <a:rPr lang="fr-FR" sz="1300" dirty="0" smtClean="0">
                <a:solidFill>
                  <a:srgbClr val="FF9900"/>
                </a:solidFill>
              </a:rPr>
              <a:t>programmateur (opération réalisable aussi avec le cylindre </a:t>
            </a:r>
            <a:r>
              <a:rPr lang="fr-FR" sz="1300" dirty="0" err="1" smtClean="0">
                <a:solidFill>
                  <a:srgbClr val="FF9900"/>
                </a:solidFill>
              </a:rPr>
              <a:t>Evolo</a:t>
            </a:r>
            <a:r>
              <a:rPr lang="fr-FR" sz="1300" dirty="0" smtClean="0">
                <a:solidFill>
                  <a:srgbClr val="FF9900"/>
                </a:solidFill>
              </a:rPr>
              <a:t>)</a:t>
            </a:r>
          </a:p>
          <a:p>
            <a:pPr marL="800100" lvl="1" indent="-342900">
              <a:lnSpc>
                <a:spcPct val="115000"/>
              </a:lnSpc>
              <a:spcAft>
                <a:spcPts val="0"/>
              </a:spcAft>
              <a:buFont typeface="+mj-lt"/>
              <a:buAutoNum type="alphaUcPeriod"/>
            </a:pPr>
            <a:r>
              <a:rPr lang="fr-FR" sz="1300" dirty="0">
                <a:solidFill>
                  <a:srgbClr val="FF9900"/>
                </a:solidFill>
              </a:rPr>
              <a:t>Si plaque béquille </a:t>
            </a:r>
            <a:r>
              <a:rPr lang="fr-FR" sz="1300" dirty="0" smtClean="0">
                <a:solidFill>
                  <a:srgbClr val="FF9900"/>
                </a:solidFill>
              </a:rPr>
              <a:t>percée et cylindre </a:t>
            </a:r>
            <a:r>
              <a:rPr lang="fr-FR" sz="1300" dirty="0">
                <a:solidFill>
                  <a:srgbClr val="FF9900"/>
                </a:solidFill>
              </a:rPr>
              <a:t>mécanique </a:t>
            </a:r>
            <a:r>
              <a:rPr lang="fr-FR" sz="1300" dirty="0" smtClean="0">
                <a:solidFill>
                  <a:srgbClr val="FF9900"/>
                </a:solidFill>
              </a:rPr>
              <a:t>européen existe, utiliser les clés mécaniques autorisées </a:t>
            </a:r>
            <a:r>
              <a:rPr lang="fr-FR" sz="1300" dirty="0">
                <a:solidFill>
                  <a:srgbClr val="FF9900"/>
                </a:solidFill>
              </a:rPr>
              <a:t>pour </a:t>
            </a:r>
            <a:r>
              <a:rPr lang="fr-FR" sz="1300" dirty="0" smtClean="0">
                <a:solidFill>
                  <a:srgbClr val="FF9900"/>
                </a:solidFill>
              </a:rPr>
              <a:t>une </a:t>
            </a:r>
            <a:r>
              <a:rPr lang="fr-FR" sz="1300" dirty="0">
                <a:solidFill>
                  <a:srgbClr val="FF9900"/>
                </a:solidFill>
              </a:rPr>
              <a:t>ouverture d’urgence </a:t>
            </a:r>
            <a:endParaRPr lang="en-GB" sz="1300" dirty="0" smtClean="0">
              <a:solidFill>
                <a:srgbClr val="FF9900"/>
              </a:solidFill>
            </a:endParaRPr>
          </a:p>
          <a:p>
            <a:pPr lvl="2">
              <a:defRPr/>
            </a:pPr>
            <a:r>
              <a:rPr lang="fr-FR" sz="1400" b="0" dirty="0" smtClean="0"/>
              <a:t>1</a:t>
            </a:r>
            <a:r>
              <a:rPr lang="fr-FR" sz="1400" b="0" dirty="0"/>
              <a:t>. Insérer la clé mécanique autorisée dans le cylindre.</a:t>
            </a:r>
            <a:endParaRPr lang="en-GB" sz="1400" b="0" dirty="0"/>
          </a:p>
          <a:p>
            <a:pPr lvl="2">
              <a:defRPr/>
            </a:pPr>
            <a:r>
              <a:rPr lang="fr-FR" sz="1400" b="0" dirty="0"/>
              <a:t>2. Tourner la clé jusqu'à butée dans le sens du déverrouillage.</a:t>
            </a:r>
            <a:endParaRPr lang="en-GB" sz="1400" b="0" dirty="0"/>
          </a:p>
          <a:p>
            <a:pPr lvl="2">
              <a:defRPr/>
            </a:pPr>
            <a:r>
              <a:rPr lang="fr-FR" sz="1400" b="0" dirty="0"/>
              <a:t>3. Ouvrir la porte à l'aide du demi-tour fonctionnant avec la clé </a:t>
            </a:r>
            <a:r>
              <a:rPr lang="fr-FR" sz="1400" b="0" dirty="0" smtClean="0"/>
              <a:t>mécanique</a:t>
            </a:r>
          </a:p>
          <a:p>
            <a:pPr marL="857250" lvl="2" indent="0">
              <a:buNone/>
              <a:defRPr/>
            </a:pPr>
            <a:r>
              <a:rPr lang="fr-FR" sz="1300" dirty="0" smtClean="0">
                <a:solidFill>
                  <a:srgbClr val="FF9900"/>
                </a:solidFill>
              </a:rPr>
              <a:t>Le cas B est aussi la solution d’ouverture </a:t>
            </a:r>
            <a:r>
              <a:rPr lang="fr-FR" sz="1300" dirty="0">
                <a:solidFill>
                  <a:srgbClr val="FF9900"/>
                </a:solidFill>
              </a:rPr>
              <a:t>de secours à cause de </a:t>
            </a:r>
            <a:r>
              <a:rPr lang="fr-FR" sz="1300" dirty="0" smtClean="0">
                <a:solidFill>
                  <a:srgbClr val="FF9900"/>
                </a:solidFill>
              </a:rPr>
              <a:t>problèmes mécaniques</a:t>
            </a:r>
            <a:endParaRPr lang="fr-FR" sz="1300" dirty="0">
              <a:solidFill>
                <a:srgbClr val="FF9900"/>
              </a:solidFill>
            </a:endParaRPr>
          </a:p>
          <a:p>
            <a:pPr marL="857250" lvl="2" indent="0">
              <a:buNone/>
              <a:defRPr/>
            </a:pPr>
            <a:endParaRPr lang="en-GB" b="0" dirty="0"/>
          </a:p>
          <a:p>
            <a:pPr marL="0" indent="0">
              <a:buNone/>
              <a:defRPr/>
            </a:pPr>
            <a:endParaRPr lang="fr-FR" sz="1700" dirty="0" smtClean="0">
              <a:solidFill>
                <a:srgbClr val="FF9900"/>
              </a:solidFill>
            </a:endParaRPr>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endParaRPr lang="fr-FR" dirty="0" smtClean="0"/>
          </a:p>
          <a:p>
            <a:pPr marL="381000" lvl="2" indent="-377825" eaLnBrk="1" hangingPunct="1">
              <a:buFontTx/>
              <a:buNone/>
              <a:defRPr/>
            </a:pPr>
            <a:r>
              <a:rPr lang="fr-FR" dirty="0" smtClean="0"/>
              <a:t>		</a:t>
            </a:r>
          </a:p>
          <a:p>
            <a:pPr marL="381000" lvl="2" indent="-377825" eaLnBrk="1" hangingPunct="1">
              <a:buFontTx/>
              <a:buNone/>
              <a:defRPr/>
            </a:pPr>
            <a:endParaRPr lang="fr-FR" dirty="0" smtClean="0"/>
          </a:p>
          <a:p>
            <a:pPr marL="381000" lvl="2" indent="-377825" eaLnBrk="1" hangingPunct="1">
              <a:buFontTx/>
              <a:buNone/>
              <a:defRPr/>
            </a:pPr>
            <a:r>
              <a:rPr lang="fr-FR" dirty="0" smtClean="0"/>
              <a:t>	</a:t>
            </a:r>
          </a:p>
        </p:txBody>
      </p:sp>
      <p:sp>
        <p:nvSpPr>
          <p:cNvPr id="80900"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2A58"/>
                </a:solidFill>
                <a:latin typeface="Arial" pitchFamily="34" charset="0"/>
                <a:ea typeface="ヒラギノ角ゴ Pro W3"/>
                <a:cs typeface="ヒラギノ角ゴ Pro W3"/>
              </a:defRPr>
            </a:lvl1pPr>
            <a:lvl2pPr marL="742950" indent="-285750" eaLnBrk="0" hangingPunct="0">
              <a:defRPr sz="1600">
                <a:solidFill>
                  <a:srgbClr val="002A58"/>
                </a:solidFill>
                <a:latin typeface="Arial" pitchFamily="34" charset="0"/>
                <a:ea typeface="ヒラギノ角ゴ Pro W3"/>
                <a:cs typeface="ヒラギノ角ゴ Pro W3"/>
              </a:defRPr>
            </a:lvl2pPr>
            <a:lvl3pPr marL="1143000" indent="-228600" eaLnBrk="0" hangingPunct="0">
              <a:defRPr sz="1600">
                <a:solidFill>
                  <a:srgbClr val="002A58"/>
                </a:solidFill>
                <a:latin typeface="Arial" pitchFamily="34" charset="0"/>
                <a:ea typeface="ヒラギノ角ゴ Pro W3"/>
                <a:cs typeface="ヒラギノ角ゴ Pro W3"/>
              </a:defRPr>
            </a:lvl3pPr>
            <a:lvl4pPr marL="1600200" indent="-228600" eaLnBrk="0" hangingPunct="0">
              <a:defRPr sz="1600">
                <a:solidFill>
                  <a:srgbClr val="002A58"/>
                </a:solidFill>
                <a:latin typeface="Arial" pitchFamily="34" charset="0"/>
                <a:ea typeface="ヒラギノ角ゴ Pro W3"/>
                <a:cs typeface="ヒラギノ角ゴ Pro W3"/>
              </a:defRPr>
            </a:lvl4pPr>
            <a:lvl5pPr marL="2057400" indent="-228600" eaLnBrk="0" hangingPunct="0">
              <a:defRPr sz="1600">
                <a:solidFill>
                  <a:srgbClr val="002A58"/>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rgbClr val="002A58"/>
                </a:solidFill>
                <a:latin typeface="Arial" pitchFamily="34" charset="0"/>
                <a:ea typeface="ヒラギノ角ゴ Pro W3"/>
                <a:cs typeface="ヒラギノ角ゴ Pro W3"/>
              </a:defRPr>
            </a:lvl9pPr>
          </a:lstStyle>
          <a:p>
            <a:fld id="{34374ACD-9DB5-4BCF-80F6-EC3A6E976D77}" type="slidenum">
              <a:rPr lang="en-US" sz="900" smtClean="0">
                <a:solidFill>
                  <a:srgbClr val="8093B7"/>
                </a:solidFill>
              </a:rPr>
              <a:pPr/>
              <a:t>23</a:t>
            </a:fld>
            <a:endParaRPr lang="en-US" sz="900" smtClean="0">
              <a:solidFill>
                <a:srgbClr val="8093B7"/>
              </a:solidFill>
            </a:endParaRPr>
          </a:p>
        </p:txBody>
      </p:sp>
    </p:spTree>
    <p:extLst>
      <p:ext uri="{BB962C8B-B14F-4D97-AF65-F5344CB8AC3E}">
        <p14:creationId xmlns:p14="http://schemas.microsoft.com/office/powerpoint/2010/main" val="3643750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980" y="4262590"/>
            <a:ext cx="995689" cy="158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151" y="4844584"/>
            <a:ext cx="1158891" cy="66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334" y="4132276"/>
            <a:ext cx="995689" cy="158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Line 5"/>
          <p:cNvSpPr>
            <a:spLocks noChangeShapeType="1"/>
          </p:cNvSpPr>
          <p:nvPr/>
        </p:nvSpPr>
        <p:spPr bwMode="auto">
          <a:xfrm>
            <a:off x="5314826" y="75169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sp>
        <p:nvSpPr>
          <p:cNvPr id="33796" name="Line 6"/>
          <p:cNvSpPr>
            <a:spLocks noChangeShapeType="1"/>
          </p:cNvSpPr>
          <p:nvPr/>
        </p:nvSpPr>
        <p:spPr bwMode="auto">
          <a:xfrm>
            <a:off x="5606758" y="432611"/>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pic>
        <p:nvPicPr>
          <p:cNvPr id="3379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813" y="1458136"/>
            <a:ext cx="1439863" cy="13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7"/>
          <p:cNvSpPr txBox="1">
            <a:spLocks noChangeArrowheads="1"/>
          </p:cNvSpPr>
          <p:nvPr/>
        </p:nvSpPr>
        <p:spPr bwMode="auto">
          <a:xfrm>
            <a:off x="4837734" y="1078750"/>
            <a:ext cx="1404937"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rtl="0" eaLnBrk="0" fontAlgn="base" hangingPunct="0">
              <a:spcBef>
                <a:spcPct val="20000"/>
              </a:spcBef>
              <a:spcAft>
                <a:spcPct val="0"/>
              </a:spcAft>
              <a:buClr>
                <a:schemeClr val="bg1"/>
              </a:buClr>
              <a:buChar char="•"/>
              <a:defRPr sz="1600">
                <a:solidFill>
                  <a:srgbClr val="009EE0"/>
                </a:solidFill>
                <a:latin typeface="+mn-lt"/>
                <a:ea typeface="+mn-ea"/>
                <a:cs typeface="+mn-cs"/>
              </a:defRPr>
            </a:lvl1pPr>
            <a:lvl2pPr marL="742950" indent="-285750" algn="l" rtl="0" eaLnBrk="0" fontAlgn="base" hangingPunct="0">
              <a:spcBef>
                <a:spcPct val="20000"/>
              </a:spcBef>
              <a:spcAft>
                <a:spcPct val="0"/>
              </a:spcAft>
              <a:buClr>
                <a:srgbClr val="FFEC00"/>
              </a:buClr>
              <a:buSzPct val="110000"/>
              <a:buFont typeface="Wingdings 3" pitchFamily="18" charset="2"/>
              <a:buChar char="Æ"/>
              <a:defRPr sz="1600">
                <a:solidFill>
                  <a:srgbClr val="009EE0"/>
                </a:solidFill>
                <a:latin typeface="+mn-lt"/>
              </a:defRPr>
            </a:lvl2pPr>
            <a:lvl3pPr marL="1143000" indent="-228600" algn="l" rtl="0" eaLnBrk="0" fontAlgn="base" hangingPunct="0">
              <a:spcBef>
                <a:spcPct val="20000"/>
              </a:spcBef>
              <a:spcAft>
                <a:spcPct val="0"/>
              </a:spcAft>
              <a:buClr>
                <a:srgbClr val="FFEC00"/>
              </a:buClr>
              <a:buFont typeface="Wingdings 3" pitchFamily="18" charset="2"/>
              <a:buBlip>
                <a:blip r:embed="rId6"/>
              </a:buBlip>
              <a:defRPr sz="1400">
                <a:solidFill>
                  <a:srgbClr val="009EE0"/>
                </a:solidFill>
                <a:latin typeface="+mn-lt"/>
              </a:defRPr>
            </a:lvl3pPr>
            <a:lvl4pPr marL="1600200" indent="-228600" algn="l" rtl="0" eaLnBrk="0" fontAlgn="base" hangingPunct="0">
              <a:spcBef>
                <a:spcPct val="20000"/>
              </a:spcBef>
              <a:spcAft>
                <a:spcPct val="0"/>
              </a:spcAft>
              <a:buChar char="–"/>
              <a:defRPr sz="1400">
                <a:solidFill>
                  <a:srgbClr val="009EE0"/>
                </a:solidFill>
                <a:latin typeface="+mn-lt"/>
              </a:defRPr>
            </a:lvl4pPr>
            <a:lvl5pPr marL="2057400" indent="-228600" algn="l" rtl="0" eaLnBrk="0" fontAlgn="base" hangingPunct="0">
              <a:spcBef>
                <a:spcPct val="20000"/>
              </a:spcBef>
              <a:spcAft>
                <a:spcPct val="0"/>
              </a:spcAft>
              <a:buChar char="»"/>
              <a:defRPr sz="1400">
                <a:solidFill>
                  <a:srgbClr val="009EE0"/>
                </a:solidFill>
                <a:latin typeface="+mn-lt"/>
              </a:defRPr>
            </a:lvl5pPr>
            <a:lvl6pPr marL="2514600" indent="-228600" algn="l" rtl="0" fontAlgn="base">
              <a:spcBef>
                <a:spcPct val="20000"/>
              </a:spcBef>
              <a:spcAft>
                <a:spcPct val="0"/>
              </a:spcAft>
              <a:buChar char="»"/>
              <a:defRPr sz="1400">
                <a:solidFill>
                  <a:srgbClr val="009EE0"/>
                </a:solidFill>
                <a:latin typeface="+mn-lt"/>
              </a:defRPr>
            </a:lvl6pPr>
            <a:lvl7pPr marL="2971800" indent="-228600" algn="l" rtl="0" fontAlgn="base">
              <a:spcBef>
                <a:spcPct val="20000"/>
              </a:spcBef>
              <a:spcAft>
                <a:spcPct val="0"/>
              </a:spcAft>
              <a:buChar char="»"/>
              <a:defRPr sz="1400">
                <a:solidFill>
                  <a:srgbClr val="009EE0"/>
                </a:solidFill>
                <a:latin typeface="+mn-lt"/>
              </a:defRPr>
            </a:lvl7pPr>
            <a:lvl8pPr marL="3429000" indent="-228600" algn="l" rtl="0" fontAlgn="base">
              <a:spcBef>
                <a:spcPct val="20000"/>
              </a:spcBef>
              <a:spcAft>
                <a:spcPct val="0"/>
              </a:spcAft>
              <a:buChar char="»"/>
              <a:defRPr sz="1400">
                <a:solidFill>
                  <a:srgbClr val="009EE0"/>
                </a:solidFill>
                <a:latin typeface="+mn-lt"/>
              </a:defRPr>
            </a:lvl8pPr>
            <a:lvl9pPr marL="3886200" indent="-228600" algn="l" rtl="0" fontAlgn="base">
              <a:spcBef>
                <a:spcPct val="20000"/>
              </a:spcBef>
              <a:spcAft>
                <a:spcPct val="0"/>
              </a:spcAft>
              <a:buChar char="»"/>
              <a:defRPr sz="1400">
                <a:solidFill>
                  <a:srgbClr val="009EE0"/>
                </a:solidFill>
                <a:latin typeface="+mn-lt"/>
              </a:defRPr>
            </a:lvl9pPr>
          </a:lstStyle>
          <a:p>
            <a:pPr marL="177800" lvl="2" indent="0" algn="ctr" eaLnBrk="1" hangingPunct="1">
              <a:lnSpc>
                <a:spcPct val="90000"/>
              </a:lnSpc>
              <a:buFont typeface="Wingdings 3" pitchFamily="18" charset="2"/>
              <a:buNone/>
              <a:defRPr/>
            </a:pPr>
            <a:r>
              <a:rPr lang="fr-FR" b="1" dirty="0" smtClean="0">
                <a:solidFill>
                  <a:schemeClr val="tx1"/>
                </a:solidFill>
              </a:rPr>
              <a:t>Lecteur Encodeur</a:t>
            </a:r>
          </a:p>
          <a:p>
            <a:pPr marL="177800" lvl="2" indent="0" eaLnBrk="1" hangingPunct="1">
              <a:lnSpc>
                <a:spcPct val="90000"/>
              </a:lnSpc>
              <a:buFont typeface="Wingdings 3" pitchFamily="18" charset="2"/>
              <a:buNone/>
              <a:defRPr/>
            </a:pPr>
            <a:endParaRPr lang="fr-FR" b="1" dirty="0" smtClean="0"/>
          </a:p>
          <a:p>
            <a:pPr marL="1163638" lvl="2" indent="-358775" eaLnBrk="1" hangingPunct="1">
              <a:lnSpc>
                <a:spcPct val="90000"/>
              </a:lnSpc>
              <a:defRPr/>
            </a:pPr>
            <a:endParaRPr lang="fr-FR" sz="1600" dirty="0" smtClean="0"/>
          </a:p>
        </p:txBody>
      </p:sp>
      <p:pic>
        <p:nvPicPr>
          <p:cNvPr id="51" name="Picture 2" descr="M:\Banque d'images\symboles syno\Pictos Architecture MS 2012\EcranSimple_256.png" title="Micro-sesame"/>
          <p:cNvPicPr>
            <a:picLocks noChangeAspect="1" noChangeArrowheads="1"/>
          </p:cNvPicPr>
          <p:nvPr/>
        </p:nvPicPr>
        <p:blipFill>
          <a:blip r:embed="rId7"/>
          <a:srcRect/>
          <a:stretch>
            <a:fillRect/>
          </a:stretch>
        </p:blipFill>
        <p:spPr bwMode="auto">
          <a:xfrm>
            <a:off x="3024063" y="664386"/>
            <a:ext cx="1762125" cy="1919288"/>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Connecteur droit 60"/>
          <p:cNvCxnSpPr/>
          <p:nvPr/>
        </p:nvCxnSpPr>
        <p:spPr>
          <a:xfrm flipV="1">
            <a:off x="3926842" y="2464611"/>
            <a:ext cx="0" cy="433388"/>
          </a:xfrm>
          <a:prstGeom prst="line">
            <a:avLst/>
          </a:prstGeom>
          <a:ln w="44450" cmpd="sng">
            <a:solidFill>
              <a:srgbClr val="00B0F0"/>
            </a:solidFill>
          </a:ln>
        </p:spPr>
        <p:style>
          <a:lnRef idx="1">
            <a:schemeClr val="accent1"/>
          </a:lnRef>
          <a:fillRef idx="0">
            <a:schemeClr val="accent1"/>
          </a:fillRef>
          <a:effectRef idx="0">
            <a:schemeClr val="accent1"/>
          </a:effectRef>
          <a:fontRef idx="minor">
            <a:schemeClr val="tx1"/>
          </a:fontRef>
        </p:style>
      </p:cxnSp>
      <p:pic>
        <p:nvPicPr>
          <p:cNvPr id="33807" name="Picture 164" descr="http://www.gettyicons.com/free-icons/112/office-space/png/256/user_25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4204" y="1110012"/>
            <a:ext cx="126365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ZoneTexte 85"/>
          <p:cNvSpPr txBox="1">
            <a:spLocks noChangeArrowheads="1"/>
          </p:cNvSpPr>
          <p:nvPr/>
        </p:nvSpPr>
        <p:spPr bwMode="auto">
          <a:xfrm>
            <a:off x="2196232" y="1952400"/>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eaLnBrk="1" hangingPunct="1"/>
            <a:r>
              <a:rPr lang="fr-FR" b="1" dirty="0">
                <a:solidFill>
                  <a:schemeClr val="bg1"/>
                </a:solidFill>
              </a:rPr>
              <a:t>client</a:t>
            </a:r>
          </a:p>
        </p:txBody>
      </p:sp>
      <p:cxnSp>
        <p:nvCxnSpPr>
          <p:cNvPr id="87" name="Connecteur droit 86"/>
          <p:cNvCxnSpPr/>
          <p:nvPr/>
        </p:nvCxnSpPr>
        <p:spPr>
          <a:xfrm>
            <a:off x="991895" y="2897304"/>
            <a:ext cx="5061118" cy="695"/>
          </a:xfrm>
          <a:prstGeom prst="line">
            <a:avLst/>
          </a:prstGeom>
          <a:ln w="44450"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flipH="1" flipV="1">
            <a:off x="1693108" y="2897304"/>
            <a:ext cx="10586" cy="1029433"/>
          </a:xfrm>
          <a:prstGeom prst="line">
            <a:avLst/>
          </a:prstGeom>
          <a:ln w="44450" cmpd="sng">
            <a:solidFill>
              <a:srgbClr val="00B0F0"/>
            </a:solidFill>
          </a:ln>
        </p:spPr>
        <p:style>
          <a:lnRef idx="1">
            <a:schemeClr val="accent1"/>
          </a:lnRef>
          <a:fillRef idx="0">
            <a:schemeClr val="accent1"/>
          </a:fillRef>
          <a:effectRef idx="0">
            <a:schemeClr val="accent1"/>
          </a:effectRef>
          <a:fontRef idx="minor">
            <a:schemeClr val="tx1"/>
          </a:fontRef>
        </p:style>
      </p:cxnSp>
      <p:sp>
        <p:nvSpPr>
          <p:cNvPr id="33815" name="ZoneTexte 35844"/>
          <p:cNvSpPr txBox="1">
            <a:spLocks noChangeArrowheads="1"/>
          </p:cNvSpPr>
          <p:nvPr/>
        </p:nvSpPr>
        <p:spPr bwMode="auto">
          <a:xfrm>
            <a:off x="6251451" y="2110004"/>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eaLnBrk="1" hangingPunct="1"/>
            <a:r>
              <a:rPr lang="fr-FR" dirty="0">
                <a:solidFill>
                  <a:srgbClr val="00B0F0"/>
                </a:solidFill>
              </a:rPr>
              <a:t>12568</a:t>
            </a:r>
          </a:p>
        </p:txBody>
      </p:sp>
      <p:sp>
        <p:nvSpPr>
          <p:cNvPr id="33817" name="ZoneTexte 100"/>
          <p:cNvSpPr txBox="1">
            <a:spLocks noChangeArrowheads="1"/>
          </p:cNvSpPr>
          <p:nvPr/>
        </p:nvSpPr>
        <p:spPr bwMode="auto">
          <a:xfrm>
            <a:off x="6271977" y="1573563"/>
            <a:ext cx="995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eaLnBrk="1" hangingPunct="1"/>
            <a:r>
              <a:rPr lang="fr-FR" dirty="0">
                <a:solidFill>
                  <a:srgbClr val="00B0F0"/>
                </a:solidFill>
              </a:rPr>
              <a:t>48963</a:t>
            </a:r>
          </a:p>
        </p:txBody>
      </p:sp>
      <p:cxnSp>
        <p:nvCxnSpPr>
          <p:cNvPr id="33833" name="Connecteur en arc 2"/>
          <p:cNvCxnSpPr>
            <a:cxnSpLocks noChangeShapeType="1"/>
          </p:cNvCxnSpPr>
          <p:nvPr/>
        </p:nvCxnSpPr>
        <p:spPr bwMode="auto">
          <a:xfrm flipV="1">
            <a:off x="6554663" y="1545109"/>
            <a:ext cx="671513" cy="130175"/>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34" name="Line 24"/>
          <p:cNvSpPr>
            <a:spLocks noChangeShapeType="1"/>
          </p:cNvSpPr>
          <p:nvPr/>
        </p:nvSpPr>
        <p:spPr bwMode="auto">
          <a:xfrm flipV="1">
            <a:off x="6053013" y="1484784"/>
            <a:ext cx="1444625" cy="4635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sp>
        <p:nvSpPr>
          <p:cNvPr id="33835" name="Line 24"/>
          <p:cNvSpPr>
            <a:spLocks noChangeShapeType="1"/>
          </p:cNvSpPr>
          <p:nvPr/>
        </p:nvSpPr>
        <p:spPr bwMode="auto">
          <a:xfrm>
            <a:off x="6053013" y="2110004"/>
            <a:ext cx="1742812" cy="35460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sp>
        <p:nvSpPr>
          <p:cNvPr id="70" name="Rectangle 7"/>
          <p:cNvSpPr>
            <a:spLocks noGrp="1"/>
          </p:cNvSpPr>
          <p:nvPr>
            <p:ph type="title"/>
          </p:nvPr>
        </p:nvSpPr>
        <p:spPr>
          <a:xfrm>
            <a:off x="1130300" y="44624"/>
            <a:ext cx="7905750" cy="792163"/>
          </a:xfrm>
          <a:noFill/>
          <a:ln/>
        </p:spPr>
        <p:txBody>
          <a:bodyPr/>
          <a:lstStyle/>
          <a:p>
            <a:r>
              <a:rPr lang="fr-FR" sz="3200" dirty="0">
                <a:solidFill>
                  <a:schemeClr val="tx1">
                    <a:lumMod val="50000"/>
                    <a:lumOff val="50000"/>
                  </a:schemeClr>
                </a:solidFill>
              </a:rPr>
              <a:t>Le concept Offline</a:t>
            </a:r>
          </a:p>
        </p:txBody>
      </p:sp>
      <p:pic>
        <p:nvPicPr>
          <p:cNvPr id="71" name="Image 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518820" y="1324926"/>
            <a:ext cx="1190500" cy="895412"/>
          </a:xfrm>
          <a:prstGeom prst="rect">
            <a:avLst/>
          </a:prstGeom>
        </p:spPr>
      </p:pic>
      <p:sp>
        <p:nvSpPr>
          <p:cNvPr id="75" name="Text Box 8"/>
          <p:cNvSpPr txBox="1">
            <a:spLocks noChangeArrowheads="1"/>
          </p:cNvSpPr>
          <p:nvPr/>
        </p:nvSpPr>
        <p:spPr bwMode="auto">
          <a:xfrm>
            <a:off x="7452320" y="1596234"/>
            <a:ext cx="1133475"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algn="ctr" eaLnBrk="1" hangingPunct="1">
              <a:spcBef>
                <a:spcPct val="50000"/>
              </a:spcBef>
              <a:buClrTx/>
              <a:buFontTx/>
              <a:buNone/>
            </a:pPr>
            <a:r>
              <a:rPr lang="fr-FR" sz="1400" b="1" dirty="0" smtClean="0">
                <a:solidFill>
                  <a:schemeClr val="tx1"/>
                </a:solidFill>
                <a:latin typeface="+mn-lt"/>
                <a:cs typeface="Arial" charset="0"/>
              </a:rPr>
              <a:t>Badge</a:t>
            </a:r>
            <a:endParaRPr lang="fr-FR" sz="1400" b="1" dirty="0">
              <a:solidFill>
                <a:schemeClr val="tx1"/>
              </a:solidFill>
              <a:latin typeface="+mn-lt"/>
              <a:cs typeface="Arial" charset="0"/>
            </a:endParaRPr>
          </a:p>
        </p:txBody>
      </p:sp>
      <p:pic>
        <p:nvPicPr>
          <p:cNvPr id="5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0559" y="3265570"/>
            <a:ext cx="99695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ectangle 7"/>
          <p:cNvSpPr txBox="1">
            <a:spLocks noChangeArrowheads="1"/>
          </p:cNvSpPr>
          <p:nvPr/>
        </p:nvSpPr>
        <p:spPr bwMode="auto">
          <a:xfrm>
            <a:off x="-5055" y="3255566"/>
            <a:ext cx="1259124" cy="94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rtl="0" eaLnBrk="0" fontAlgn="base" hangingPunct="0">
              <a:spcBef>
                <a:spcPct val="20000"/>
              </a:spcBef>
              <a:spcAft>
                <a:spcPct val="0"/>
              </a:spcAft>
              <a:buClr>
                <a:schemeClr val="bg1"/>
              </a:buClr>
              <a:buChar char="•"/>
              <a:defRPr sz="1600">
                <a:solidFill>
                  <a:srgbClr val="009EE0"/>
                </a:solidFill>
                <a:latin typeface="+mn-lt"/>
                <a:ea typeface="+mn-ea"/>
                <a:cs typeface="+mn-cs"/>
              </a:defRPr>
            </a:lvl1pPr>
            <a:lvl2pPr marL="742950" indent="-285750" algn="l" rtl="0" eaLnBrk="0" fontAlgn="base" hangingPunct="0">
              <a:spcBef>
                <a:spcPct val="20000"/>
              </a:spcBef>
              <a:spcAft>
                <a:spcPct val="0"/>
              </a:spcAft>
              <a:buClr>
                <a:srgbClr val="FFEC00"/>
              </a:buClr>
              <a:buSzPct val="110000"/>
              <a:buFont typeface="Wingdings 3" pitchFamily="18" charset="2"/>
              <a:buChar char="Æ"/>
              <a:defRPr sz="1600">
                <a:solidFill>
                  <a:srgbClr val="009EE0"/>
                </a:solidFill>
                <a:latin typeface="+mn-lt"/>
              </a:defRPr>
            </a:lvl2pPr>
            <a:lvl3pPr marL="1143000" indent="-228600" algn="l" rtl="0" eaLnBrk="0" fontAlgn="base" hangingPunct="0">
              <a:spcBef>
                <a:spcPct val="20000"/>
              </a:spcBef>
              <a:spcAft>
                <a:spcPct val="0"/>
              </a:spcAft>
              <a:buClr>
                <a:srgbClr val="FFEC00"/>
              </a:buClr>
              <a:buFont typeface="Wingdings 3" pitchFamily="18" charset="2"/>
              <a:buBlip>
                <a:blip r:embed="rId6"/>
              </a:buBlip>
              <a:defRPr sz="1400">
                <a:solidFill>
                  <a:srgbClr val="009EE0"/>
                </a:solidFill>
                <a:latin typeface="+mn-lt"/>
              </a:defRPr>
            </a:lvl3pPr>
            <a:lvl4pPr marL="1600200" indent="-228600" algn="l" rtl="0" eaLnBrk="0" fontAlgn="base" hangingPunct="0">
              <a:spcBef>
                <a:spcPct val="20000"/>
              </a:spcBef>
              <a:spcAft>
                <a:spcPct val="0"/>
              </a:spcAft>
              <a:buChar char="–"/>
              <a:defRPr sz="1400">
                <a:solidFill>
                  <a:srgbClr val="009EE0"/>
                </a:solidFill>
                <a:latin typeface="+mn-lt"/>
              </a:defRPr>
            </a:lvl4pPr>
            <a:lvl5pPr marL="2057400" indent="-228600" algn="l" rtl="0" eaLnBrk="0" fontAlgn="base" hangingPunct="0">
              <a:spcBef>
                <a:spcPct val="20000"/>
              </a:spcBef>
              <a:spcAft>
                <a:spcPct val="0"/>
              </a:spcAft>
              <a:buChar char="»"/>
              <a:defRPr sz="1400">
                <a:solidFill>
                  <a:srgbClr val="009EE0"/>
                </a:solidFill>
                <a:latin typeface="+mn-lt"/>
              </a:defRPr>
            </a:lvl5pPr>
            <a:lvl6pPr marL="2514600" indent="-228600" algn="l" rtl="0" fontAlgn="base">
              <a:spcBef>
                <a:spcPct val="20000"/>
              </a:spcBef>
              <a:spcAft>
                <a:spcPct val="0"/>
              </a:spcAft>
              <a:buChar char="»"/>
              <a:defRPr sz="1400">
                <a:solidFill>
                  <a:srgbClr val="009EE0"/>
                </a:solidFill>
                <a:latin typeface="+mn-lt"/>
              </a:defRPr>
            </a:lvl6pPr>
            <a:lvl7pPr marL="2971800" indent="-228600" algn="l" rtl="0" fontAlgn="base">
              <a:spcBef>
                <a:spcPct val="20000"/>
              </a:spcBef>
              <a:spcAft>
                <a:spcPct val="0"/>
              </a:spcAft>
              <a:buChar char="»"/>
              <a:defRPr sz="1400">
                <a:solidFill>
                  <a:srgbClr val="009EE0"/>
                </a:solidFill>
                <a:latin typeface="+mn-lt"/>
              </a:defRPr>
            </a:lvl7pPr>
            <a:lvl8pPr marL="3429000" indent="-228600" algn="l" rtl="0" fontAlgn="base">
              <a:spcBef>
                <a:spcPct val="20000"/>
              </a:spcBef>
              <a:spcAft>
                <a:spcPct val="0"/>
              </a:spcAft>
              <a:buChar char="»"/>
              <a:defRPr sz="1400">
                <a:solidFill>
                  <a:srgbClr val="009EE0"/>
                </a:solidFill>
                <a:latin typeface="+mn-lt"/>
              </a:defRPr>
            </a:lvl8pPr>
            <a:lvl9pPr marL="3886200" indent="-228600" algn="l" rtl="0" fontAlgn="base">
              <a:spcBef>
                <a:spcPct val="20000"/>
              </a:spcBef>
              <a:spcAft>
                <a:spcPct val="0"/>
              </a:spcAft>
              <a:buChar char="»"/>
              <a:defRPr sz="1400">
                <a:solidFill>
                  <a:srgbClr val="009EE0"/>
                </a:solidFill>
                <a:latin typeface="+mn-lt"/>
              </a:defRPr>
            </a:lvl9pPr>
          </a:lstStyle>
          <a:p>
            <a:pPr marL="177800" lvl="2" indent="0" algn="ctr" eaLnBrk="1" hangingPunct="1">
              <a:lnSpc>
                <a:spcPct val="90000"/>
              </a:lnSpc>
              <a:buFont typeface="Wingdings 3" pitchFamily="18" charset="2"/>
              <a:buNone/>
              <a:defRPr/>
            </a:pPr>
            <a:r>
              <a:rPr lang="fr-FR" b="1" dirty="0" smtClean="0">
                <a:solidFill>
                  <a:schemeClr val="tx1"/>
                </a:solidFill>
              </a:rPr>
              <a:t>Borne de chargement des droits d’accès offline</a:t>
            </a:r>
          </a:p>
        </p:txBody>
      </p:sp>
      <p:sp>
        <p:nvSpPr>
          <p:cNvPr id="33816" name="ZoneTexte 99"/>
          <p:cNvSpPr txBox="1">
            <a:spLocks noChangeArrowheads="1"/>
          </p:cNvSpPr>
          <p:nvPr/>
        </p:nvSpPr>
        <p:spPr bwMode="auto">
          <a:xfrm>
            <a:off x="3032181" y="1003135"/>
            <a:ext cx="1822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eaLnBrk="1" hangingPunct="1"/>
            <a:r>
              <a:rPr lang="fr-FR" dirty="0" smtClean="0">
                <a:solidFill>
                  <a:schemeClr val="tx1"/>
                </a:solidFill>
              </a:rPr>
              <a:t>48963 </a:t>
            </a:r>
            <a:r>
              <a:rPr lang="fr-FR" sz="1200" dirty="0" smtClean="0">
                <a:solidFill>
                  <a:schemeClr val="tx1"/>
                </a:solidFill>
              </a:rPr>
              <a:t>&gt; groupe 1</a:t>
            </a:r>
          </a:p>
          <a:p>
            <a:pPr eaLnBrk="1" hangingPunct="1"/>
            <a:r>
              <a:rPr lang="fr-FR" dirty="0" smtClean="0">
                <a:solidFill>
                  <a:schemeClr val="tx1"/>
                </a:solidFill>
              </a:rPr>
              <a:t>12568 </a:t>
            </a:r>
            <a:r>
              <a:rPr lang="fr-FR" sz="1200" dirty="0">
                <a:solidFill>
                  <a:schemeClr val="tx1"/>
                </a:solidFill>
              </a:rPr>
              <a:t>&gt; groupe </a:t>
            </a:r>
            <a:r>
              <a:rPr lang="fr-FR" sz="1200" dirty="0" smtClean="0">
                <a:solidFill>
                  <a:schemeClr val="tx1"/>
                </a:solidFill>
              </a:rPr>
              <a:t>1 + 2</a:t>
            </a:r>
            <a:endParaRPr lang="fr-FR" sz="1200" dirty="0">
              <a:solidFill>
                <a:schemeClr val="tx1"/>
              </a:solidFill>
            </a:endParaRPr>
          </a:p>
        </p:txBody>
      </p:sp>
      <p:sp>
        <p:nvSpPr>
          <p:cNvPr id="33840" name="ZoneTexte 35844"/>
          <p:cNvSpPr txBox="1">
            <a:spLocks noChangeArrowheads="1"/>
          </p:cNvSpPr>
          <p:nvPr/>
        </p:nvSpPr>
        <p:spPr bwMode="auto">
          <a:xfrm>
            <a:off x="1581535" y="4662357"/>
            <a:ext cx="14069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algn="ctr" eaLnBrk="1" hangingPunct="1"/>
            <a:r>
              <a:rPr lang="fr-FR" dirty="0" smtClean="0">
                <a:solidFill>
                  <a:srgbClr val="00B0F0"/>
                </a:solidFill>
              </a:rPr>
              <a:t>Groupe de portes 1 + 2</a:t>
            </a:r>
          </a:p>
          <a:p>
            <a:pPr eaLnBrk="1" hangingPunct="1"/>
            <a:endParaRPr lang="fr-FR" dirty="0" smtClean="0"/>
          </a:p>
          <a:p>
            <a:pPr eaLnBrk="1" hangingPunct="1"/>
            <a:r>
              <a:rPr lang="fr-FR" dirty="0" smtClean="0">
                <a:solidFill>
                  <a:srgbClr val="00B0F0"/>
                </a:solidFill>
              </a:rPr>
              <a:t>12568</a:t>
            </a:r>
            <a:endParaRPr lang="fr-FR" dirty="0">
              <a:solidFill>
                <a:srgbClr val="00B0F0"/>
              </a:solidFill>
            </a:endParaRPr>
          </a:p>
        </p:txBody>
      </p:sp>
      <p:sp>
        <p:nvSpPr>
          <p:cNvPr id="33838" name="ZoneTexte 100"/>
          <p:cNvSpPr txBox="1">
            <a:spLocks noChangeArrowheads="1"/>
          </p:cNvSpPr>
          <p:nvPr/>
        </p:nvSpPr>
        <p:spPr bwMode="auto">
          <a:xfrm>
            <a:off x="41273" y="4585164"/>
            <a:ext cx="12450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algn="ctr" eaLnBrk="1" hangingPunct="1"/>
            <a:r>
              <a:rPr lang="fr-FR" dirty="0" smtClean="0">
                <a:solidFill>
                  <a:srgbClr val="00B0F0"/>
                </a:solidFill>
              </a:rPr>
              <a:t>Groupe de portes 1</a:t>
            </a:r>
          </a:p>
          <a:p>
            <a:pPr eaLnBrk="1" hangingPunct="1"/>
            <a:endParaRPr lang="fr-FR" dirty="0" smtClean="0"/>
          </a:p>
          <a:p>
            <a:pPr algn="r" eaLnBrk="1" hangingPunct="1"/>
            <a:r>
              <a:rPr lang="fr-FR" dirty="0" smtClean="0">
                <a:solidFill>
                  <a:srgbClr val="00B0F0"/>
                </a:solidFill>
              </a:rPr>
              <a:t>48963</a:t>
            </a:r>
            <a:endParaRPr lang="fr-FR" dirty="0">
              <a:solidFill>
                <a:srgbClr val="00B0F0"/>
              </a:solidFill>
            </a:endParaRPr>
          </a:p>
        </p:txBody>
      </p:sp>
      <p:sp>
        <p:nvSpPr>
          <p:cNvPr id="33841" name="Line 24"/>
          <p:cNvSpPr>
            <a:spLocks noChangeShapeType="1"/>
          </p:cNvSpPr>
          <p:nvPr/>
        </p:nvSpPr>
        <p:spPr bwMode="auto">
          <a:xfrm flipH="1">
            <a:off x="1041290" y="4362467"/>
            <a:ext cx="509180" cy="66911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sp>
        <p:nvSpPr>
          <p:cNvPr id="33839" name="Line 24"/>
          <p:cNvSpPr>
            <a:spLocks noChangeShapeType="1"/>
          </p:cNvSpPr>
          <p:nvPr/>
        </p:nvSpPr>
        <p:spPr bwMode="auto">
          <a:xfrm>
            <a:off x="1827629" y="4314914"/>
            <a:ext cx="412565" cy="74263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sp>
        <p:nvSpPr>
          <p:cNvPr id="3" name="Rectangle à coins arrondis 2"/>
          <p:cNvSpPr/>
          <p:nvPr/>
        </p:nvSpPr>
        <p:spPr>
          <a:xfrm>
            <a:off x="3059833" y="3977297"/>
            <a:ext cx="1838727" cy="1886376"/>
          </a:xfrm>
          <a:prstGeom prst="round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à coins arrondis 61"/>
          <p:cNvSpPr/>
          <p:nvPr/>
        </p:nvSpPr>
        <p:spPr>
          <a:xfrm>
            <a:off x="5197207" y="3977297"/>
            <a:ext cx="1839600" cy="1886376"/>
          </a:xfrm>
          <a:prstGeom prst="round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100"/>
          <p:cNvSpPr txBox="1">
            <a:spLocks noChangeArrowheads="1"/>
          </p:cNvSpPr>
          <p:nvPr/>
        </p:nvSpPr>
        <p:spPr bwMode="auto">
          <a:xfrm>
            <a:off x="3658419" y="3970203"/>
            <a:ext cx="1245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algn="ctr" eaLnBrk="1" hangingPunct="1"/>
            <a:r>
              <a:rPr lang="fr-FR" dirty="0" smtClean="0">
                <a:solidFill>
                  <a:srgbClr val="00B0F0"/>
                </a:solidFill>
              </a:rPr>
              <a:t>Groupe</a:t>
            </a:r>
          </a:p>
          <a:p>
            <a:pPr algn="ctr" eaLnBrk="1" hangingPunct="1"/>
            <a:r>
              <a:rPr lang="fr-FR" dirty="0" smtClean="0">
                <a:solidFill>
                  <a:srgbClr val="00B0F0"/>
                </a:solidFill>
              </a:rPr>
              <a:t>de portes 1</a:t>
            </a:r>
          </a:p>
        </p:txBody>
      </p:sp>
      <p:sp>
        <p:nvSpPr>
          <p:cNvPr id="64" name="ZoneTexte 100"/>
          <p:cNvSpPr txBox="1">
            <a:spLocks noChangeArrowheads="1"/>
          </p:cNvSpPr>
          <p:nvPr/>
        </p:nvSpPr>
        <p:spPr bwMode="auto">
          <a:xfrm>
            <a:off x="5775204" y="3970203"/>
            <a:ext cx="1245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algn="ctr" eaLnBrk="1" hangingPunct="1"/>
            <a:r>
              <a:rPr lang="fr-FR" dirty="0" smtClean="0">
                <a:solidFill>
                  <a:srgbClr val="00B0F0"/>
                </a:solidFill>
              </a:rPr>
              <a:t>Groupe</a:t>
            </a:r>
          </a:p>
          <a:p>
            <a:pPr algn="ctr" eaLnBrk="1" hangingPunct="1"/>
            <a:r>
              <a:rPr lang="fr-FR" dirty="0" smtClean="0">
                <a:solidFill>
                  <a:srgbClr val="00B0F0"/>
                </a:solidFill>
              </a:rPr>
              <a:t>de portes 2</a:t>
            </a:r>
          </a:p>
        </p:txBody>
      </p:sp>
      <p:sp>
        <p:nvSpPr>
          <p:cNvPr id="89" name="Line 24"/>
          <p:cNvSpPr>
            <a:spLocks noChangeShapeType="1"/>
          </p:cNvSpPr>
          <p:nvPr/>
        </p:nvSpPr>
        <p:spPr bwMode="auto">
          <a:xfrm flipH="1" flipV="1">
            <a:off x="4786188" y="5739574"/>
            <a:ext cx="844452" cy="67002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sp>
        <p:nvSpPr>
          <p:cNvPr id="65" name="Line 24"/>
          <p:cNvSpPr>
            <a:spLocks noChangeShapeType="1"/>
          </p:cNvSpPr>
          <p:nvPr/>
        </p:nvSpPr>
        <p:spPr bwMode="auto">
          <a:xfrm>
            <a:off x="7362362" y="3664487"/>
            <a:ext cx="630014" cy="467789"/>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sp>
        <p:nvSpPr>
          <p:cNvPr id="66" name="Line 24"/>
          <p:cNvSpPr>
            <a:spLocks noChangeShapeType="1"/>
          </p:cNvSpPr>
          <p:nvPr/>
        </p:nvSpPr>
        <p:spPr bwMode="auto">
          <a:xfrm flipH="1">
            <a:off x="4289023" y="3550171"/>
            <a:ext cx="2152928" cy="43612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sp>
        <p:nvSpPr>
          <p:cNvPr id="67" name="Rectangle 7"/>
          <p:cNvSpPr txBox="1">
            <a:spLocks noChangeArrowheads="1"/>
          </p:cNvSpPr>
          <p:nvPr/>
        </p:nvSpPr>
        <p:spPr bwMode="auto">
          <a:xfrm>
            <a:off x="2190681" y="2609272"/>
            <a:ext cx="792087" cy="30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rtl="0" eaLnBrk="0" fontAlgn="base" hangingPunct="0">
              <a:spcBef>
                <a:spcPct val="20000"/>
              </a:spcBef>
              <a:spcAft>
                <a:spcPct val="0"/>
              </a:spcAft>
              <a:buClr>
                <a:schemeClr val="bg1"/>
              </a:buClr>
              <a:buChar char="•"/>
              <a:defRPr sz="1600">
                <a:solidFill>
                  <a:srgbClr val="009EE0"/>
                </a:solidFill>
                <a:latin typeface="+mn-lt"/>
                <a:ea typeface="+mn-ea"/>
                <a:cs typeface="+mn-cs"/>
              </a:defRPr>
            </a:lvl1pPr>
            <a:lvl2pPr marL="742950" indent="-285750" algn="l" rtl="0" eaLnBrk="0" fontAlgn="base" hangingPunct="0">
              <a:spcBef>
                <a:spcPct val="20000"/>
              </a:spcBef>
              <a:spcAft>
                <a:spcPct val="0"/>
              </a:spcAft>
              <a:buClr>
                <a:srgbClr val="FFEC00"/>
              </a:buClr>
              <a:buSzPct val="110000"/>
              <a:buFont typeface="Wingdings 3" pitchFamily="18" charset="2"/>
              <a:buChar char="Æ"/>
              <a:defRPr sz="1600">
                <a:solidFill>
                  <a:srgbClr val="009EE0"/>
                </a:solidFill>
                <a:latin typeface="+mn-lt"/>
              </a:defRPr>
            </a:lvl2pPr>
            <a:lvl3pPr marL="1143000" indent="-228600" algn="l" rtl="0" eaLnBrk="0" fontAlgn="base" hangingPunct="0">
              <a:spcBef>
                <a:spcPct val="20000"/>
              </a:spcBef>
              <a:spcAft>
                <a:spcPct val="0"/>
              </a:spcAft>
              <a:buClr>
                <a:srgbClr val="FFEC00"/>
              </a:buClr>
              <a:buFont typeface="Wingdings 3" pitchFamily="18" charset="2"/>
              <a:buBlip>
                <a:blip r:embed="rId6"/>
              </a:buBlip>
              <a:defRPr sz="1400">
                <a:solidFill>
                  <a:srgbClr val="009EE0"/>
                </a:solidFill>
                <a:latin typeface="+mn-lt"/>
              </a:defRPr>
            </a:lvl3pPr>
            <a:lvl4pPr marL="1600200" indent="-228600" algn="l" rtl="0" eaLnBrk="0" fontAlgn="base" hangingPunct="0">
              <a:spcBef>
                <a:spcPct val="20000"/>
              </a:spcBef>
              <a:spcAft>
                <a:spcPct val="0"/>
              </a:spcAft>
              <a:buChar char="–"/>
              <a:defRPr sz="1400">
                <a:solidFill>
                  <a:srgbClr val="009EE0"/>
                </a:solidFill>
                <a:latin typeface="+mn-lt"/>
              </a:defRPr>
            </a:lvl4pPr>
            <a:lvl5pPr marL="2057400" indent="-228600" algn="l" rtl="0" eaLnBrk="0" fontAlgn="base" hangingPunct="0">
              <a:spcBef>
                <a:spcPct val="20000"/>
              </a:spcBef>
              <a:spcAft>
                <a:spcPct val="0"/>
              </a:spcAft>
              <a:buChar char="»"/>
              <a:defRPr sz="1400">
                <a:solidFill>
                  <a:srgbClr val="009EE0"/>
                </a:solidFill>
                <a:latin typeface="+mn-lt"/>
              </a:defRPr>
            </a:lvl5pPr>
            <a:lvl6pPr marL="2514600" indent="-228600" algn="l" rtl="0" fontAlgn="base">
              <a:spcBef>
                <a:spcPct val="20000"/>
              </a:spcBef>
              <a:spcAft>
                <a:spcPct val="0"/>
              </a:spcAft>
              <a:buChar char="»"/>
              <a:defRPr sz="1400">
                <a:solidFill>
                  <a:srgbClr val="009EE0"/>
                </a:solidFill>
                <a:latin typeface="+mn-lt"/>
              </a:defRPr>
            </a:lvl6pPr>
            <a:lvl7pPr marL="2971800" indent="-228600" algn="l" rtl="0" fontAlgn="base">
              <a:spcBef>
                <a:spcPct val="20000"/>
              </a:spcBef>
              <a:spcAft>
                <a:spcPct val="0"/>
              </a:spcAft>
              <a:buChar char="»"/>
              <a:defRPr sz="1400">
                <a:solidFill>
                  <a:srgbClr val="009EE0"/>
                </a:solidFill>
                <a:latin typeface="+mn-lt"/>
              </a:defRPr>
            </a:lvl7pPr>
            <a:lvl8pPr marL="3429000" indent="-228600" algn="l" rtl="0" fontAlgn="base">
              <a:spcBef>
                <a:spcPct val="20000"/>
              </a:spcBef>
              <a:spcAft>
                <a:spcPct val="0"/>
              </a:spcAft>
              <a:buChar char="»"/>
              <a:defRPr sz="1400">
                <a:solidFill>
                  <a:srgbClr val="009EE0"/>
                </a:solidFill>
                <a:latin typeface="+mn-lt"/>
              </a:defRPr>
            </a:lvl8pPr>
            <a:lvl9pPr marL="3886200" indent="-228600" algn="l" rtl="0" fontAlgn="base">
              <a:spcBef>
                <a:spcPct val="20000"/>
              </a:spcBef>
              <a:spcAft>
                <a:spcPct val="0"/>
              </a:spcAft>
              <a:buChar char="»"/>
              <a:defRPr sz="1400">
                <a:solidFill>
                  <a:srgbClr val="009EE0"/>
                </a:solidFill>
                <a:latin typeface="+mn-lt"/>
              </a:defRPr>
            </a:lvl9pPr>
          </a:lstStyle>
          <a:p>
            <a:pPr marL="177800" lvl="2" indent="0" eaLnBrk="1" hangingPunct="1">
              <a:lnSpc>
                <a:spcPct val="90000"/>
              </a:lnSpc>
              <a:buFont typeface="Wingdings 3" pitchFamily="18" charset="2"/>
              <a:buNone/>
              <a:defRPr/>
            </a:pPr>
            <a:r>
              <a:rPr lang="fr-FR" b="1" dirty="0" smtClean="0">
                <a:solidFill>
                  <a:srgbClr val="00B0F0"/>
                </a:solidFill>
              </a:rPr>
              <a:t>IP</a:t>
            </a:r>
          </a:p>
        </p:txBody>
      </p:sp>
      <p:pic>
        <p:nvPicPr>
          <p:cNvPr id="79" name="Image 7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3839" y="764341"/>
            <a:ext cx="2386433" cy="199910"/>
          </a:xfrm>
          <a:prstGeom prst="rect">
            <a:avLst/>
          </a:prstGeom>
        </p:spPr>
      </p:pic>
      <p:pic>
        <p:nvPicPr>
          <p:cNvPr id="58" name="Picture 166" descr="http://www.veryicon.com/icon/png/System/Artists%20Valley%20Sample/Business%20Man%20Blu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56578" y="5690273"/>
            <a:ext cx="879307" cy="87930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045" y="5769524"/>
            <a:ext cx="5905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66" descr="http://www.veryicon.com/icon/png/System/Artists%20Valley%20Sample/Business%20Man%20Blu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73013" y="2972366"/>
            <a:ext cx="879307" cy="87930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51401" y="6165304"/>
            <a:ext cx="5905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5100" y="764704"/>
            <a:ext cx="494552" cy="53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66" descr="http://www.veryicon.com/icon/png/System/Artists%20Valley%20Sample/Business%20Man%20Blu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88605" y="2272278"/>
            <a:ext cx="687310" cy="68731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à coins arrondis 82"/>
          <p:cNvSpPr/>
          <p:nvPr/>
        </p:nvSpPr>
        <p:spPr>
          <a:xfrm>
            <a:off x="7201951" y="3957834"/>
            <a:ext cx="1839600" cy="1886376"/>
          </a:xfrm>
          <a:prstGeom prst="round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100"/>
          <p:cNvSpPr txBox="1">
            <a:spLocks noChangeArrowheads="1"/>
          </p:cNvSpPr>
          <p:nvPr/>
        </p:nvSpPr>
        <p:spPr bwMode="auto">
          <a:xfrm>
            <a:off x="7463800" y="3950740"/>
            <a:ext cx="1644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09EE0"/>
                </a:solidFill>
                <a:latin typeface="Arial" charset="0"/>
              </a:defRPr>
            </a:lvl1pPr>
            <a:lvl2pPr marL="742950" indent="-285750" eaLnBrk="0" hangingPunct="0">
              <a:defRPr sz="1600">
                <a:solidFill>
                  <a:srgbClr val="009EE0"/>
                </a:solidFill>
                <a:latin typeface="Arial" charset="0"/>
              </a:defRPr>
            </a:lvl2pPr>
            <a:lvl3pPr marL="1143000" indent="-228600" eaLnBrk="0" hangingPunct="0">
              <a:defRPr sz="1600">
                <a:solidFill>
                  <a:srgbClr val="009EE0"/>
                </a:solidFill>
                <a:latin typeface="Arial" charset="0"/>
              </a:defRPr>
            </a:lvl3pPr>
            <a:lvl4pPr marL="1600200" indent="-228600" eaLnBrk="0" hangingPunct="0">
              <a:defRPr sz="1600">
                <a:solidFill>
                  <a:srgbClr val="009EE0"/>
                </a:solidFill>
                <a:latin typeface="Arial" charset="0"/>
              </a:defRPr>
            </a:lvl4pPr>
            <a:lvl5pPr marL="2057400" indent="-228600" eaLnBrk="0" hangingPunct="0">
              <a:defRPr sz="1600">
                <a:solidFill>
                  <a:srgbClr val="009EE0"/>
                </a:solidFill>
                <a:latin typeface="Arial" charset="0"/>
              </a:defRPr>
            </a:lvl5pPr>
            <a:lvl6pPr marL="25146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6pPr>
            <a:lvl7pPr marL="29718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7pPr>
            <a:lvl8pPr marL="34290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8pPr>
            <a:lvl9pPr marL="3886200" indent="-228600" algn="just" eaLnBrk="0" fontAlgn="base" hangingPunct="0">
              <a:spcBef>
                <a:spcPct val="0"/>
              </a:spcBef>
              <a:spcAft>
                <a:spcPct val="0"/>
              </a:spcAft>
              <a:buClr>
                <a:srgbClr val="D6C700"/>
              </a:buClr>
              <a:buFont typeface="Wingdings 3" pitchFamily="18" charset="2"/>
              <a:defRPr sz="1600">
                <a:solidFill>
                  <a:srgbClr val="009EE0"/>
                </a:solidFill>
                <a:latin typeface="Arial" charset="0"/>
              </a:defRPr>
            </a:lvl9pPr>
          </a:lstStyle>
          <a:p>
            <a:pPr algn="ctr" eaLnBrk="1" hangingPunct="1"/>
            <a:r>
              <a:rPr lang="fr-FR" dirty="0" smtClean="0">
                <a:solidFill>
                  <a:srgbClr val="00B0F0"/>
                </a:solidFill>
              </a:rPr>
              <a:t>Groupes</a:t>
            </a:r>
          </a:p>
          <a:p>
            <a:pPr algn="ctr" eaLnBrk="1" hangingPunct="1"/>
            <a:r>
              <a:rPr lang="fr-FR" dirty="0" smtClean="0">
                <a:solidFill>
                  <a:srgbClr val="00B0F0"/>
                </a:solidFill>
              </a:rPr>
              <a:t>de portes 1 + 2</a:t>
            </a:r>
          </a:p>
        </p:txBody>
      </p:sp>
      <p:sp>
        <p:nvSpPr>
          <p:cNvPr id="85" name="Line 24"/>
          <p:cNvSpPr>
            <a:spLocks noChangeShapeType="1"/>
          </p:cNvSpPr>
          <p:nvPr/>
        </p:nvSpPr>
        <p:spPr bwMode="auto">
          <a:xfrm flipV="1">
            <a:off x="6689898" y="5800830"/>
            <a:ext cx="807740" cy="583279"/>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sp>
        <p:nvSpPr>
          <p:cNvPr id="92" name="Line 24"/>
          <p:cNvSpPr>
            <a:spLocks noChangeShapeType="1"/>
          </p:cNvSpPr>
          <p:nvPr/>
        </p:nvSpPr>
        <p:spPr bwMode="auto">
          <a:xfrm flipH="1">
            <a:off x="6600042" y="3728863"/>
            <a:ext cx="179713" cy="40341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fr-FR"/>
          </a:p>
        </p:txBody>
      </p:sp>
    </p:spTree>
    <p:extLst>
      <p:ext uri="{BB962C8B-B14F-4D97-AF65-F5344CB8AC3E}">
        <p14:creationId xmlns:p14="http://schemas.microsoft.com/office/powerpoint/2010/main" val="354807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0" y="764704"/>
            <a:ext cx="8892480" cy="6048672"/>
          </a:xfrm>
        </p:spPr>
        <p:txBody>
          <a:bodyPr/>
          <a:lstStyle/>
          <a:p>
            <a:r>
              <a:rPr lang="fr-FR" sz="1800" smtClean="0"/>
              <a:t>MICRO-SESAME 2015 </a:t>
            </a:r>
            <a:r>
              <a:rPr lang="fr-FR" sz="1800" dirty="0" smtClean="0"/>
              <a:t>ou supérieur</a:t>
            </a:r>
          </a:p>
          <a:p>
            <a:pPr lvl="1"/>
            <a:r>
              <a:rPr lang="fr-FR" sz="1600" dirty="0" smtClean="0">
                <a:solidFill>
                  <a:srgbClr val="FF9900"/>
                </a:solidFill>
              </a:rPr>
              <a:t>Gestion centralisée des droits d’accès online et offline</a:t>
            </a:r>
          </a:p>
          <a:p>
            <a:pPr lvl="1"/>
            <a:r>
              <a:rPr lang="fr-FR" sz="1600" dirty="0">
                <a:solidFill>
                  <a:srgbClr val="FF9900"/>
                </a:solidFill>
              </a:rPr>
              <a:t>Nouvelle licence MS-</a:t>
            </a:r>
            <a:r>
              <a:rPr lang="fr-FR" sz="1600" dirty="0" err="1">
                <a:solidFill>
                  <a:srgbClr val="FF9900"/>
                </a:solidFill>
              </a:rPr>
              <a:t>CAOFFxx</a:t>
            </a:r>
            <a:r>
              <a:rPr lang="fr-FR" sz="1600" dirty="0">
                <a:solidFill>
                  <a:srgbClr val="FF9900"/>
                </a:solidFill>
              </a:rPr>
              <a:t> selon le nombre de lecteur offline total</a:t>
            </a:r>
          </a:p>
          <a:p>
            <a:pPr marL="0" indent="0">
              <a:buNone/>
            </a:pPr>
            <a:endParaRPr lang="fr-FR" sz="1800" dirty="0" smtClean="0"/>
          </a:p>
          <a:p>
            <a:r>
              <a:rPr lang="fr-FR" sz="1800" dirty="0" smtClean="0"/>
              <a:t>Borne de chargement des badges (voir fiche produit)</a:t>
            </a:r>
          </a:p>
          <a:p>
            <a:pPr lvl="1"/>
            <a:r>
              <a:rPr lang="fr-FR" sz="1600" dirty="0" smtClean="0">
                <a:solidFill>
                  <a:srgbClr val="FF9900"/>
                </a:solidFill>
              </a:rPr>
              <a:t>Alimentation 12 VDC </a:t>
            </a:r>
            <a:r>
              <a:rPr lang="fr-FR" sz="1600" dirty="0">
                <a:solidFill>
                  <a:srgbClr val="FF9900"/>
                </a:solidFill>
              </a:rPr>
              <a:t>sur bornier </a:t>
            </a:r>
            <a:r>
              <a:rPr lang="fr-FR" sz="1600" dirty="0" smtClean="0">
                <a:solidFill>
                  <a:srgbClr val="FF9900"/>
                </a:solidFill>
              </a:rPr>
              <a:t>ou </a:t>
            </a:r>
            <a:r>
              <a:rPr lang="fr-FR" sz="1600" dirty="0">
                <a:solidFill>
                  <a:srgbClr val="FF9900"/>
                </a:solidFill>
              </a:rPr>
              <a:t>par </a:t>
            </a:r>
            <a:r>
              <a:rPr lang="fr-FR" sz="1600" dirty="0" err="1" smtClean="0">
                <a:solidFill>
                  <a:srgbClr val="FF9900"/>
                </a:solidFill>
              </a:rPr>
              <a:t>PoE</a:t>
            </a:r>
            <a:endParaRPr lang="fr-FR" sz="1600" dirty="0">
              <a:solidFill>
                <a:srgbClr val="FF9900"/>
              </a:solidFill>
            </a:endParaRPr>
          </a:p>
          <a:p>
            <a:pPr lvl="1"/>
            <a:r>
              <a:rPr lang="fr-FR" sz="1600" dirty="0">
                <a:solidFill>
                  <a:srgbClr val="FF9900"/>
                </a:solidFill>
              </a:rPr>
              <a:t>Fixations </a:t>
            </a:r>
            <a:r>
              <a:rPr lang="fr-FR" sz="1600" dirty="0" smtClean="0">
                <a:solidFill>
                  <a:srgbClr val="FF9900"/>
                </a:solidFill>
              </a:rPr>
              <a:t>murale avec </a:t>
            </a:r>
            <a:r>
              <a:rPr lang="fr-FR" sz="1600" dirty="0">
                <a:solidFill>
                  <a:srgbClr val="FF9900"/>
                </a:solidFill>
              </a:rPr>
              <a:t>4 vis</a:t>
            </a:r>
          </a:p>
          <a:p>
            <a:pPr lvl="1"/>
            <a:r>
              <a:rPr lang="fr-FR" sz="1600" dirty="0" smtClean="0">
                <a:solidFill>
                  <a:srgbClr val="FF9900"/>
                </a:solidFill>
              </a:rPr>
              <a:t>1 prise RJ45 </a:t>
            </a:r>
            <a:r>
              <a:rPr lang="fr-FR" sz="1600" dirty="0" err="1" smtClean="0">
                <a:solidFill>
                  <a:srgbClr val="FF9900"/>
                </a:solidFill>
              </a:rPr>
              <a:t>PoE</a:t>
            </a:r>
            <a:r>
              <a:rPr lang="fr-FR" sz="1600" dirty="0" smtClean="0">
                <a:solidFill>
                  <a:srgbClr val="FF9900"/>
                </a:solidFill>
              </a:rPr>
              <a:t> classe 3, @ IP fixe ou DHCP</a:t>
            </a:r>
          </a:p>
          <a:p>
            <a:pPr lvl="1"/>
            <a:r>
              <a:rPr lang="fr-FR" sz="1600" dirty="0" smtClean="0">
                <a:solidFill>
                  <a:srgbClr val="FF9900"/>
                </a:solidFill>
              </a:rPr>
              <a:t>Paramétrage par Web serveur embarqué avec mot de passe</a:t>
            </a:r>
          </a:p>
          <a:p>
            <a:pPr marL="457200" lvl="1" indent="0">
              <a:buNone/>
            </a:pPr>
            <a:endParaRPr lang="fr-FR" sz="1600" dirty="0">
              <a:solidFill>
                <a:srgbClr val="FF9900"/>
              </a:solidFill>
            </a:endParaRPr>
          </a:p>
          <a:p>
            <a:r>
              <a:rPr lang="fr-FR" sz="1800" dirty="0" smtClean="0"/>
              <a:t>Outil d’encodage des badges  </a:t>
            </a:r>
          </a:p>
          <a:p>
            <a:pPr lvl="1"/>
            <a:r>
              <a:rPr lang="fr-FR" sz="1600" dirty="0" smtClean="0">
                <a:solidFill>
                  <a:srgbClr val="FF9900"/>
                </a:solidFill>
              </a:rPr>
              <a:t>Prévoir l’encodeur </a:t>
            </a:r>
            <a:r>
              <a:rPr lang="fr-FR" sz="1600" dirty="0" err="1" smtClean="0">
                <a:solidFill>
                  <a:srgbClr val="FF9900"/>
                </a:solidFill>
              </a:rPr>
              <a:t>omnikey</a:t>
            </a:r>
            <a:r>
              <a:rPr lang="fr-FR" sz="1600" dirty="0" smtClean="0">
                <a:solidFill>
                  <a:srgbClr val="FF9900"/>
                </a:solidFill>
              </a:rPr>
              <a:t> USB à  connecter à MS</a:t>
            </a:r>
          </a:p>
          <a:p>
            <a:pPr marL="457200" lvl="1" indent="0">
              <a:buNone/>
            </a:pPr>
            <a:r>
              <a:rPr lang="fr-FR" sz="1200" dirty="0" smtClean="0">
                <a:solidFill>
                  <a:srgbClr val="FF9900"/>
                </a:solidFill>
              </a:rPr>
              <a:t>NB : fourni de base dans le KIT PRG05XF02 pour KSM</a:t>
            </a:r>
            <a:endParaRPr lang="fr-FR" sz="1200" dirty="0">
              <a:solidFill>
                <a:srgbClr val="FF9900"/>
              </a:solidFill>
            </a:endParaRPr>
          </a:p>
        </p:txBody>
      </p:sp>
      <p:sp>
        <p:nvSpPr>
          <p:cNvPr id="5" name="Rectangle 7"/>
          <p:cNvSpPr txBox="1">
            <a:spLocks/>
          </p:cNvSpPr>
          <p:nvPr/>
        </p:nvSpPr>
        <p:spPr bwMode="auto">
          <a:xfrm>
            <a:off x="1130300" y="44624"/>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produits TIL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783" y="1916832"/>
            <a:ext cx="1567077" cy="22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437111"/>
            <a:ext cx="1345113" cy="122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086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35496" y="1124744"/>
            <a:ext cx="6966404" cy="5256584"/>
          </a:xfrm>
        </p:spPr>
        <p:txBody>
          <a:bodyPr/>
          <a:lstStyle/>
          <a:p>
            <a:r>
              <a:rPr lang="fr-FR" sz="1800" dirty="0" smtClean="0"/>
              <a:t>Les serrures </a:t>
            </a:r>
          </a:p>
          <a:p>
            <a:pPr lvl="1"/>
            <a:r>
              <a:rPr lang="fr-FR" sz="1600" dirty="0" smtClean="0">
                <a:solidFill>
                  <a:srgbClr val="FF9900"/>
                </a:solidFill>
              </a:rPr>
              <a:t>Cylindre </a:t>
            </a:r>
            <a:r>
              <a:rPr lang="fr-FR" sz="1600" dirty="0" err="1" smtClean="0">
                <a:solidFill>
                  <a:srgbClr val="FF9900"/>
                </a:solidFill>
              </a:rPr>
              <a:t>evolo</a:t>
            </a:r>
            <a:r>
              <a:rPr lang="fr-FR" sz="1600" dirty="0" smtClean="0">
                <a:solidFill>
                  <a:srgbClr val="FF9900"/>
                </a:solidFill>
              </a:rPr>
              <a:t> </a:t>
            </a:r>
          </a:p>
          <a:p>
            <a:pPr lvl="2"/>
            <a:r>
              <a:rPr lang="fr-FR" sz="1400" b="0" dirty="0"/>
              <a:t>Existe en différentes versions : simple, </a:t>
            </a:r>
            <a:r>
              <a:rPr lang="fr-FR" sz="1400" b="0" dirty="0" smtClean="0"/>
              <a:t>demi</a:t>
            </a:r>
            <a:endParaRPr lang="fr-FR" sz="1400" b="0" dirty="0"/>
          </a:p>
          <a:p>
            <a:pPr lvl="2"/>
            <a:r>
              <a:rPr lang="fr-FR" sz="1400" b="0" dirty="0" smtClean="0"/>
              <a:t>Epaisseur porte entre 30 et 110 mm avec un total de 140 </a:t>
            </a:r>
            <a:r>
              <a:rPr lang="fr-FR" sz="1400" b="0" dirty="0" err="1" smtClean="0"/>
              <a:t>mm.</a:t>
            </a:r>
            <a:r>
              <a:rPr lang="fr-FR" sz="1400" b="0" dirty="0" smtClean="0"/>
              <a:t> </a:t>
            </a:r>
            <a:r>
              <a:rPr lang="fr-FR" sz="1400" b="0" dirty="0"/>
              <a:t>A partir de </a:t>
            </a:r>
            <a:r>
              <a:rPr lang="fr-FR" sz="1400" b="0" dirty="0" smtClean="0"/>
              <a:t>90 </a:t>
            </a:r>
            <a:r>
              <a:rPr lang="fr-FR" sz="1400" b="0" dirty="0"/>
              <a:t>mm d'épaisseur, l'utilisation d'un kit de rallonge est nécessaire</a:t>
            </a:r>
          </a:p>
          <a:p>
            <a:pPr lvl="2"/>
            <a:r>
              <a:rPr lang="fr-FR" sz="1400" b="0" dirty="0" smtClean="0"/>
              <a:t>Protection </a:t>
            </a:r>
            <a:r>
              <a:rPr lang="fr-FR" sz="1400" b="0" dirty="0"/>
              <a:t>IP55 (protection poussière et jets d’eau</a:t>
            </a:r>
            <a:r>
              <a:rPr lang="fr-FR" sz="1400" b="0" dirty="0" smtClean="0"/>
              <a:t>) mais pour intérieur</a:t>
            </a:r>
            <a:endParaRPr lang="fr-FR" sz="1400" b="0" dirty="0"/>
          </a:p>
          <a:p>
            <a:pPr lvl="2"/>
            <a:r>
              <a:rPr lang="fr-FR" sz="1400" b="0" dirty="0" smtClean="0"/>
              <a:t>Livré </a:t>
            </a:r>
            <a:r>
              <a:rPr lang="fr-FR" sz="1400" b="0" dirty="0"/>
              <a:t>avec 1 pile 3 v type CR2 Lithium </a:t>
            </a:r>
            <a:r>
              <a:rPr lang="fr-FR" sz="1400" b="0" dirty="0" smtClean="0"/>
              <a:t>qui </a:t>
            </a:r>
            <a:r>
              <a:rPr lang="fr-FR" sz="1400" b="0" dirty="0"/>
              <a:t>est </a:t>
            </a:r>
            <a:r>
              <a:rPr lang="fr-FR" sz="1400" b="0" dirty="0" smtClean="0"/>
              <a:t>située coté extérieur</a:t>
            </a:r>
          </a:p>
          <a:p>
            <a:pPr lvl="2"/>
            <a:r>
              <a:rPr lang="fr-FR" sz="1400" b="0" dirty="0" smtClean="0"/>
              <a:t>Autonomie pile : jusqu’à 50 </a:t>
            </a:r>
            <a:r>
              <a:rPr lang="fr-FR" sz="1400" b="0" dirty="0"/>
              <a:t>000 </a:t>
            </a:r>
            <a:r>
              <a:rPr lang="fr-FR" sz="1400" b="0" dirty="0" smtClean="0"/>
              <a:t>cycles ou 2 ans</a:t>
            </a:r>
            <a:endParaRPr lang="fr-FR" sz="1400" b="0" dirty="0"/>
          </a:p>
          <a:p>
            <a:pPr lvl="2"/>
            <a:r>
              <a:rPr lang="fr-FR" sz="1400" b="0" dirty="0" smtClean="0"/>
              <a:t>Signal </a:t>
            </a:r>
            <a:r>
              <a:rPr lang="fr-FR" sz="1400" b="0" dirty="0"/>
              <a:t>sonore et visuel</a:t>
            </a:r>
          </a:p>
          <a:p>
            <a:pPr lvl="2"/>
            <a:r>
              <a:rPr lang="fr-FR" sz="1400" b="0" dirty="0" smtClean="0"/>
              <a:t>Mémoire de </a:t>
            </a:r>
            <a:r>
              <a:rPr lang="fr-FR" sz="1400" b="0" dirty="0"/>
              <a:t>2000 évènements</a:t>
            </a:r>
          </a:p>
          <a:p>
            <a:pPr lvl="2"/>
            <a:r>
              <a:rPr lang="fr-FR" sz="1400" b="0" dirty="0" smtClean="0"/>
              <a:t>Prévoir demi-cylindre avec barre anti-panique à l’intérieur</a:t>
            </a:r>
          </a:p>
          <a:p>
            <a:pPr lvl="2"/>
            <a:r>
              <a:rPr lang="fr-FR" sz="1400" b="0" dirty="0"/>
              <a:t>Existe en </a:t>
            </a:r>
            <a:r>
              <a:rPr lang="fr-FR" sz="1400" b="0" dirty="0" smtClean="0"/>
              <a:t>version double avec 2 piles (pas au tarif)   </a:t>
            </a:r>
            <a:endParaRPr lang="fr-FR" sz="1400" b="0" dirty="0"/>
          </a:p>
          <a:p>
            <a:pPr lvl="2"/>
            <a:endParaRPr lang="fr-FR" sz="1400" b="0" dirty="0" smtClean="0"/>
          </a:p>
          <a:p>
            <a:pPr lvl="2"/>
            <a:endParaRPr lang="fr-FR" sz="1400" dirty="0" smtClean="0"/>
          </a:p>
          <a:p>
            <a:pPr lvl="1"/>
            <a:endParaRPr lang="fr-FR" sz="1400" dirty="0"/>
          </a:p>
          <a:p>
            <a:pPr lvl="2"/>
            <a:endParaRPr lang="fr-FR" sz="1600" dirty="0" smtClean="0">
              <a:solidFill>
                <a:srgbClr val="FF9900"/>
              </a:solidFill>
            </a:endParaRPr>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1130300" y="44624"/>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produits KABA offline </a:t>
            </a:r>
          </a:p>
        </p:txBody>
      </p:sp>
      <p:pic>
        <p:nvPicPr>
          <p:cNvPr id="8" name="Espace réservé pour une image  4"/>
          <p:cNvPicPr>
            <a:picLocks noChangeAspect="1"/>
          </p:cNvPicPr>
          <p:nvPr/>
        </p:nvPicPr>
        <p:blipFill>
          <a:blip r:embed="rId3" cstate="print">
            <a:extLst>
              <a:ext uri="{28A0092B-C50C-407E-A947-70E740481C1C}">
                <a14:useLocalDpi xmlns:a14="http://schemas.microsoft.com/office/drawing/2010/main" val="0"/>
              </a:ext>
            </a:extLst>
          </a:blip>
          <a:srcRect t="2281" b="2281"/>
          <a:stretch>
            <a:fillRect/>
          </a:stretch>
        </p:blipFill>
        <p:spPr>
          <a:xfrm>
            <a:off x="6982292" y="2945945"/>
            <a:ext cx="1707300" cy="1086892"/>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505" y="4316879"/>
            <a:ext cx="2132874" cy="89792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4533" y="1599511"/>
            <a:ext cx="1351676" cy="855858"/>
          </a:xfrm>
          <a:prstGeom prst="rect">
            <a:avLst/>
          </a:prstGeom>
        </p:spPr>
      </p:pic>
    </p:spTree>
    <p:extLst>
      <p:ext uri="{BB962C8B-B14F-4D97-AF65-F5344CB8AC3E}">
        <p14:creationId xmlns:p14="http://schemas.microsoft.com/office/powerpoint/2010/main" val="2851065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35496" y="1124744"/>
            <a:ext cx="7200800" cy="5256584"/>
          </a:xfrm>
        </p:spPr>
        <p:txBody>
          <a:bodyPr/>
          <a:lstStyle/>
          <a:p>
            <a:r>
              <a:rPr lang="fr-FR" sz="1800" dirty="0" smtClean="0"/>
              <a:t>Les serrures </a:t>
            </a:r>
          </a:p>
          <a:p>
            <a:pPr lvl="1"/>
            <a:r>
              <a:rPr lang="fr-FR" sz="1600" dirty="0" smtClean="0">
                <a:solidFill>
                  <a:srgbClr val="FF9900"/>
                </a:solidFill>
              </a:rPr>
              <a:t>Béquille c-lever </a:t>
            </a:r>
            <a:r>
              <a:rPr lang="fr-FR" sz="1600" dirty="0" err="1" smtClean="0">
                <a:solidFill>
                  <a:srgbClr val="FF9900"/>
                </a:solidFill>
              </a:rPr>
              <a:t>evolo</a:t>
            </a:r>
            <a:endParaRPr lang="fr-FR" sz="1600" dirty="0" smtClean="0">
              <a:solidFill>
                <a:srgbClr val="FF9900"/>
              </a:solidFill>
            </a:endParaRPr>
          </a:p>
          <a:p>
            <a:pPr lvl="2"/>
            <a:r>
              <a:rPr lang="fr-FR" sz="1400" b="0" dirty="0" smtClean="0"/>
              <a:t>livré </a:t>
            </a:r>
            <a:r>
              <a:rPr lang="fr-FR" sz="1400" b="0" dirty="0"/>
              <a:t>avec 1 câble de connexion, 2 piles type </a:t>
            </a:r>
            <a:r>
              <a:rPr lang="fr-FR" sz="1400" b="0" dirty="0" smtClean="0"/>
              <a:t>LR6 AA </a:t>
            </a:r>
            <a:r>
              <a:rPr lang="fr-FR" sz="1400" b="0" dirty="0"/>
              <a:t>Lithium qui sont </a:t>
            </a:r>
            <a:r>
              <a:rPr lang="fr-FR" sz="1400" b="0" dirty="0" smtClean="0"/>
              <a:t>coté </a:t>
            </a:r>
            <a:r>
              <a:rPr lang="fr-FR" sz="1400" b="0" u="sng" dirty="0" smtClean="0"/>
              <a:t>intérieur</a:t>
            </a:r>
            <a:endParaRPr lang="fr-FR" sz="1400" b="0" dirty="0" smtClean="0"/>
          </a:p>
          <a:p>
            <a:pPr lvl="2"/>
            <a:r>
              <a:rPr lang="fr-FR" sz="1400" b="0" dirty="0" smtClean="0"/>
              <a:t>Epaisseur  </a:t>
            </a:r>
            <a:r>
              <a:rPr lang="fr-FR" sz="1400" b="0" dirty="0"/>
              <a:t>porte </a:t>
            </a:r>
            <a:r>
              <a:rPr lang="fr-FR" sz="1400" b="0" dirty="0" smtClean="0"/>
              <a:t>entre </a:t>
            </a:r>
            <a:r>
              <a:rPr lang="fr-FR" sz="1400" b="0" dirty="0"/>
              <a:t>39 mm et 100 </a:t>
            </a:r>
            <a:r>
              <a:rPr lang="fr-FR" sz="1400" b="0" dirty="0" err="1" smtClean="0"/>
              <a:t>mm.</a:t>
            </a:r>
            <a:r>
              <a:rPr lang="fr-FR" sz="1400" b="0" dirty="0" smtClean="0"/>
              <a:t> </a:t>
            </a:r>
            <a:r>
              <a:rPr lang="fr-FR" sz="1400" b="0" dirty="0"/>
              <a:t>A partir de </a:t>
            </a:r>
            <a:r>
              <a:rPr lang="fr-FR" sz="1400" b="0" dirty="0" smtClean="0"/>
              <a:t>64 </a:t>
            </a:r>
            <a:r>
              <a:rPr lang="fr-FR" sz="1400" b="0" dirty="0"/>
              <a:t>mm d'épaisseur, l'utilisation d'un kit de rallonge est </a:t>
            </a:r>
            <a:r>
              <a:rPr lang="fr-FR" sz="1400" b="0" dirty="0" smtClean="0"/>
              <a:t>nécessaire</a:t>
            </a:r>
          </a:p>
          <a:p>
            <a:pPr lvl="2"/>
            <a:r>
              <a:rPr lang="fr-FR" sz="1400" b="0" dirty="0"/>
              <a:t>Plaque aveugle ou percée </a:t>
            </a:r>
            <a:r>
              <a:rPr lang="fr-FR" sz="1400" b="0" dirty="0" smtClean="0"/>
              <a:t>pour conserver </a:t>
            </a:r>
            <a:r>
              <a:rPr lang="fr-FR" sz="1400" b="0" dirty="0"/>
              <a:t>une ouverture d’urgence par cylindre </a:t>
            </a:r>
            <a:r>
              <a:rPr lang="fr-FR" sz="1400" b="0" dirty="0" smtClean="0"/>
              <a:t>mécanique européen</a:t>
            </a:r>
            <a:endParaRPr lang="fr-FR" sz="1400" b="0" dirty="0"/>
          </a:p>
          <a:p>
            <a:pPr lvl="2"/>
            <a:r>
              <a:rPr lang="fr-FR" sz="1400" b="0" dirty="0"/>
              <a:t>Plaque étroite (38mm) sur montant </a:t>
            </a:r>
            <a:r>
              <a:rPr lang="fr-FR" sz="1400" b="0" dirty="0" smtClean="0"/>
              <a:t>étroit ou </a:t>
            </a:r>
            <a:r>
              <a:rPr lang="fr-FR" sz="1400" b="0" dirty="0"/>
              <a:t>Plaque large (</a:t>
            </a:r>
            <a:r>
              <a:rPr lang="fr-FR" sz="1400" b="0" dirty="0" smtClean="0"/>
              <a:t>54mm) pour </a:t>
            </a:r>
            <a:r>
              <a:rPr lang="fr-FR" sz="1400" b="0" dirty="0"/>
              <a:t>cacher les trous existants</a:t>
            </a:r>
          </a:p>
          <a:p>
            <a:pPr lvl="2"/>
            <a:r>
              <a:rPr lang="fr-FR" sz="1400" b="0" dirty="0" smtClean="0"/>
              <a:t>Signal </a:t>
            </a:r>
            <a:r>
              <a:rPr lang="fr-FR" sz="1400" b="0" dirty="0"/>
              <a:t>sonore et visuel</a:t>
            </a:r>
          </a:p>
          <a:p>
            <a:pPr lvl="2"/>
            <a:r>
              <a:rPr lang="fr-FR" sz="1400" b="0" dirty="0" smtClean="0"/>
              <a:t>Mémoire </a:t>
            </a:r>
            <a:r>
              <a:rPr lang="fr-FR" sz="1400" b="0" dirty="0"/>
              <a:t>de 2000 évènements</a:t>
            </a:r>
          </a:p>
          <a:p>
            <a:pPr lvl="2"/>
            <a:r>
              <a:rPr lang="fr-FR" sz="1400" b="0" dirty="0" smtClean="0"/>
              <a:t>Autonomie pile </a:t>
            </a:r>
            <a:r>
              <a:rPr lang="fr-FR" sz="1400" b="0" dirty="0"/>
              <a:t>: jusqu’à </a:t>
            </a:r>
            <a:r>
              <a:rPr lang="fr-FR" sz="1400" b="0" dirty="0" smtClean="0"/>
              <a:t>50 </a:t>
            </a:r>
            <a:r>
              <a:rPr lang="fr-FR" sz="1400" b="0" dirty="0"/>
              <a:t>000 cycles ou 2 ans</a:t>
            </a:r>
          </a:p>
          <a:p>
            <a:pPr lvl="2"/>
            <a:r>
              <a:rPr lang="fr-FR" sz="1400" b="0" dirty="0" smtClean="0"/>
              <a:t>Prévoir garniture à éjection de pêne si vous souhaitez verrouiller automatiquement la porte à la fermeture (issue de secours,  sécurité)</a:t>
            </a:r>
          </a:p>
          <a:p>
            <a:pPr lvl="2"/>
            <a:endParaRPr lang="fr-FR" sz="1400" dirty="0"/>
          </a:p>
          <a:p>
            <a:pPr lvl="2"/>
            <a:endParaRPr lang="fr-FR" sz="1600" dirty="0" smtClean="0">
              <a:solidFill>
                <a:srgbClr val="FF9900"/>
              </a:solidFill>
            </a:endParaRPr>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1130300" y="44624"/>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produits KABA offline </a:t>
            </a:r>
          </a:p>
        </p:txBody>
      </p:sp>
      <p:pic>
        <p:nvPicPr>
          <p:cNvPr id="11" name="Picture 26" descr="N:\21 Marketing Services\Anita Giger\ART_EVOLO\für NOISE\evolo Products JPEG\low resolution\c-lever_mitLeuchtring_grue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7831" y="1340768"/>
            <a:ext cx="16351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descr="gegematic.jpg"/>
          <p:cNvPicPr/>
          <p:nvPr/>
        </p:nvPicPr>
        <p:blipFill>
          <a:blip r:embed="rId4" cstate="print"/>
          <a:stretch>
            <a:fillRect/>
          </a:stretch>
        </p:blipFill>
        <p:spPr>
          <a:xfrm>
            <a:off x="7596336" y="4365104"/>
            <a:ext cx="766641" cy="1512167"/>
          </a:xfrm>
          <a:prstGeom prst="rect">
            <a:avLst/>
          </a:prstGeom>
        </p:spPr>
      </p:pic>
    </p:spTree>
    <p:extLst>
      <p:ext uri="{BB962C8B-B14F-4D97-AF65-F5344CB8AC3E}">
        <p14:creationId xmlns:p14="http://schemas.microsoft.com/office/powerpoint/2010/main" val="3560015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35496" y="1124744"/>
            <a:ext cx="6336704" cy="5256584"/>
          </a:xfrm>
        </p:spPr>
        <p:txBody>
          <a:bodyPr/>
          <a:lstStyle/>
          <a:p>
            <a:r>
              <a:rPr lang="fr-FR" sz="1800" dirty="0" smtClean="0"/>
              <a:t>Les serrures </a:t>
            </a:r>
          </a:p>
          <a:p>
            <a:pPr lvl="1"/>
            <a:r>
              <a:rPr lang="fr-FR" sz="1600" dirty="0" smtClean="0">
                <a:solidFill>
                  <a:srgbClr val="FF9900"/>
                </a:solidFill>
              </a:rPr>
              <a:t>Serrure c-lever compact </a:t>
            </a:r>
          </a:p>
          <a:p>
            <a:pPr lvl="2"/>
            <a:r>
              <a:rPr lang="fr-FR" sz="1400" b="0" dirty="0" smtClean="0"/>
              <a:t>livré </a:t>
            </a:r>
            <a:r>
              <a:rPr lang="fr-FR" sz="1400" b="0" dirty="0"/>
              <a:t>avec </a:t>
            </a:r>
            <a:r>
              <a:rPr lang="fr-FR" sz="1400" b="0" dirty="0" smtClean="0"/>
              <a:t>2 </a:t>
            </a:r>
            <a:r>
              <a:rPr lang="fr-FR" sz="1400" b="0" dirty="0"/>
              <a:t>piles 1,5 v type </a:t>
            </a:r>
            <a:r>
              <a:rPr lang="fr-FR" sz="1400" b="0" dirty="0" smtClean="0"/>
              <a:t>LR03 AAA </a:t>
            </a:r>
            <a:r>
              <a:rPr lang="fr-FR" sz="1400" b="0" dirty="0"/>
              <a:t>Lithium qui </a:t>
            </a:r>
            <a:r>
              <a:rPr lang="fr-FR" sz="1400" b="0" dirty="0" smtClean="0"/>
              <a:t>sont coté extérieur</a:t>
            </a:r>
          </a:p>
          <a:p>
            <a:pPr lvl="2"/>
            <a:r>
              <a:rPr lang="fr-FR" sz="1400" b="0" dirty="0" smtClean="0"/>
              <a:t>Epaisseur porte entre </a:t>
            </a:r>
            <a:r>
              <a:rPr lang="fr-FR" sz="1400" b="0" dirty="0"/>
              <a:t>39 mm et 94 </a:t>
            </a:r>
            <a:r>
              <a:rPr lang="fr-FR" sz="1400" b="0" dirty="0" smtClean="0"/>
              <a:t>mm</a:t>
            </a:r>
          </a:p>
          <a:p>
            <a:pPr lvl="2"/>
            <a:r>
              <a:rPr lang="fr-FR" sz="1400" b="0" dirty="0" smtClean="0"/>
              <a:t>Compatible avec porte coupe-feu car ne nécessite pas de percement</a:t>
            </a:r>
          </a:p>
          <a:p>
            <a:pPr lvl="2"/>
            <a:r>
              <a:rPr lang="fr-FR" sz="1400" b="0" dirty="0"/>
              <a:t>Plaque-béquille pour montage par trous de rosace, avec ou sans </a:t>
            </a:r>
            <a:r>
              <a:rPr lang="fr-FR" sz="1400" b="0" dirty="0" smtClean="0"/>
              <a:t>garniture/poignée intérieure pour s’adapter </a:t>
            </a:r>
            <a:r>
              <a:rPr lang="fr-FR" sz="1400" b="0" dirty="0"/>
              <a:t>à de nombreuses situations, et également à des portes vitrées</a:t>
            </a:r>
          </a:p>
          <a:p>
            <a:pPr lvl="2"/>
            <a:r>
              <a:rPr lang="fr-FR" sz="1400" b="0" dirty="0" smtClean="0"/>
              <a:t>Plaque-béquille </a:t>
            </a:r>
            <a:r>
              <a:rPr lang="fr-FR" sz="1400" b="0" dirty="0"/>
              <a:t>indépendante du cylindre </a:t>
            </a:r>
            <a:r>
              <a:rPr lang="fr-FR" sz="1400" b="0" dirty="0" smtClean="0"/>
              <a:t>existant qui peut être conservé </a:t>
            </a:r>
            <a:r>
              <a:rPr lang="fr-FR" sz="1400" b="0" dirty="0"/>
              <a:t>pour </a:t>
            </a:r>
            <a:r>
              <a:rPr lang="fr-FR" sz="1400" b="0" dirty="0" smtClean="0"/>
              <a:t>une </a:t>
            </a:r>
            <a:r>
              <a:rPr lang="fr-FR" sz="1400" b="0" dirty="0"/>
              <a:t>ouverture </a:t>
            </a:r>
            <a:r>
              <a:rPr lang="fr-FR" sz="1400" b="0" dirty="0" smtClean="0"/>
              <a:t>de secours</a:t>
            </a:r>
          </a:p>
          <a:p>
            <a:pPr lvl="2"/>
            <a:r>
              <a:rPr lang="fr-FR" sz="1400" b="0" dirty="0"/>
              <a:t>Design très </a:t>
            </a:r>
            <a:r>
              <a:rPr lang="fr-FR" sz="1400" b="0" dirty="0" smtClean="0"/>
              <a:t>épuré disponible </a:t>
            </a:r>
            <a:r>
              <a:rPr lang="fr-FR" sz="1400" b="0" dirty="0"/>
              <a:t>en blanc ou noir</a:t>
            </a:r>
          </a:p>
          <a:p>
            <a:pPr lvl="2"/>
            <a:r>
              <a:rPr lang="fr-FR" sz="1400" b="0" dirty="0" smtClean="0"/>
              <a:t>Signal </a:t>
            </a:r>
            <a:r>
              <a:rPr lang="fr-FR" sz="1400" b="0" dirty="0"/>
              <a:t>sonore et visuel</a:t>
            </a:r>
          </a:p>
          <a:p>
            <a:pPr lvl="2"/>
            <a:r>
              <a:rPr lang="fr-FR" sz="1400" b="0" dirty="0" smtClean="0"/>
              <a:t>Mémoire </a:t>
            </a:r>
            <a:r>
              <a:rPr lang="fr-FR" sz="1400" b="0" dirty="0"/>
              <a:t>de 2000 évènements</a:t>
            </a:r>
          </a:p>
          <a:p>
            <a:pPr lvl="2"/>
            <a:r>
              <a:rPr lang="fr-FR" sz="1400" b="0" dirty="0" smtClean="0"/>
              <a:t>Autonomie </a:t>
            </a:r>
            <a:r>
              <a:rPr lang="fr-FR" sz="1400" b="0" dirty="0"/>
              <a:t>: jusqu’à </a:t>
            </a:r>
            <a:r>
              <a:rPr lang="fr-FR" sz="1400" b="0" dirty="0" smtClean="0"/>
              <a:t>90 </a:t>
            </a:r>
            <a:r>
              <a:rPr lang="fr-FR" sz="1400" b="0" dirty="0"/>
              <a:t>000 cycles ou </a:t>
            </a:r>
            <a:r>
              <a:rPr lang="fr-FR" sz="1400" b="0" dirty="0" smtClean="0"/>
              <a:t>3 ans</a:t>
            </a:r>
          </a:p>
          <a:p>
            <a:pPr lvl="2"/>
            <a:r>
              <a:rPr lang="fr-FR" sz="1400" b="0" dirty="0"/>
              <a:t>Existe en version double, équipée de 2 lecteurs </a:t>
            </a:r>
            <a:r>
              <a:rPr lang="fr-FR" sz="1400" b="0" dirty="0" smtClean="0"/>
              <a:t>indépendants (pas au tarif)</a:t>
            </a:r>
            <a:endParaRPr lang="fr-FR" sz="1400" b="0" dirty="0"/>
          </a:p>
          <a:p>
            <a:pPr lvl="2"/>
            <a:endParaRPr lang="fr-FR" sz="1400" dirty="0" smtClean="0"/>
          </a:p>
          <a:p>
            <a:pPr lvl="2"/>
            <a:endParaRPr lang="fr-FR" sz="1400" dirty="0" smtClean="0"/>
          </a:p>
          <a:p>
            <a:pPr lvl="2"/>
            <a:endParaRPr lang="fr-FR" sz="1400" dirty="0" smtClean="0"/>
          </a:p>
          <a:p>
            <a:pPr lvl="2"/>
            <a:endParaRPr lang="fr-FR" sz="1600" dirty="0" smtClean="0">
              <a:solidFill>
                <a:srgbClr val="FF9900"/>
              </a:solidFill>
            </a:endParaRPr>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1130300" y="44624"/>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produits KABA offline </a:t>
            </a:r>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442" y="3212976"/>
            <a:ext cx="2459037"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4753" y="1268760"/>
            <a:ext cx="2116137"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791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body" sz="half" idx="1"/>
          </p:nvPr>
        </p:nvSpPr>
        <p:spPr>
          <a:xfrm>
            <a:off x="103163" y="877420"/>
            <a:ext cx="4644157" cy="5256584"/>
          </a:xfrm>
        </p:spPr>
        <p:txBody>
          <a:bodyPr/>
          <a:lstStyle/>
          <a:p>
            <a:r>
              <a:rPr lang="fr-FR" sz="1800" dirty="0" smtClean="0"/>
              <a:t>Le matériel de programmation </a:t>
            </a:r>
          </a:p>
          <a:p>
            <a:pPr lvl="2"/>
            <a:endParaRPr lang="fr-FR" sz="1400" dirty="0" smtClean="0"/>
          </a:p>
          <a:p>
            <a:pPr lvl="2"/>
            <a:endParaRPr lang="fr-FR" sz="1400" dirty="0" smtClean="0"/>
          </a:p>
          <a:p>
            <a:pPr lvl="2"/>
            <a:endParaRPr lang="fr-FR" sz="1400" dirty="0" smtClean="0"/>
          </a:p>
          <a:p>
            <a:pPr lvl="2"/>
            <a:endParaRPr lang="fr-FR" sz="1600" dirty="0" smtClean="0">
              <a:solidFill>
                <a:srgbClr val="FF9900"/>
              </a:solidFill>
            </a:endParaRPr>
          </a:p>
          <a:p>
            <a:pPr marL="0" indent="0">
              <a:buNone/>
            </a:pPr>
            <a:endParaRPr lang="fr-FR" sz="1600" dirty="0"/>
          </a:p>
          <a:p>
            <a:pPr lvl="1"/>
            <a:endParaRPr lang="fr-FR" sz="1600" dirty="0">
              <a:solidFill>
                <a:srgbClr val="FF9900"/>
              </a:solidFill>
            </a:endParaRPr>
          </a:p>
          <a:p>
            <a:pPr lvl="1"/>
            <a:endParaRPr lang="fr-FR" sz="1600" dirty="0">
              <a:solidFill>
                <a:srgbClr val="FF9900"/>
              </a:solidFill>
            </a:endParaRPr>
          </a:p>
        </p:txBody>
      </p:sp>
      <p:sp>
        <p:nvSpPr>
          <p:cNvPr id="5" name="Rectangle 7"/>
          <p:cNvSpPr txBox="1">
            <a:spLocks/>
          </p:cNvSpPr>
          <p:nvPr/>
        </p:nvSpPr>
        <p:spPr bwMode="auto">
          <a:xfrm>
            <a:off x="1130300" y="44624"/>
            <a:ext cx="7905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kern="1200">
                <a:solidFill>
                  <a:schemeClr val="tx1"/>
                </a:solidFill>
                <a:latin typeface="+mj-lt"/>
                <a:ea typeface="+mj-ea"/>
                <a:cs typeface="+mj-cs"/>
              </a:defRPr>
            </a:lvl1pPr>
            <a:lvl2pPr algn="r" rtl="0" fontAlgn="base">
              <a:spcBef>
                <a:spcPct val="0"/>
              </a:spcBef>
              <a:spcAft>
                <a:spcPct val="0"/>
              </a:spcAft>
              <a:defRPr sz="3600" b="1">
                <a:solidFill>
                  <a:schemeClr val="tx1"/>
                </a:solidFill>
                <a:latin typeface="Calibri" pitchFamily="34" charset="0"/>
              </a:defRPr>
            </a:lvl2pPr>
            <a:lvl3pPr algn="r" rtl="0" fontAlgn="base">
              <a:spcBef>
                <a:spcPct val="0"/>
              </a:spcBef>
              <a:spcAft>
                <a:spcPct val="0"/>
              </a:spcAft>
              <a:defRPr sz="3600" b="1">
                <a:solidFill>
                  <a:schemeClr val="tx1"/>
                </a:solidFill>
                <a:latin typeface="Calibri" pitchFamily="34" charset="0"/>
              </a:defRPr>
            </a:lvl3pPr>
            <a:lvl4pPr algn="r" rtl="0" fontAlgn="base">
              <a:spcBef>
                <a:spcPct val="0"/>
              </a:spcBef>
              <a:spcAft>
                <a:spcPct val="0"/>
              </a:spcAft>
              <a:defRPr sz="3600" b="1">
                <a:solidFill>
                  <a:schemeClr val="tx1"/>
                </a:solidFill>
                <a:latin typeface="Calibri" pitchFamily="34" charset="0"/>
              </a:defRPr>
            </a:lvl4pPr>
            <a:lvl5pPr algn="r" rtl="0" fontAlgn="base">
              <a:spcBef>
                <a:spcPct val="0"/>
              </a:spcBef>
              <a:spcAft>
                <a:spcPct val="0"/>
              </a:spcAft>
              <a:defRPr sz="3600" b="1">
                <a:solidFill>
                  <a:schemeClr val="tx1"/>
                </a:solidFill>
                <a:latin typeface="Calibri" pitchFamily="34" charset="0"/>
              </a:defRPr>
            </a:lvl5pPr>
            <a:lvl6pPr marL="457200" algn="r" rtl="0" fontAlgn="base">
              <a:spcBef>
                <a:spcPct val="0"/>
              </a:spcBef>
              <a:spcAft>
                <a:spcPct val="0"/>
              </a:spcAft>
              <a:defRPr sz="3600" b="1">
                <a:solidFill>
                  <a:schemeClr val="tx1"/>
                </a:solidFill>
                <a:latin typeface="Calibri" pitchFamily="34" charset="0"/>
              </a:defRPr>
            </a:lvl6pPr>
            <a:lvl7pPr marL="914400" algn="r" rtl="0" fontAlgn="base">
              <a:spcBef>
                <a:spcPct val="0"/>
              </a:spcBef>
              <a:spcAft>
                <a:spcPct val="0"/>
              </a:spcAft>
              <a:defRPr sz="3600" b="1">
                <a:solidFill>
                  <a:schemeClr val="tx1"/>
                </a:solidFill>
                <a:latin typeface="Calibri" pitchFamily="34" charset="0"/>
              </a:defRPr>
            </a:lvl7pPr>
            <a:lvl8pPr marL="1371600" algn="r" rtl="0" fontAlgn="base">
              <a:spcBef>
                <a:spcPct val="0"/>
              </a:spcBef>
              <a:spcAft>
                <a:spcPct val="0"/>
              </a:spcAft>
              <a:defRPr sz="3600" b="1">
                <a:solidFill>
                  <a:schemeClr val="tx1"/>
                </a:solidFill>
                <a:latin typeface="Calibri" pitchFamily="34" charset="0"/>
              </a:defRPr>
            </a:lvl8pPr>
            <a:lvl9pPr marL="1828800" algn="r" rtl="0" fontAlgn="base">
              <a:spcBef>
                <a:spcPct val="0"/>
              </a:spcBef>
              <a:spcAft>
                <a:spcPct val="0"/>
              </a:spcAft>
              <a:defRPr sz="3600" b="1">
                <a:solidFill>
                  <a:schemeClr val="tx1"/>
                </a:solidFill>
                <a:latin typeface="Calibri" pitchFamily="34" charset="0"/>
              </a:defRPr>
            </a:lvl9pPr>
          </a:lstStyle>
          <a:p>
            <a:r>
              <a:rPr lang="fr-FR" sz="3200" dirty="0" smtClean="0">
                <a:solidFill>
                  <a:schemeClr val="tx1">
                    <a:lumMod val="50000"/>
                    <a:lumOff val="50000"/>
                  </a:schemeClr>
                </a:solidFill>
              </a:rPr>
              <a:t>Les produits KABA offline </a:t>
            </a:r>
          </a:p>
        </p:txBody>
      </p:sp>
      <p:graphicFrame>
        <p:nvGraphicFramePr>
          <p:cNvPr id="8" name="Inhaltsplatzhalter 5"/>
          <p:cNvGraphicFramePr>
            <a:graphicFrameLocks noGrp="1"/>
          </p:cNvGraphicFramePr>
          <p:nvPr>
            <p:ph idx="1"/>
            <p:extLst>
              <p:ext uri="{D42A27DB-BD31-4B8C-83A1-F6EECF244321}">
                <p14:modId xmlns:p14="http://schemas.microsoft.com/office/powerpoint/2010/main" val="250396665"/>
              </p:ext>
            </p:extLst>
          </p:nvPr>
        </p:nvGraphicFramePr>
        <p:xfrm>
          <a:off x="107504" y="1248146"/>
          <a:ext cx="8894312" cy="4389130"/>
        </p:xfrm>
        <a:graphic>
          <a:graphicData uri="http://schemas.openxmlformats.org/drawingml/2006/table">
            <a:tbl>
              <a:tblPr/>
              <a:tblGrid>
                <a:gridCol w="2448272"/>
                <a:gridCol w="6446040"/>
              </a:tblGrid>
              <a:tr h="71485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790700" algn="l"/>
                        </a:tabLst>
                        <a:defRPr/>
                      </a:pPr>
                      <a:r>
                        <a:rPr lang="fr-FR" sz="1400" dirty="0" smtClean="0">
                          <a:latin typeface="Arial" pitchFamily="34" charset="0"/>
                          <a:cs typeface="Arial" pitchFamily="34" charset="0"/>
                        </a:rPr>
                        <a:t>Lecteur enrôleur +                               </a:t>
                      </a:r>
                    </a:p>
                    <a:p>
                      <a:pPr marL="0" marR="0" lvl="0" indent="0" algn="l" defTabSz="914400" rtl="0" eaLnBrk="1" fontAlgn="base" latinLnBrk="0" hangingPunct="1">
                        <a:lnSpc>
                          <a:spcPct val="100000"/>
                        </a:lnSpc>
                        <a:spcBef>
                          <a:spcPct val="0"/>
                        </a:spcBef>
                        <a:spcAft>
                          <a:spcPct val="0"/>
                        </a:spcAft>
                        <a:buClrTx/>
                        <a:buSzTx/>
                        <a:buFontTx/>
                        <a:buNone/>
                        <a:tabLst>
                          <a:tab pos="1790700" algn="l"/>
                        </a:tabLst>
                        <a:defRPr/>
                      </a:pPr>
                      <a:r>
                        <a:rPr lang="fr-FR" sz="1400" dirty="0" smtClean="0">
                          <a:latin typeface="Arial" pitchFamily="34" charset="0"/>
                          <a:cs typeface="Arial" pitchFamily="34" charset="0"/>
                        </a:rPr>
                        <a:t>B-COM software </a:t>
                      </a:r>
                    </a:p>
                    <a:p>
                      <a:pPr marL="0" marR="0" lvl="0" indent="0" algn="l" defTabSz="914400" rtl="0" eaLnBrk="1" fontAlgn="base" latinLnBrk="0" hangingPunct="1">
                        <a:lnSpc>
                          <a:spcPct val="100000"/>
                        </a:lnSpc>
                        <a:spcBef>
                          <a:spcPct val="0"/>
                        </a:spcBef>
                        <a:spcAft>
                          <a:spcPct val="0"/>
                        </a:spcAft>
                        <a:buClrTx/>
                        <a:buSzTx/>
                        <a:buFontTx/>
                        <a:buNone/>
                        <a:tabLst>
                          <a:tab pos="1790700" algn="l"/>
                        </a:tabLst>
                      </a:pPr>
                      <a:endParaRPr kumimoji="0" lang="de-CH" sz="1400" b="1" i="0" u="none" strike="noStrike" cap="none" normalizeH="0" baseline="0" dirty="0" smtClean="0">
                        <a:ln>
                          <a:noFill/>
                        </a:ln>
                        <a:solidFill>
                          <a:schemeClr val="tx1"/>
                        </a:solidFill>
                        <a:effectLst/>
                        <a:latin typeface="Arial" pitchFamily="34" charset="0"/>
                        <a:ea typeface="ヒラギノ角ゴ Pro W3"/>
                        <a:cs typeface="Arial" pitchFamily="34" charset="0"/>
                      </a:endParaRPr>
                    </a:p>
                  </a:txBody>
                  <a:tcPr marL="91438" marR="91438" marT="45721" marB="45721"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CBCB">
                        <a:alpha val="50196"/>
                      </a:srgbClr>
                    </a:solidFill>
                  </a:tcPr>
                </a:tc>
                <a:tc>
                  <a:txBody>
                    <a:bodyPr/>
                    <a:lstStyle/>
                    <a:p>
                      <a:pPr marL="0" marR="0" lvl="0" indent="-180975" algn="l" defTabSz="914400" rtl="0" eaLnBrk="1" fontAlgn="base" latinLnBrk="0" hangingPunct="1">
                        <a:lnSpc>
                          <a:spcPct val="100000"/>
                        </a:lnSpc>
                        <a:spcBef>
                          <a:spcPct val="0"/>
                        </a:spcBef>
                        <a:spcAft>
                          <a:spcPct val="0"/>
                        </a:spcAft>
                        <a:buClr>
                          <a:schemeClr val="accent2"/>
                        </a:buClr>
                        <a:buSzTx/>
                        <a:buFont typeface="Arial" pitchFamily="34" charset="0"/>
                        <a:buNone/>
                        <a:tabLst/>
                      </a:pPr>
                      <a:r>
                        <a:rPr lang="fr-FR" sz="1200" kern="1200" noProof="0" dirty="0" smtClean="0">
                          <a:solidFill>
                            <a:schemeClr val="tx1"/>
                          </a:solidFill>
                          <a:effectLst/>
                          <a:latin typeface="Arial" pitchFamily="34" charset="0"/>
                          <a:ea typeface="+mn-ea"/>
                          <a:cs typeface="Arial" pitchFamily="34" charset="0"/>
                        </a:rPr>
                        <a:t>Le </a:t>
                      </a:r>
                      <a:r>
                        <a:rPr lang="fr-FR" sz="1200" b="1" kern="1200" noProof="0" dirty="0" smtClean="0">
                          <a:solidFill>
                            <a:schemeClr val="tx1"/>
                          </a:solidFill>
                          <a:effectLst/>
                          <a:latin typeface="Arial" pitchFamily="34" charset="0"/>
                          <a:ea typeface="+mn-ea"/>
                          <a:cs typeface="Arial" pitchFamily="34" charset="0"/>
                        </a:rPr>
                        <a:t>lecteur enrôleur </a:t>
                      </a:r>
                      <a:r>
                        <a:rPr lang="fr-FR" sz="1200" kern="1200" noProof="0" dirty="0" smtClean="0">
                          <a:solidFill>
                            <a:schemeClr val="tx1"/>
                          </a:solidFill>
                          <a:effectLst/>
                          <a:latin typeface="Arial" pitchFamily="34" charset="0"/>
                          <a:ea typeface="+mn-ea"/>
                          <a:cs typeface="Arial" pitchFamily="34" charset="0"/>
                        </a:rPr>
                        <a:t>communique sans fil avec le programmateur 1460 pour importer et exporter les données provenant des serrures. Le lecteur enrôleur est interfacé avec le B-COM software qui définie toutes les données utiles aux composants offlines</a:t>
                      </a:r>
                    </a:p>
                  </a:txBody>
                  <a:tcPr marL="91438" marR="91438" marT="45721" marB="4572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CBCB">
                        <a:alpha val="50196"/>
                      </a:srgbClr>
                    </a:solidFill>
                  </a:tcPr>
                </a:tc>
              </a:tr>
              <a:tr h="792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dirty="0" smtClean="0">
                        <a:ln>
                          <a:noFill/>
                        </a:ln>
                        <a:solidFill>
                          <a:schemeClr val="tx1"/>
                        </a:solidFill>
                        <a:effectLst/>
                        <a:latin typeface="Arial" pitchFamily="34" charset="0"/>
                        <a:ea typeface="ヒラギノ角ゴ Pro W3"/>
                        <a:cs typeface="Arial" pitchFamily="34" charset="0"/>
                      </a:endParaRPr>
                    </a:p>
                  </a:txBody>
                  <a:tcPr marL="91438" marR="91438" marT="45721" marB="45721"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9EB">
                        <a:alpha val="50196"/>
                      </a:srgbClr>
                    </a:solidFill>
                  </a:tcPr>
                </a:tc>
                <a:tc>
                  <a:txBody>
                    <a:bodyPr/>
                    <a:lstStyle/>
                    <a:p>
                      <a:pPr marL="0" marR="0" lvl="0" indent="-180975" algn="l" defTabSz="914400" rtl="0" eaLnBrk="1" fontAlgn="base" latinLnBrk="0" hangingPunct="1">
                        <a:lnSpc>
                          <a:spcPct val="100000"/>
                        </a:lnSpc>
                        <a:spcBef>
                          <a:spcPct val="0"/>
                        </a:spcBef>
                        <a:spcAft>
                          <a:spcPct val="0"/>
                        </a:spcAft>
                        <a:buClr>
                          <a:schemeClr val="accent2"/>
                        </a:buClr>
                        <a:buSzTx/>
                        <a:buFont typeface="Arial" pitchFamily="34" charset="0"/>
                        <a:buNone/>
                        <a:tabLst/>
                      </a:pPr>
                      <a:r>
                        <a:rPr lang="fr-FR" sz="1200" b="1" kern="1200" noProof="0" dirty="0" smtClean="0">
                          <a:solidFill>
                            <a:schemeClr val="tx1"/>
                          </a:solidFill>
                          <a:effectLst/>
                          <a:latin typeface="Arial" pitchFamily="34" charset="0"/>
                          <a:ea typeface="+mn-ea"/>
                          <a:cs typeface="Arial" pitchFamily="34" charset="0"/>
                        </a:rPr>
                        <a:t>Le programmateur 1460 </a:t>
                      </a:r>
                      <a:r>
                        <a:rPr lang="fr-FR" sz="1200" kern="1200" noProof="0" dirty="0" smtClean="0">
                          <a:solidFill>
                            <a:schemeClr val="tx1"/>
                          </a:solidFill>
                          <a:effectLst/>
                          <a:latin typeface="Arial" pitchFamily="34" charset="0"/>
                          <a:ea typeface="+mn-ea"/>
                          <a:cs typeface="Arial" pitchFamily="34" charset="0"/>
                        </a:rPr>
                        <a:t>communique sans fil avec les serrures / composants autonomes pour en importer (initialisation, maintenance) et exporter (reprise historique, lecture information) les données. Livré avec 1 câble USB pour  (pour la configuration et la</a:t>
                      </a:r>
                      <a:r>
                        <a:rPr lang="fr-FR" sz="1200" kern="1200" baseline="0" noProof="0" dirty="0" smtClean="0">
                          <a:solidFill>
                            <a:schemeClr val="tx1"/>
                          </a:solidFill>
                          <a:effectLst/>
                          <a:latin typeface="Arial" pitchFamily="34" charset="0"/>
                          <a:ea typeface="+mn-ea"/>
                          <a:cs typeface="Arial" pitchFamily="34" charset="0"/>
                        </a:rPr>
                        <a:t> </a:t>
                      </a:r>
                      <a:r>
                        <a:rPr lang="fr-FR" sz="1200" kern="1200" noProof="0" dirty="0" smtClean="0">
                          <a:solidFill>
                            <a:schemeClr val="tx1"/>
                          </a:solidFill>
                          <a:effectLst/>
                          <a:latin typeface="Arial" pitchFamily="34" charset="0"/>
                          <a:ea typeface="+mn-ea"/>
                          <a:cs typeface="Arial" pitchFamily="34" charset="0"/>
                        </a:rPr>
                        <a:t>charge), 1</a:t>
                      </a:r>
                      <a:r>
                        <a:rPr lang="fr-FR" sz="1200" kern="1200" baseline="0" noProof="0" dirty="0" smtClean="0">
                          <a:solidFill>
                            <a:schemeClr val="tx1"/>
                          </a:solidFill>
                          <a:effectLst/>
                          <a:latin typeface="Arial" pitchFamily="34" charset="0"/>
                          <a:ea typeface="+mn-ea"/>
                          <a:cs typeface="Arial" pitchFamily="34" charset="0"/>
                        </a:rPr>
                        <a:t> </a:t>
                      </a:r>
                      <a:r>
                        <a:rPr lang="fr-FR" sz="1200" kern="1200" noProof="0" dirty="0" smtClean="0">
                          <a:solidFill>
                            <a:schemeClr val="tx1"/>
                          </a:solidFill>
                          <a:effectLst/>
                          <a:latin typeface="Arial" pitchFamily="34" charset="0"/>
                          <a:ea typeface="+mn-ea"/>
                          <a:cs typeface="Arial" pitchFamily="34" charset="0"/>
                        </a:rPr>
                        <a:t>adaptateur 220v. U</a:t>
                      </a:r>
                      <a:r>
                        <a:rPr lang="fr-FR" sz="1200" kern="1200" dirty="0" smtClean="0">
                          <a:solidFill>
                            <a:schemeClr val="tx1"/>
                          </a:solidFill>
                          <a:effectLst/>
                          <a:latin typeface="Arial" pitchFamily="34" charset="0"/>
                          <a:ea typeface="+mn-ea"/>
                          <a:cs typeface="Arial" pitchFamily="34" charset="0"/>
                        </a:rPr>
                        <a:t>n par site conseillé</a:t>
                      </a:r>
                      <a:endParaRPr lang="fr-FR" sz="1200" kern="1200" noProof="0" dirty="0" smtClean="0">
                        <a:solidFill>
                          <a:schemeClr val="tx1"/>
                        </a:solidFill>
                        <a:effectLst/>
                        <a:latin typeface="Arial" pitchFamily="34" charset="0"/>
                        <a:ea typeface="+mn-ea"/>
                        <a:cs typeface="Arial" pitchFamily="34" charset="0"/>
                      </a:endParaRPr>
                    </a:p>
                  </a:txBody>
                  <a:tcPr marL="91438" marR="91438" marT="45721" marB="4572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9EB">
                        <a:alpha val="50196"/>
                      </a:srgbClr>
                    </a:solidFill>
                  </a:tcPr>
                </a:tc>
              </a:tr>
              <a:tr h="72008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CH" sz="1400" dirty="0" smtClean="0">
                          <a:latin typeface="Arial" pitchFamily="34" charset="0"/>
                          <a:cs typeface="Arial" pitchFamily="34" charset="0"/>
                        </a:rPr>
                        <a:t>Masters 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dirty="0" smtClean="0">
                        <a:ln>
                          <a:noFill/>
                        </a:ln>
                        <a:solidFill>
                          <a:schemeClr val="tx1"/>
                        </a:solidFill>
                        <a:effectLst/>
                        <a:latin typeface="Arial" pitchFamily="34" charset="0"/>
                        <a:ea typeface="ヒラギノ角ゴ Pro W3"/>
                        <a:cs typeface="Arial" pitchFamily="34" charset="0"/>
                      </a:endParaRPr>
                    </a:p>
                  </a:txBody>
                  <a:tcPr marL="91438" marR="91438" marT="45721" marB="45721"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CBCB">
                        <a:alpha val="50196"/>
                      </a:srgbClr>
                    </a:solidFill>
                  </a:tcPr>
                </a:tc>
                <a:tc>
                  <a:txBody>
                    <a:bodyPr/>
                    <a:lstStyle/>
                    <a:p>
                      <a:pPr marL="0" marR="0" lvl="0" indent="-180975" algn="l" defTabSz="914400" rtl="0" eaLnBrk="1" fontAlgn="base" latinLnBrk="0" hangingPunct="1">
                        <a:lnSpc>
                          <a:spcPct val="100000"/>
                        </a:lnSpc>
                        <a:spcBef>
                          <a:spcPct val="0"/>
                        </a:spcBef>
                        <a:spcAft>
                          <a:spcPct val="0"/>
                        </a:spcAft>
                        <a:buClr>
                          <a:schemeClr val="accent2"/>
                        </a:buClr>
                        <a:buSzTx/>
                        <a:buFont typeface="Arial" pitchFamily="34" charset="0"/>
                        <a:buNone/>
                        <a:tabLst/>
                      </a:pPr>
                      <a:r>
                        <a:rPr lang="fr-FR" sz="1200" kern="1200" noProof="0" dirty="0" smtClean="0">
                          <a:solidFill>
                            <a:schemeClr val="tx1"/>
                          </a:solidFill>
                          <a:effectLst/>
                          <a:latin typeface="Arial" pitchFamily="34" charset="0"/>
                          <a:ea typeface="+mn-ea"/>
                          <a:cs typeface="Arial" pitchFamily="34" charset="0"/>
                        </a:rPr>
                        <a:t>Cartes de programmation des serrures autonomes. </a:t>
                      </a:r>
                      <a:r>
                        <a:rPr lang="en-US" sz="1200" kern="1200" dirty="0" smtClean="0">
                          <a:solidFill>
                            <a:schemeClr val="tx1"/>
                          </a:solidFill>
                          <a:effectLst/>
                          <a:latin typeface="Arial" pitchFamily="34" charset="0"/>
                          <a:ea typeface="+mn-ea"/>
                          <a:cs typeface="Arial" pitchFamily="34" charset="0"/>
                        </a:rPr>
                        <a:t>Carte </a:t>
                      </a:r>
                      <a:r>
                        <a:rPr lang="en-US" sz="1200" kern="1200" dirty="0" err="1" smtClean="0">
                          <a:solidFill>
                            <a:schemeClr val="tx1"/>
                          </a:solidFill>
                          <a:effectLst/>
                          <a:latin typeface="Arial" pitchFamily="34" charset="0"/>
                          <a:ea typeface="+mn-ea"/>
                          <a:cs typeface="Arial" pitchFamily="34" charset="0"/>
                        </a:rPr>
                        <a:t>spécifique</a:t>
                      </a:r>
                      <a:r>
                        <a:rPr lang="en-US" sz="1200" kern="1200" dirty="0" smtClean="0">
                          <a:solidFill>
                            <a:schemeClr val="tx1"/>
                          </a:solidFill>
                          <a:effectLst/>
                          <a:latin typeface="Arial" pitchFamily="34" charset="0"/>
                          <a:ea typeface="+mn-ea"/>
                          <a:cs typeface="Arial" pitchFamily="34" charset="0"/>
                        </a:rPr>
                        <a:t> par </a:t>
                      </a:r>
                      <a:r>
                        <a:rPr lang="en-US" sz="1200" kern="1200" dirty="0" err="1" smtClean="0">
                          <a:solidFill>
                            <a:schemeClr val="tx1"/>
                          </a:solidFill>
                          <a:effectLst/>
                          <a:latin typeface="Arial" pitchFamily="34" charset="0"/>
                          <a:ea typeface="+mn-ea"/>
                          <a:cs typeface="Arial" pitchFamily="34" charset="0"/>
                        </a:rPr>
                        <a:t>projet</a:t>
                      </a:r>
                      <a:r>
                        <a:rPr lang="en-US" sz="1200" kern="1200" dirty="0" smtClean="0">
                          <a:solidFill>
                            <a:schemeClr val="tx1"/>
                          </a:solidFill>
                          <a:effectLst/>
                          <a:latin typeface="Arial" pitchFamily="34" charset="0"/>
                          <a:ea typeface="+mn-ea"/>
                          <a:cs typeface="Arial" pitchFamily="34" charset="0"/>
                        </a:rPr>
                        <a:t> qui </a:t>
                      </a:r>
                      <a:r>
                        <a:rPr lang="fr-FR" sz="1200" kern="1200" dirty="0" smtClean="0">
                          <a:solidFill>
                            <a:schemeClr val="tx1"/>
                          </a:solidFill>
                          <a:effectLst/>
                          <a:latin typeface="Arial" pitchFamily="34" charset="0"/>
                          <a:ea typeface="+mn-ea"/>
                          <a:cs typeface="Arial" pitchFamily="34" charset="0"/>
                        </a:rPr>
                        <a:t>permet de charger la clé SC-C dans les serrures et d’établir la communication entre le programmateur et la serrure pour chaque programmation ou lecture d’historique, d’alarmes (batteries …). Plusieurs master A possible, un par site conseillé</a:t>
                      </a:r>
                      <a:endParaRPr lang="en-GB" sz="1200" kern="1200" dirty="0" smtClean="0">
                        <a:solidFill>
                          <a:schemeClr val="tx1"/>
                        </a:solidFill>
                        <a:effectLst/>
                        <a:latin typeface="Arial" pitchFamily="34" charset="0"/>
                        <a:ea typeface="+mn-ea"/>
                        <a:cs typeface="Arial" pitchFamily="34" charset="0"/>
                      </a:endParaRPr>
                    </a:p>
                  </a:txBody>
                  <a:tcPr marL="91438" marR="91438" marT="45721" marB="4572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CBCB">
                        <a:alpha val="50196"/>
                      </a:srgbClr>
                    </a:solidFill>
                  </a:tcPr>
                </a:tc>
              </a:tr>
              <a:tr h="11106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CH" sz="1400" dirty="0" smtClean="0">
                          <a:latin typeface="Arial" pitchFamily="34" charset="0"/>
                          <a:cs typeface="Arial" pitchFamily="34" charset="0"/>
                        </a:rPr>
                        <a:t>Masters B</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dirty="0" smtClean="0">
                        <a:ln>
                          <a:noFill/>
                        </a:ln>
                        <a:solidFill>
                          <a:schemeClr val="tx1"/>
                        </a:solidFill>
                        <a:effectLst/>
                        <a:latin typeface="Arial" pitchFamily="34" charset="0"/>
                        <a:ea typeface="ヒラギノ角ゴ Pro W3"/>
                        <a:cs typeface="Arial" pitchFamily="34" charset="0"/>
                      </a:endParaRPr>
                    </a:p>
                  </a:txBody>
                  <a:tcPr marL="91438" marR="91438" marT="45721" marB="45721"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9EB">
                        <a:alpha val="50196"/>
                      </a:srgbClr>
                    </a:solidFill>
                  </a:tcPr>
                </a:tc>
                <a:tc>
                  <a:txBody>
                    <a:bodyPr/>
                    <a:lstStyle/>
                    <a:p>
                      <a:pPr marL="0" marR="0" lvl="0" indent="-180975" algn="l" defTabSz="914400" rtl="0" eaLnBrk="1" fontAlgn="base" latinLnBrk="0" hangingPunct="1">
                        <a:lnSpc>
                          <a:spcPct val="100000"/>
                        </a:lnSpc>
                        <a:spcBef>
                          <a:spcPct val="0"/>
                        </a:spcBef>
                        <a:spcAft>
                          <a:spcPct val="0"/>
                        </a:spcAft>
                        <a:buClr>
                          <a:schemeClr val="accent2"/>
                        </a:buClr>
                        <a:buSzTx/>
                        <a:buFont typeface="Arial" pitchFamily="34" charset="0"/>
                        <a:buNone/>
                        <a:tabLst/>
                      </a:pPr>
                      <a:r>
                        <a:rPr lang="fr-FR" sz="1200" kern="1200" noProof="0" dirty="0" smtClean="0">
                          <a:solidFill>
                            <a:schemeClr val="tx1"/>
                          </a:solidFill>
                          <a:effectLst/>
                          <a:latin typeface="Arial" pitchFamily="34" charset="0"/>
                          <a:ea typeface="+mn-ea"/>
                          <a:cs typeface="Arial" pitchFamily="34" charset="0"/>
                        </a:rPr>
                        <a:t>Un mode chantier temporaire peut être utilisé au début du projet pour autoriser localement des personnes dans les serrures. On utilise le Master B puis on badge avec les cartes des personnes sur chaque serrure. Les Master B sont organisés sous un Master A. Chaque Master B permet d'attribuer des autorisations d'accès propres à des badges utilisateurs dans une capacité total de 4000 badges par serrure. Ex B1 gère 50 badges, B2 en gère 3950. On peut basculer du mode chantier vers le mode offline </a:t>
                      </a:r>
                    </a:p>
                  </a:txBody>
                  <a:tcPr marL="91438" marR="91438" marT="45721" marB="4572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9EB">
                        <a:alpha val="50196"/>
                      </a:srgbClr>
                    </a:solidFill>
                  </a:tcPr>
                </a:tc>
              </a:tr>
              <a:tr h="80234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Security-</a:t>
                      </a:r>
                      <a:r>
                        <a:rPr kumimoji="0" lang="fr-FR" sz="14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Card</a:t>
                      </a:r>
                      <a:r>
                        <a:rPr kumimoji="0" lang="fr-FR"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 (SC-C)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dirty="0" smtClean="0">
                        <a:ln>
                          <a:noFill/>
                        </a:ln>
                        <a:solidFill>
                          <a:schemeClr val="tx1"/>
                        </a:solidFill>
                        <a:effectLst/>
                        <a:latin typeface="Arial" pitchFamily="34" charset="0"/>
                        <a:ea typeface="ヒラギノ角ゴ Pro W3"/>
                        <a:cs typeface="Arial" pitchFamily="34" charset="0"/>
                      </a:endParaRPr>
                    </a:p>
                  </a:txBody>
                  <a:tcPr marL="91438" marR="91438" marT="45721" marB="45721"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alpha val="50196"/>
                      </a:srgbClr>
                    </a:solidFill>
                  </a:tcPr>
                </a:tc>
                <a:tc>
                  <a:txBody>
                    <a:bodyPr/>
                    <a:lstStyle/>
                    <a:p>
                      <a:pPr lvl="0" algn="l"/>
                      <a:r>
                        <a:rPr lang="fr-FR" sz="1200" kern="1200" dirty="0" smtClean="0">
                          <a:solidFill>
                            <a:schemeClr val="tx1"/>
                          </a:solidFill>
                          <a:effectLst/>
                          <a:latin typeface="Arial" pitchFamily="34" charset="0"/>
                          <a:ea typeface="+mn-ea"/>
                          <a:cs typeface="Arial" pitchFamily="34" charset="0"/>
                        </a:rPr>
                        <a:t>Carte de sécurité spécifique et unique par projet qui contient la</a:t>
                      </a:r>
                      <a:r>
                        <a:rPr lang="fr-FR" sz="1200" kern="1200" baseline="0" dirty="0" smtClean="0">
                          <a:solidFill>
                            <a:schemeClr val="tx1"/>
                          </a:solidFill>
                          <a:effectLst/>
                          <a:latin typeface="Arial" pitchFamily="34" charset="0"/>
                          <a:ea typeface="+mn-ea"/>
                          <a:cs typeface="Arial" pitchFamily="34" charset="0"/>
                        </a:rPr>
                        <a:t> </a:t>
                      </a:r>
                      <a:r>
                        <a:rPr lang="fr-FR" sz="1200" kern="1200" dirty="0" smtClean="0">
                          <a:solidFill>
                            <a:schemeClr val="tx1"/>
                          </a:solidFill>
                          <a:effectLst/>
                          <a:latin typeface="Arial" pitchFamily="34" charset="0"/>
                          <a:ea typeface="+mn-ea"/>
                          <a:cs typeface="Arial" pitchFamily="34" charset="0"/>
                        </a:rPr>
                        <a:t>clé de</a:t>
                      </a:r>
                      <a:r>
                        <a:rPr lang="fr-FR" sz="1200" kern="1200" baseline="0" dirty="0" smtClean="0">
                          <a:solidFill>
                            <a:schemeClr val="tx1"/>
                          </a:solidFill>
                          <a:effectLst/>
                          <a:latin typeface="Arial" pitchFamily="34" charset="0"/>
                          <a:ea typeface="+mn-ea"/>
                          <a:cs typeface="Arial" pitchFamily="34" charset="0"/>
                        </a:rPr>
                        <a:t> </a:t>
                      </a:r>
                      <a:r>
                        <a:rPr lang="fr-FR" sz="1200" kern="1200" dirty="0" smtClean="0">
                          <a:solidFill>
                            <a:schemeClr val="tx1"/>
                          </a:solidFill>
                          <a:effectLst/>
                          <a:latin typeface="Arial" pitchFamily="34" charset="0"/>
                          <a:ea typeface="+mn-ea"/>
                          <a:cs typeface="Arial" pitchFamily="34" charset="0"/>
                        </a:rPr>
                        <a:t>sécurité </a:t>
                      </a:r>
                      <a:r>
                        <a:rPr kumimoji="0" lang="fr-FR" sz="1200" b="0" i="0" u="none" strike="noStrike" kern="1200" cap="none" normalizeH="0" baseline="0" noProof="0" dirty="0" smtClean="0">
                          <a:ln>
                            <a:noFill/>
                          </a:ln>
                          <a:solidFill>
                            <a:schemeClr val="tx1"/>
                          </a:solidFill>
                          <a:effectLst/>
                          <a:latin typeface="Arial" pitchFamily="34" charset="0"/>
                          <a:ea typeface="ヒラギノ角ゴ Pro W3"/>
                          <a:cs typeface="Arial" pitchFamily="34" charset="0"/>
                        </a:rPr>
                        <a:t>pour l’initialisation </a:t>
                      </a:r>
                      <a:r>
                        <a:rPr lang="fr-FR" sz="1200" kern="1200" dirty="0" smtClean="0">
                          <a:solidFill>
                            <a:schemeClr val="tx1"/>
                          </a:solidFill>
                          <a:effectLst/>
                          <a:latin typeface="Arial" pitchFamily="34" charset="0"/>
                          <a:ea typeface="+mn-ea"/>
                          <a:cs typeface="Arial" pitchFamily="34" charset="0"/>
                        </a:rPr>
                        <a:t>de</a:t>
                      </a:r>
                      <a:r>
                        <a:rPr lang="fr-FR" sz="1200" kern="1200" baseline="0" dirty="0" smtClean="0">
                          <a:solidFill>
                            <a:schemeClr val="tx1"/>
                          </a:solidFill>
                          <a:effectLst/>
                          <a:latin typeface="Arial" pitchFamily="34" charset="0"/>
                          <a:ea typeface="+mn-ea"/>
                          <a:cs typeface="Arial" pitchFamily="34" charset="0"/>
                        </a:rPr>
                        <a:t> </a:t>
                      </a:r>
                      <a:r>
                        <a:rPr lang="fr-FR" sz="1200" kern="1200" dirty="0" smtClean="0">
                          <a:solidFill>
                            <a:schemeClr val="tx1"/>
                          </a:solidFill>
                          <a:effectLst/>
                          <a:latin typeface="Arial" pitchFamily="34" charset="0"/>
                          <a:ea typeface="+mn-ea"/>
                          <a:cs typeface="Arial" pitchFamily="34" charset="0"/>
                        </a:rPr>
                        <a:t>l’application KABA</a:t>
                      </a:r>
                      <a:r>
                        <a:rPr lang="fr-FR" sz="1200" kern="1200" baseline="0" dirty="0" smtClean="0">
                          <a:solidFill>
                            <a:schemeClr val="tx1"/>
                          </a:solidFill>
                          <a:effectLst/>
                          <a:latin typeface="Arial" pitchFamily="34" charset="0"/>
                          <a:ea typeface="+mn-ea"/>
                          <a:cs typeface="Arial" pitchFamily="34" charset="0"/>
                        </a:rPr>
                        <a:t> sur le badge usager. Clé chargée via le lecteur enrôleur. La carte SC-C est produite par TIL à partir d’une carte de sécurité A (SC-A) conservée par TIL</a:t>
                      </a:r>
                      <a:endParaRPr kumimoji="0" lang="fr-FR" sz="1200" b="0" i="0" u="none" strike="noStrike" kern="1200" cap="none" normalizeH="0" baseline="0" noProof="0" dirty="0" smtClean="0">
                        <a:ln>
                          <a:noFill/>
                        </a:ln>
                        <a:solidFill>
                          <a:schemeClr val="tx1"/>
                        </a:solidFill>
                        <a:effectLst/>
                        <a:latin typeface="Arial" pitchFamily="34" charset="0"/>
                        <a:ea typeface="ヒラギノ角ゴ Pro W3"/>
                        <a:cs typeface="Arial" pitchFamily="34" charset="0"/>
                      </a:endParaRPr>
                    </a:p>
                  </a:txBody>
                  <a:tcPr marL="91438" marR="91438" marT="45721" marB="4572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alpha val="50196"/>
                      </a:srgbClr>
                    </a:solidFill>
                  </a:tcPr>
                </a:tc>
              </a:tr>
            </a:tbl>
          </a:graphicData>
        </a:graphic>
      </p:graphicFrame>
      <p:pic>
        <p:nvPicPr>
          <p:cNvPr id="13" name="Picture 31" descr="N:\21 Marketing Services\Anita Giger\ART_EVOLO\für NOISE\evolo Products JPEG\low resolution\evolo_desktop_reader_l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5042" y="1214400"/>
            <a:ext cx="1174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2" descr="N:\21 Marketing Services\Anita Giger\ART_EVOLO\für NOISE\evolo Products JPEG\low resolution\Kaba_programmer_end8_lr.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2360" y="1844824"/>
            <a:ext cx="20193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3" descr="N:\21 Marketing Services\Anita Giger\ART_EVOLO\für NOISE\evolo Products JPEG\low resolution\evolo_medien_master_a_l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456" y="3097709"/>
            <a:ext cx="105568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4" descr="N:\21 Marketing Services\Anita Giger\ART_EVOLO\für NOISE\evolo Products JPEG\low resolution\evolo_medien_master_b_l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149080"/>
            <a:ext cx="1050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44" y="5065464"/>
            <a:ext cx="1037799" cy="59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19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29" y="2670184"/>
            <a:ext cx="850485" cy="1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M:\Banque d'images\symboles syno\Pictos Architecture MS 2012\EcranSimple_256.png" title="Micro-sesame"/>
          <p:cNvPicPr>
            <a:picLocks noChangeAspect="1" noChangeArrowheads="1"/>
          </p:cNvPicPr>
          <p:nvPr/>
        </p:nvPicPr>
        <p:blipFill>
          <a:blip r:embed="rId4"/>
          <a:srcRect/>
          <a:stretch>
            <a:fillRect/>
          </a:stretch>
        </p:blipFill>
        <p:spPr bwMode="auto">
          <a:xfrm>
            <a:off x="2421146" y="2721579"/>
            <a:ext cx="1173504" cy="1278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830" y="2914084"/>
            <a:ext cx="850485" cy="1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1508" y="4941168"/>
            <a:ext cx="1588844" cy="91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4228" y="4856144"/>
            <a:ext cx="1150608" cy="18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Connecteur droit 12"/>
          <p:cNvCxnSpPr/>
          <p:nvPr/>
        </p:nvCxnSpPr>
        <p:spPr>
          <a:xfrm>
            <a:off x="642686" y="2404434"/>
            <a:ext cx="4433370" cy="0"/>
          </a:xfrm>
          <a:prstGeom prst="line">
            <a:avLst/>
          </a:prstGeom>
          <a:ln w="44450" cmpd="sng"/>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358015" y="2431921"/>
            <a:ext cx="0" cy="349007"/>
          </a:xfrm>
          <a:prstGeom prst="line">
            <a:avLst/>
          </a:prstGeom>
          <a:ln w="44450" cmpd="sng"/>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483768" y="2895327"/>
            <a:ext cx="903652" cy="461665"/>
          </a:xfrm>
          <a:prstGeom prst="rect">
            <a:avLst/>
          </a:prstGeom>
          <a:noFill/>
        </p:spPr>
        <p:txBody>
          <a:bodyPr wrap="square" rtlCol="0">
            <a:spAutoFit/>
          </a:bodyPr>
          <a:lstStyle/>
          <a:p>
            <a:r>
              <a:rPr lang="fr-FR" sz="1200" dirty="0" smtClean="0"/>
              <a:t>MICRO-SESAME</a:t>
            </a:r>
            <a:endParaRPr lang="en-GB" sz="1200" dirty="0"/>
          </a:p>
        </p:txBody>
      </p:sp>
      <p:cxnSp>
        <p:nvCxnSpPr>
          <p:cNvPr id="19" name="Connecteur droit 18"/>
          <p:cNvCxnSpPr/>
          <p:nvPr/>
        </p:nvCxnSpPr>
        <p:spPr>
          <a:xfrm>
            <a:off x="2803681" y="2420888"/>
            <a:ext cx="0" cy="360040"/>
          </a:xfrm>
          <a:prstGeom prst="line">
            <a:avLst/>
          </a:prstGeom>
          <a:ln w="44450" cmpd="sng"/>
        </p:spPr>
        <p:style>
          <a:lnRef idx="1">
            <a:schemeClr val="accent1"/>
          </a:lnRef>
          <a:fillRef idx="0">
            <a:schemeClr val="accent1"/>
          </a:fillRef>
          <a:effectRef idx="0">
            <a:schemeClr val="accent1"/>
          </a:effectRef>
          <a:fontRef idx="minor">
            <a:schemeClr val="tx1"/>
          </a:fontRef>
        </p:style>
      </p:cxnSp>
      <p:pic>
        <p:nvPicPr>
          <p:cNvPr id="20" name="Picture 2" descr="http://www.gmhci.com/img/p/612-190-lar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6235" y="4878615"/>
            <a:ext cx="1123325" cy="12961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6" descr="http://www.veryicon.com/icon/png/System/Artists%20Valley%20Sample/Business%20Man%20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8590" y="1257939"/>
            <a:ext cx="879307" cy="87930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M:\Banque d'images\symboles syno\Pictos Architecture MS 2012\EcranSimple_256.png" title="Micro-sesame"/>
          <p:cNvPicPr>
            <a:picLocks noChangeAspect="1" noChangeArrowheads="1"/>
          </p:cNvPicPr>
          <p:nvPr/>
        </p:nvPicPr>
        <p:blipFill>
          <a:blip r:embed="rId4"/>
          <a:srcRect/>
          <a:stretch>
            <a:fillRect/>
          </a:stretch>
        </p:blipFill>
        <p:spPr bwMode="auto">
          <a:xfrm>
            <a:off x="683568" y="1122339"/>
            <a:ext cx="1038826" cy="1131478"/>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nvSpPr>
        <p:spPr>
          <a:xfrm>
            <a:off x="827584" y="1378643"/>
            <a:ext cx="700810" cy="276999"/>
          </a:xfrm>
          <a:prstGeom prst="rect">
            <a:avLst/>
          </a:prstGeom>
          <a:noFill/>
        </p:spPr>
        <p:txBody>
          <a:bodyPr wrap="square" rtlCol="0">
            <a:spAutoFit/>
          </a:bodyPr>
          <a:lstStyle/>
          <a:p>
            <a:r>
              <a:rPr lang="fr-FR" sz="1200" dirty="0" smtClean="0"/>
              <a:t>KSM</a:t>
            </a:r>
            <a:endParaRPr lang="en-GB" sz="1200" dirty="0"/>
          </a:p>
        </p:txBody>
      </p:sp>
      <p:sp>
        <p:nvSpPr>
          <p:cNvPr id="29" name="ZoneTexte 28"/>
          <p:cNvSpPr txBox="1"/>
          <p:nvPr/>
        </p:nvSpPr>
        <p:spPr>
          <a:xfrm>
            <a:off x="167932" y="548680"/>
            <a:ext cx="1512552" cy="600164"/>
          </a:xfrm>
          <a:prstGeom prst="rect">
            <a:avLst/>
          </a:prstGeom>
          <a:noFill/>
        </p:spPr>
        <p:txBody>
          <a:bodyPr wrap="square" rtlCol="0">
            <a:spAutoFit/>
          </a:bodyPr>
          <a:lstStyle/>
          <a:p>
            <a:r>
              <a:rPr lang="fr-FR" sz="1100" dirty="0" smtClean="0"/>
              <a:t>Définition </a:t>
            </a:r>
            <a:r>
              <a:rPr lang="fr-FR" sz="1100" dirty="0"/>
              <a:t>des </a:t>
            </a:r>
            <a:r>
              <a:rPr lang="fr-FR" sz="1100" dirty="0" smtClean="0"/>
              <a:t>clés</a:t>
            </a:r>
          </a:p>
          <a:p>
            <a:r>
              <a:rPr lang="fr-FR" sz="1100" dirty="0" smtClean="0"/>
              <a:t>Nécessaire avec </a:t>
            </a:r>
            <a:r>
              <a:rPr lang="fr-FR" sz="1100" dirty="0" err="1" smtClean="0"/>
              <a:t>Proxilis</a:t>
            </a:r>
            <a:r>
              <a:rPr lang="fr-FR" sz="1100" dirty="0" smtClean="0"/>
              <a:t> PRO</a:t>
            </a:r>
            <a:endParaRPr lang="en-GB" sz="1100" dirty="0"/>
          </a:p>
        </p:txBody>
      </p:sp>
      <p:pic>
        <p:nvPicPr>
          <p:cNvPr id="33" name="Picture 2" descr="M:\Banque d'images\symboles syno\Pictos Architecture MS 2012\EcranSimple_256.png" title="Micro-sesame"/>
          <p:cNvPicPr>
            <a:picLocks noChangeAspect="1" noChangeArrowheads="1"/>
          </p:cNvPicPr>
          <p:nvPr/>
        </p:nvPicPr>
        <p:blipFill>
          <a:blip r:embed="rId4"/>
          <a:srcRect/>
          <a:stretch>
            <a:fillRect/>
          </a:stretch>
        </p:blipFill>
        <p:spPr bwMode="auto">
          <a:xfrm>
            <a:off x="3217947" y="1058629"/>
            <a:ext cx="1173504" cy="1278168"/>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p:cNvSpPr txBox="1"/>
          <p:nvPr/>
        </p:nvSpPr>
        <p:spPr>
          <a:xfrm>
            <a:off x="3312910" y="1268760"/>
            <a:ext cx="761069" cy="276999"/>
          </a:xfrm>
          <a:prstGeom prst="rect">
            <a:avLst/>
          </a:prstGeom>
          <a:noFill/>
        </p:spPr>
        <p:txBody>
          <a:bodyPr wrap="square" rtlCol="0">
            <a:spAutoFit/>
          </a:bodyPr>
          <a:lstStyle/>
          <a:p>
            <a:r>
              <a:rPr lang="fr-FR" sz="1200" b="1" dirty="0" smtClean="0">
                <a:solidFill>
                  <a:schemeClr val="bg2">
                    <a:lumMod val="50000"/>
                  </a:schemeClr>
                </a:solidFill>
              </a:rPr>
              <a:t>B-COM </a:t>
            </a:r>
            <a:endParaRPr lang="en-GB" sz="1200" b="1" dirty="0">
              <a:solidFill>
                <a:schemeClr val="bg2">
                  <a:lumMod val="50000"/>
                </a:schemeClr>
              </a:solidFill>
            </a:endParaRPr>
          </a:p>
        </p:txBody>
      </p:sp>
      <p:pic>
        <p:nvPicPr>
          <p:cNvPr id="35" name="Picture 32" descr="N:\21 Marketing Services\Anita Giger\ART_EVOLO\für NOISE\evolo Products JPEG\low resolution\Kaba_programmer_end8_lr.jpg"/>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11550" y="1631018"/>
            <a:ext cx="1587469" cy="105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1" descr="N:\21 Marketing Services\Anita Giger\ART_EVOLO\für NOISE\evolo Products JPEG\low resolution\evolo_desktop_reader_lr.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7952" y="1243356"/>
            <a:ext cx="1174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3" descr="N:\21 Marketing Services\Anita Giger\ART_EVOLO\für NOISE\evolo Products JPEG\low resolution\evolo_medien_master_a_l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1357" y="2525464"/>
            <a:ext cx="105568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1781" y="1196752"/>
            <a:ext cx="9167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Connecteur droit avec flèche 45"/>
          <p:cNvCxnSpPr/>
          <p:nvPr/>
        </p:nvCxnSpPr>
        <p:spPr>
          <a:xfrm flipV="1">
            <a:off x="5868144" y="1728536"/>
            <a:ext cx="1368153" cy="9216"/>
          </a:xfrm>
          <a:prstGeom prst="straightConnector1">
            <a:avLst/>
          </a:prstGeom>
          <a:ln>
            <a:solidFill>
              <a:schemeClr val="bg2">
                <a:lumMod val="50000"/>
              </a:schemeClr>
            </a:solidFill>
            <a:tailEnd type="arrow"/>
          </a:ln>
        </p:spPr>
        <p:style>
          <a:lnRef idx="2">
            <a:schemeClr val="dk1"/>
          </a:lnRef>
          <a:fillRef idx="0">
            <a:schemeClr val="dk1"/>
          </a:fillRef>
          <a:effectRef idx="1">
            <a:schemeClr val="dk1"/>
          </a:effectRef>
          <a:fontRef idx="minor">
            <a:schemeClr val="tx1"/>
          </a:fontRef>
        </p:style>
      </p:cxnSp>
      <p:sp>
        <p:nvSpPr>
          <p:cNvPr id="47" name="ZoneTexte 46"/>
          <p:cNvSpPr txBox="1"/>
          <p:nvPr/>
        </p:nvSpPr>
        <p:spPr>
          <a:xfrm>
            <a:off x="3194083" y="332656"/>
            <a:ext cx="4474261" cy="938719"/>
          </a:xfrm>
          <a:prstGeom prst="rect">
            <a:avLst/>
          </a:prstGeom>
          <a:noFill/>
        </p:spPr>
        <p:txBody>
          <a:bodyPr wrap="square" rtlCol="0">
            <a:spAutoFit/>
          </a:bodyPr>
          <a:lstStyle/>
          <a:p>
            <a:r>
              <a:rPr lang="fr-FR" sz="1100" b="1" dirty="0">
                <a:solidFill>
                  <a:schemeClr val="bg2">
                    <a:lumMod val="50000"/>
                  </a:schemeClr>
                </a:solidFill>
              </a:rPr>
              <a:t>A définir dans </a:t>
            </a:r>
            <a:r>
              <a:rPr lang="fr-FR" sz="1100" b="1" dirty="0" smtClean="0">
                <a:solidFill>
                  <a:schemeClr val="bg2">
                    <a:lumMod val="50000"/>
                  </a:schemeClr>
                </a:solidFill>
              </a:rPr>
              <a:t>BCOM et </a:t>
            </a:r>
            <a:r>
              <a:rPr lang="fr-FR" sz="1100" b="1" dirty="0">
                <a:solidFill>
                  <a:schemeClr val="bg2">
                    <a:lumMod val="50000"/>
                  </a:schemeClr>
                </a:solidFill>
              </a:rPr>
              <a:t>importer dans </a:t>
            </a:r>
            <a:r>
              <a:rPr lang="fr-FR" sz="1100" b="1" dirty="0" smtClean="0">
                <a:solidFill>
                  <a:schemeClr val="bg2">
                    <a:lumMod val="50000"/>
                  </a:schemeClr>
                </a:solidFill>
              </a:rPr>
              <a:t>MS :</a:t>
            </a:r>
            <a:endParaRPr lang="fr-FR" sz="1100" b="1" dirty="0">
              <a:solidFill>
                <a:schemeClr val="bg2">
                  <a:lumMod val="50000"/>
                </a:schemeClr>
              </a:solidFill>
            </a:endParaRPr>
          </a:p>
          <a:p>
            <a:pPr marL="171450" indent="-171450">
              <a:buFontTx/>
              <a:buChar char="-"/>
            </a:pPr>
            <a:r>
              <a:rPr lang="fr-FR" sz="1100" dirty="0">
                <a:solidFill>
                  <a:schemeClr val="bg2">
                    <a:lumMod val="50000"/>
                  </a:schemeClr>
                </a:solidFill>
              </a:rPr>
              <a:t>Configuration pour toutes les serrures :</a:t>
            </a:r>
          </a:p>
          <a:p>
            <a:pPr marL="171450" indent="-171450">
              <a:buFontTx/>
              <a:buChar char="-"/>
            </a:pPr>
            <a:r>
              <a:rPr lang="fr-FR" sz="1100" dirty="0">
                <a:solidFill>
                  <a:schemeClr val="bg2">
                    <a:lumMod val="50000"/>
                  </a:schemeClr>
                </a:solidFill>
              </a:rPr>
              <a:t>Configuration spécifique par </a:t>
            </a:r>
            <a:r>
              <a:rPr lang="fr-FR" sz="1100" dirty="0" smtClean="0">
                <a:solidFill>
                  <a:schemeClr val="bg2">
                    <a:lumMod val="50000"/>
                  </a:schemeClr>
                </a:solidFill>
              </a:rPr>
              <a:t>serrure</a:t>
            </a:r>
          </a:p>
          <a:p>
            <a:r>
              <a:rPr lang="fr-FR" sz="1100" dirty="0">
                <a:solidFill>
                  <a:srgbClr val="92D050"/>
                </a:solidFill>
              </a:rPr>
              <a:t>Importation dans MS des historiques serrures  </a:t>
            </a:r>
            <a:r>
              <a:rPr lang="fr-FR" sz="1100" dirty="0" smtClean="0">
                <a:solidFill>
                  <a:srgbClr val="92D050"/>
                </a:solidFill>
              </a:rPr>
              <a:t> </a:t>
            </a:r>
            <a:endParaRPr lang="fr-FR" sz="1100" dirty="0">
              <a:solidFill>
                <a:srgbClr val="92D050"/>
              </a:solidFill>
            </a:endParaRPr>
          </a:p>
          <a:p>
            <a:endParaRPr lang="fr-FR" sz="1100" dirty="0">
              <a:solidFill>
                <a:schemeClr val="bg2">
                  <a:lumMod val="50000"/>
                </a:schemeClr>
              </a:solidFill>
            </a:endParaRPr>
          </a:p>
        </p:txBody>
      </p:sp>
      <p:cxnSp>
        <p:nvCxnSpPr>
          <p:cNvPr id="5" name="Connecteur droit 4"/>
          <p:cNvCxnSpPr/>
          <p:nvPr/>
        </p:nvCxnSpPr>
        <p:spPr>
          <a:xfrm>
            <a:off x="4355977" y="1697713"/>
            <a:ext cx="468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096003" y="2073797"/>
            <a:ext cx="0" cy="360040"/>
          </a:xfrm>
          <a:prstGeom prst="line">
            <a:avLst/>
          </a:prstGeom>
          <a:ln w="44450" cmpd="sng"/>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7668344" y="2379367"/>
            <a:ext cx="0" cy="2286414"/>
          </a:xfrm>
          <a:prstGeom prst="straightConnector1">
            <a:avLst/>
          </a:prstGeom>
          <a:ln>
            <a:solidFill>
              <a:schemeClr val="bg2">
                <a:lumMod val="50000"/>
              </a:schemeClr>
            </a:solidFill>
            <a:tailEnd type="arrow"/>
          </a:ln>
        </p:spPr>
        <p:style>
          <a:lnRef idx="2">
            <a:schemeClr val="dk1"/>
          </a:lnRef>
          <a:fillRef idx="0">
            <a:schemeClr val="dk1"/>
          </a:fillRef>
          <a:effectRef idx="1">
            <a:schemeClr val="dk1"/>
          </a:effectRef>
          <a:fontRef idx="minor">
            <a:schemeClr val="tx1"/>
          </a:fontRef>
        </p:style>
      </p:cxnSp>
      <p:sp>
        <p:nvSpPr>
          <p:cNvPr id="56" name="ZoneTexte 55"/>
          <p:cNvSpPr txBox="1"/>
          <p:nvPr/>
        </p:nvSpPr>
        <p:spPr>
          <a:xfrm>
            <a:off x="7764228" y="3071040"/>
            <a:ext cx="1150608" cy="1277273"/>
          </a:xfrm>
          <a:prstGeom prst="rect">
            <a:avLst/>
          </a:prstGeom>
          <a:noFill/>
        </p:spPr>
        <p:txBody>
          <a:bodyPr wrap="square" rtlCol="0">
            <a:spAutoFit/>
          </a:bodyPr>
          <a:lstStyle/>
          <a:p>
            <a:r>
              <a:rPr lang="fr-FR" sz="1100" dirty="0" smtClean="0"/>
              <a:t>Master A nécessaire pour établir la communication + charger clé SC-C dans serrure</a:t>
            </a:r>
            <a:endParaRPr lang="fr-FR" sz="1100" dirty="0"/>
          </a:p>
        </p:txBody>
      </p:sp>
      <p:cxnSp>
        <p:nvCxnSpPr>
          <p:cNvPr id="57" name="Connecteur droit avec flèche 56"/>
          <p:cNvCxnSpPr/>
          <p:nvPr/>
        </p:nvCxnSpPr>
        <p:spPr>
          <a:xfrm flipH="1">
            <a:off x="2568243" y="1737752"/>
            <a:ext cx="661140" cy="1008112"/>
          </a:xfrm>
          <a:prstGeom prst="straightConnector1">
            <a:avLst/>
          </a:prstGeom>
          <a:ln>
            <a:solidFill>
              <a:schemeClr val="bg2">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58" name="Connecteur droit avec flèche 57"/>
          <p:cNvCxnSpPr/>
          <p:nvPr/>
        </p:nvCxnSpPr>
        <p:spPr>
          <a:xfrm flipH="1">
            <a:off x="5863481" y="1988840"/>
            <a:ext cx="1372815" cy="0"/>
          </a:xfrm>
          <a:prstGeom prst="straightConnector1">
            <a:avLst/>
          </a:prstGeom>
          <a:ln>
            <a:solidFill>
              <a:srgbClr val="92D050"/>
            </a:solidFill>
            <a:tailEnd type="arrow"/>
          </a:ln>
        </p:spPr>
        <p:style>
          <a:lnRef idx="2">
            <a:schemeClr val="accent3"/>
          </a:lnRef>
          <a:fillRef idx="0">
            <a:schemeClr val="accent3"/>
          </a:fillRef>
          <a:effectRef idx="1">
            <a:schemeClr val="accent3"/>
          </a:effectRef>
          <a:fontRef idx="minor">
            <a:schemeClr val="tx1"/>
          </a:fontRef>
        </p:style>
      </p:cxnSp>
      <p:cxnSp>
        <p:nvCxnSpPr>
          <p:cNvPr id="60" name="Connecteur droit avec flèche 59"/>
          <p:cNvCxnSpPr/>
          <p:nvPr/>
        </p:nvCxnSpPr>
        <p:spPr>
          <a:xfrm flipV="1">
            <a:off x="7380312" y="2420888"/>
            <a:ext cx="0" cy="2187438"/>
          </a:xfrm>
          <a:prstGeom prst="straightConnector1">
            <a:avLst/>
          </a:prstGeom>
          <a:ln>
            <a:solidFill>
              <a:srgbClr val="92D050"/>
            </a:solidFill>
            <a:tailEnd type="arrow"/>
          </a:ln>
        </p:spPr>
        <p:style>
          <a:lnRef idx="2">
            <a:schemeClr val="accent3"/>
          </a:lnRef>
          <a:fillRef idx="0">
            <a:schemeClr val="accent3"/>
          </a:fillRef>
          <a:effectRef idx="1">
            <a:schemeClr val="accent3"/>
          </a:effectRef>
          <a:fontRef idx="minor">
            <a:schemeClr val="tx1"/>
          </a:fontRef>
        </p:style>
      </p:cxnSp>
      <p:sp>
        <p:nvSpPr>
          <p:cNvPr id="62" name="ZoneTexte 61"/>
          <p:cNvSpPr txBox="1"/>
          <p:nvPr/>
        </p:nvSpPr>
        <p:spPr>
          <a:xfrm>
            <a:off x="5837953" y="3284984"/>
            <a:ext cx="1542359" cy="769441"/>
          </a:xfrm>
          <a:prstGeom prst="rect">
            <a:avLst/>
          </a:prstGeom>
          <a:noFill/>
        </p:spPr>
        <p:txBody>
          <a:bodyPr wrap="square" rtlCol="0">
            <a:spAutoFit/>
          </a:bodyPr>
          <a:lstStyle/>
          <a:p>
            <a:r>
              <a:rPr lang="fr-FR" sz="1100" dirty="0" smtClean="0">
                <a:solidFill>
                  <a:srgbClr val="92D050"/>
                </a:solidFill>
              </a:rPr>
              <a:t>Lecture par serrure : </a:t>
            </a:r>
          </a:p>
          <a:p>
            <a:pPr marL="171450" indent="-171450">
              <a:buFontTx/>
              <a:buChar char="-"/>
            </a:pPr>
            <a:r>
              <a:rPr lang="fr-FR" sz="1100" dirty="0" smtClean="0">
                <a:solidFill>
                  <a:srgbClr val="92D050"/>
                </a:solidFill>
              </a:rPr>
              <a:t>Historique</a:t>
            </a:r>
          </a:p>
          <a:p>
            <a:pPr marL="171450" indent="-171450">
              <a:buFontTx/>
              <a:buChar char="-"/>
            </a:pPr>
            <a:r>
              <a:rPr lang="fr-FR" sz="1100" dirty="0" smtClean="0">
                <a:solidFill>
                  <a:srgbClr val="92D050"/>
                </a:solidFill>
              </a:rPr>
              <a:t>Alarmes</a:t>
            </a:r>
          </a:p>
          <a:p>
            <a:pPr marL="171450" indent="-171450">
              <a:buFontTx/>
              <a:buChar char="-"/>
            </a:pPr>
            <a:r>
              <a:rPr lang="fr-FR" sz="1100" dirty="0" smtClean="0">
                <a:solidFill>
                  <a:srgbClr val="92D050"/>
                </a:solidFill>
              </a:rPr>
              <a:t> Informations </a:t>
            </a:r>
          </a:p>
        </p:txBody>
      </p:sp>
      <p:cxnSp>
        <p:nvCxnSpPr>
          <p:cNvPr id="63" name="Connecteur droit avec flèche 62"/>
          <p:cNvCxnSpPr/>
          <p:nvPr/>
        </p:nvCxnSpPr>
        <p:spPr>
          <a:xfrm flipH="1" flipV="1">
            <a:off x="3707655" y="5439910"/>
            <a:ext cx="1940496" cy="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65" name="ZoneTexte 64"/>
          <p:cNvSpPr txBox="1"/>
          <p:nvPr/>
        </p:nvSpPr>
        <p:spPr>
          <a:xfrm>
            <a:off x="3864079" y="4839746"/>
            <a:ext cx="1752378" cy="600164"/>
          </a:xfrm>
          <a:prstGeom prst="rect">
            <a:avLst/>
          </a:prstGeom>
          <a:noFill/>
        </p:spPr>
        <p:txBody>
          <a:bodyPr wrap="square" rtlCol="0">
            <a:spAutoFit/>
          </a:bodyPr>
          <a:lstStyle/>
          <a:p>
            <a:r>
              <a:rPr lang="fr-FR" sz="1100" dirty="0" smtClean="0">
                <a:solidFill>
                  <a:srgbClr val="FF0000"/>
                </a:solidFill>
              </a:rPr>
              <a:t>Historique de ses </a:t>
            </a:r>
            <a:r>
              <a:rPr lang="fr-FR" sz="1100" dirty="0" err="1" smtClean="0">
                <a:solidFill>
                  <a:srgbClr val="FF0000"/>
                </a:solidFill>
              </a:rPr>
              <a:t>badgeages</a:t>
            </a:r>
            <a:r>
              <a:rPr lang="fr-FR" sz="1100" dirty="0" smtClean="0">
                <a:solidFill>
                  <a:srgbClr val="FF0000"/>
                </a:solidFill>
              </a:rPr>
              <a:t>, alarmes pile basse, défaut serrure</a:t>
            </a:r>
            <a:endParaRPr lang="fr-FR" sz="1100" dirty="0">
              <a:solidFill>
                <a:srgbClr val="FF0000"/>
              </a:solidFill>
            </a:endParaRPr>
          </a:p>
        </p:txBody>
      </p:sp>
      <p:sp>
        <p:nvSpPr>
          <p:cNvPr id="66" name="ZoneTexte 202"/>
          <p:cNvSpPr txBox="1"/>
          <p:nvPr/>
        </p:nvSpPr>
        <p:spPr>
          <a:xfrm>
            <a:off x="3746925" y="5573106"/>
            <a:ext cx="2481259" cy="623570"/>
          </a:xfrm>
          <a:prstGeom prst="rect">
            <a:avLst/>
          </a:prstGeom>
          <a:noFill/>
        </p:spPr>
        <p:txBody>
          <a:bodyPr wrap="square" rtlCol="0">
            <a:noAutofit/>
          </a:bodyPr>
          <a:lstStyle/>
          <a:p>
            <a:pPr>
              <a:spcAft>
                <a:spcPts val="0"/>
              </a:spcAft>
            </a:pPr>
            <a:r>
              <a:rPr lang="fr-FR" sz="1100" i="1" kern="1200" dirty="0">
                <a:effectLst/>
                <a:latin typeface="Arial" pitchFamily="34" charset="0"/>
                <a:ea typeface="Times New Roman"/>
                <a:cs typeface="Arial" pitchFamily="34" charset="0"/>
              </a:rPr>
              <a:t>Ouverture si un </a:t>
            </a:r>
            <a:r>
              <a:rPr lang="fr-FR" sz="1100" i="1" kern="1200" dirty="0" smtClean="0">
                <a:effectLst/>
                <a:latin typeface="Arial" pitchFamily="34" charset="0"/>
                <a:ea typeface="Times New Roman"/>
                <a:cs typeface="Arial" pitchFamily="34" charset="0"/>
              </a:rPr>
              <a:t>des groupes </a:t>
            </a:r>
            <a:r>
              <a:rPr lang="fr-FR" sz="1100" i="1" kern="1200" dirty="0">
                <a:effectLst/>
                <a:latin typeface="Arial" pitchFamily="34" charset="0"/>
                <a:ea typeface="Times New Roman"/>
                <a:cs typeface="Arial" pitchFamily="34" charset="0"/>
              </a:rPr>
              <a:t>d’accès dans </a:t>
            </a:r>
            <a:r>
              <a:rPr lang="fr-FR" sz="1100" i="1" kern="1200" dirty="0" smtClean="0">
                <a:effectLst/>
                <a:latin typeface="Arial" pitchFamily="34" charset="0"/>
                <a:ea typeface="Times New Roman"/>
                <a:cs typeface="Arial" pitchFamily="34" charset="0"/>
              </a:rPr>
              <a:t>la serrure est </a:t>
            </a:r>
            <a:r>
              <a:rPr lang="fr-FR" sz="1100" i="1" kern="1200" dirty="0">
                <a:effectLst/>
                <a:latin typeface="Arial" pitchFamily="34" charset="0"/>
                <a:ea typeface="Times New Roman"/>
                <a:cs typeface="Arial" pitchFamily="34" charset="0"/>
              </a:rPr>
              <a:t>aussi dans </a:t>
            </a:r>
            <a:r>
              <a:rPr lang="fr-FR" sz="1100" i="1" kern="1200" dirty="0" smtClean="0">
                <a:effectLst/>
                <a:latin typeface="Arial" pitchFamily="34" charset="0"/>
                <a:ea typeface="Times New Roman"/>
                <a:cs typeface="Arial" pitchFamily="34" charset="0"/>
              </a:rPr>
              <a:t>le badge du même AREA/site</a:t>
            </a:r>
            <a:endParaRPr lang="en-GB" sz="1200" i="1" dirty="0">
              <a:effectLst/>
              <a:latin typeface="Arial" pitchFamily="34" charset="0"/>
              <a:ea typeface="Times New Roman"/>
              <a:cs typeface="Arial" pitchFamily="34" charset="0"/>
            </a:endParaRPr>
          </a:p>
        </p:txBody>
      </p:sp>
      <p:cxnSp>
        <p:nvCxnSpPr>
          <p:cNvPr id="72" name="Connecteur droit 71"/>
          <p:cNvCxnSpPr/>
          <p:nvPr/>
        </p:nvCxnSpPr>
        <p:spPr>
          <a:xfrm>
            <a:off x="1475656" y="2030360"/>
            <a:ext cx="0" cy="349007"/>
          </a:xfrm>
          <a:prstGeom prst="line">
            <a:avLst/>
          </a:prstGeom>
          <a:ln w="44450" cmpd="sng"/>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rot="21029927">
            <a:off x="2619564" y="5256115"/>
            <a:ext cx="832300" cy="553998"/>
          </a:xfrm>
          <a:prstGeom prst="rect">
            <a:avLst/>
          </a:prstGeom>
          <a:noFill/>
        </p:spPr>
        <p:txBody>
          <a:bodyPr wrap="square" rtlCol="0">
            <a:spAutoFit/>
          </a:bodyPr>
          <a:lstStyle/>
          <a:p>
            <a:r>
              <a:rPr lang="fr-FR" sz="1000" dirty="0" smtClean="0"/>
              <a:t>Accès</a:t>
            </a:r>
          </a:p>
          <a:p>
            <a:r>
              <a:rPr lang="fr-FR" sz="1000" dirty="0" smtClean="0"/>
              <a:t>Alarmes</a:t>
            </a:r>
          </a:p>
          <a:p>
            <a:r>
              <a:rPr lang="fr-FR" sz="1000" dirty="0" smtClean="0"/>
              <a:t>Historique</a:t>
            </a:r>
            <a:endParaRPr lang="fr-FR" sz="1000" dirty="0"/>
          </a:p>
        </p:txBody>
      </p:sp>
      <p:cxnSp>
        <p:nvCxnSpPr>
          <p:cNvPr id="74" name="Connecteur droit avec flèche 73"/>
          <p:cNvCxnSpPr/>
          <p:nvPr/>
        </p:nvCxnSpPr>
        <p:spPr>
          <a:xfrm flipH="1" flipV="1">
            <a:off x="1551384" y="3848021"/>
            <a:ext cx="1252297" cy="1215758"/>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76" name="Connecteur droit avec flèche 75"/>
          <p:cNvCxnSpPr/>
          <p:nvPr/>
        </p:nvCxnSpPr>
        <p:spPr>
          <a:xfrm flipH="1">
            <a:off x="2898814" y="1916832"/>
            <a:ext cx="425984" cy="684076"/>
          </a:xfrm>
          <a:prstGeom prst="straightConnector1">
            <a:avLst/>
          </a:prstGeom>
          <a:ln>
            <a:solidFill>
              <a:srgbClr val="92D050"/>
            </a:solidFill>
            <a:tailEnd type="arrow"/>
          </a:ln>
        </p:spPr>
        <p:style>
          <a:lnRef idx="2">
            <a:schemeClr val="accent3"/>
          </a:lnRef>
          <a:fillRef idx="0">
            <a:schemeClr val="accent3"/>
          </a:fillRef>
          <a:effectRef idx="1">
            <a:schemeClr val="accent3"/>
          </a:effectRef>
          <a:fontRef idx="minor">
            <a:schemeClr val="tx1"/>
          </a:fontRef>
        </p:style>
      </p:cxnSp>
      <p:pic>
        <p:nvPicPr>
          <p:cNvPr id="78"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91880" y="3284984"/>
            <a:ext cx="719931" cy="65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9" name="Connecteur droit avec flèche 78"/>
          <p:cNvCxnSpPr/>
          <p:nvPr/>
        </p:nvCxnSpPr>
        <p:spPr>
          <a:xfrm flipV="1">
            <a:off x="3111806" y="3720828"/>
            <a:ext cx="596098" cy="1342951"/>
          </a:xfrm>
          <a:prstGeom prst="straightConnector1">
            <a:avLst/>
          </a:prstGeom>
          <a:ln w="381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1" name="ZoneTexte 80"/>
          <p:cNvSpPr txBox="1"/>
          <p:nvPr/>
        </p:nvSpPr>
        <p:spPr>
          <a:xfrm>
            <a:off x="3602323" y="3890105"/>
            <a:ext cx="1349916" cy="430887"/>
          </a:xfrm>
          <a:prstGeom prst="rect">
            <a:avLst/>
          </a:prstGeom>
          <a:noFill/>
        </p:spPr>
        <p:txBody>
          <a:bodyPr wrap="square" rtlCol="0">
            <a:spAutoFit/>
          </a:bodyPr>
          <a:lstStyle/>
          <a:p>
            <a:r>
              <a:rPr lang="fr-FR" sz="1100" dirty="0" smtClean="0"/>
              <a:t>Encodage initial du badge</a:t>
            </a:r>
            <a:endParaRPr lang="fr-FR" sz="1100" dirty="0"/>
          </a:p>
        </p:txBody>
      </p:sp>
      <p:cxnSp>
        <p:nvCxnSpPr>
          <p:cNvPr id="84" name="Connecteur droit avec flèche 83"/>
          <p:cNvCxnSpPr/>
          <p:nvPr/>
        </p:nvCxnSpPr>
        <p:spPr>
          <a:xfrm flipV="1">
            <a:off x="1837315" y="3458529"/>
            <a:ext cx="646453" cy="15467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87" name="Connecteur droit avec flèche 86"/>
          <p:cNvCxnSpPr/>
          <p:nvPr/>
        </p:nvCxnSpPr>
        <p:spPr>
          <a:xfrm flipH="1">
            <a:off x="1774693" y="3081069"/>
            <a:ext cx="646454" cy="139796"/>
          </a:xfrm>
          <a:prstGeom prst="straightConnector1">
            <a:avLst/>
          </a:prstGeom>
          <a:ln>
            <a:solidFill>
              <a:srgbClr val="008CD0"/>
            </a:solidFill>
            <a:tailEnd type="arrow"/>
          </a:ln>
        </p:spPr>
        <p:style>
          <a:lnRef idx="2">
            <a:schemeClr val="accent3"/>
          </a:lnRef>
          <a:fillRef idx="0">
            <a:schemeClr val="accent3"/>
          </a:fillRef>
          <a:effectRef idx="1">
            <a:schemeClr val="accent3"/>
          </a:effectRef>
          <a:fontRef idx="minor">
            <a:schemeClr val="tx1"/>
          </a:fontRef>
        </p:style>
      </p:cxnSp>
      <p:cxnSp>
        <p:nvCxnSpPr>
          <p:cNvPr id="90" name="Connecteur droit avec flèche 89"/>
          <p:cNvCxnSpPr/>
          <p:nvPr/>
        </p:nvCxnSpPr>
        <p:spPr>
          <a:xfrm>
            <a:off x="1349450" y="3970022"/>
            <a:ext cx="1218793" cy="1221199"/>
          </a:xfrm>
          <a:prstGeom prst="straightConnector1">
            <a:avLst/>
          </a:prstGeom>
          <a:ln>
            <a:solidFill>
              <a:srgbClr val="008CD0"/>
            </a:solidFill>
            <a:tailEnd type="arrow"/>
          </a:ln>
        </p:spPr>
        <p:style>
          <a:lnRef idx="2">
            <a:schemeClr val="accent3"/>
          </a:lnRef>
          <a:fillRef idx="0">
            <a:schemeClr val="accent3"/>
          </a:fillRef>
          <a:effectRef idx="1">
            <a:schemeClr val="accent3"/>
          </a:effectRef>
          <a:fontRef idx="minor">
            <a:schemeClr val="tx1"/>
          </a:fontRef>
        </p:style>
      </p:cxnSp>
      <p:sp>
        <p:nvSpPr>
          <p:cNvPr id="92" name="ZoneTexte 91"/>
          <p:cNvSpPr txBox="1"/>
          <p:nvPr/>
        </p:nvSpPr>
        <p:spPr>
          <a:xfrm>
            <a:off x="550028" y="4437112"/>
            <a:ext cx="1501692" cy="430887"/>
          </a:xfrm>
          <a:prstGeom prst="rect">
            <a:avLst/>
          </a:prstGeom>
          <a:noFill/>
        </p:spPr>
        <p:txBody>
          <a:bodyPr wrap="square" rtlCol="0">
            <a:spAutoFit/>
          </a:bodyPr>
          <a:lstStyle/>
          <a:p>
            <a:r>
              <a:rPr lang="fr-FR" sz="1100" dirty="0" smtClean="0">
                <a:solidFill>
                  <a:srgbClr val="008CD0"/>
                </a:solidFill>
              </a:rPr>
              <a:t>Chargement des droits d’accès</a:t>
            </a:r>
          </a:p>
        </p:txBody>
      </p:sp>
      <p:sp>
        <p:nvSpPr>
          <p:cNvPr id="93" name="ZoneTexte 202"/>
          <p:cNvSpPr txBox="1"/>
          <p:nvPr/>
        </p:nvSpPr>
        <p:spPr>
          <a:xfrm>
            <a:off x="4427984" y="1973129"/>
            <a:ext cx="1492013" cy="303743"/>
          </a:xfrm>
          <a:prstGeom prst="rect">
            <a:avLst/>
          </a:prstGeom>
          <a:noFill/>
        </p:spPr>
        <p:txBody>
          <a:bodyPr wrap="square" rtlCol="0">
            <a:noAutofit/>
          </a:bodyPr>
          <a:lstStyle/>
          <a:p>
            <a:pPr>
              <a:spcAft>
                <a:spcPts val="0"/>
              </a:spcAft>
            </a:pPr>
            <a:r>
              <a:rPr lang="fr-FR" sz="1100" kern="1200" dirty="0" smtClean="0">
                <a:effectLst/>
                <a:latin typeface="Calibri"/>
                <a:ea typeface="Times New Roman"/>
                <a:cs typeface="Times New Roman"/>
              </a:rPr>
              <a:t>Lecteur enrôleur KABA </a:t>
            </a:r>
            <a:endParaRPr lang="en-GB" sz="1200" dirty="0">
              <a:effectLst/>
              <a:latin typeface="Times New Roman"/>
              <a:ea typeface="Times New Roman"/>
            </a:endParaRPr>
          </a:p>
        </p:txBody>
      </p:sp>
      <p:sp>
        <p:nvSpPr>
          <p:cNvPr id="94" name="ZoneTexte 202"/>
          <p:cNvSpPr txBox="1"/>
          <p:nvPr/>
        </p:nvSpPr>
        <p:spPr>
          <a:xfrm>
            <a:off x="7267942" y="1396537"/>
            <a:ext cx="1671844" cy="303743"/>
          </a:xfrm>
          <a:prstGeom prst="rect">
            <a:avLst/>
          </a:prstGeom>
          <a:noFill/>
        </p:spPr>
        <p:txBody>
          <a:bodyPr wrap="square" rtlCol="0">
            <a:noAutofit/>
          </a:bodyPr>
          <a:lstStyle/>
          <a:p>
            <a:pPr>
              <a:spcAft>
                <a:spcPts val="0"/>
              </a:spcAft>
            </a:pPr>
            <a:r>
              <a:rPr lang="fr-FR" sz="1100" kern="1200" dirty="0" smtClean="0">
                <a:effectLst/>
                <a:latin typeface="Arial" pitchFamily="34" charset="0"/>
                <a:ea typeface="Times New Roman"/>
                <a:cs typeface="Arial" pitchFamily="34" charset="0"/>
              </a:rPr>
              <a:t>Programmateur  1460</a:t>
            </a:r>
          </a:p>
          <a:p>
            <a:pPr>
              <a:spcAft>
                <a:spcPts val="0"/>
              </a:spcAft>
            </a:pPr>
            <a:endParaRPr lang="en-GB" sz="1200" dirty="0">
              <a:effectLst/>
              <a:latin typeface="Times New Roman"/>
              <a:ea typeface="Times New Roman"/>
            </a:endParaRPr>
          </a:p>
        </p:txBody>
      </p:sp>
      <p:cxnSp>
        <p:nvCxnSpPr>
          <p:cNvPr id="3" name="Connecteur droit avec flèche 2"/>
          <p:cNvCxnSpPr/>
          <p:nvPr/>
        </p:nvCxnSpPr>
        <p:spPr>
          <a:xfrm>
            <a:off x="1609469" y="2073797"/>
            <a:ext cx="874299" cy="883526"/>
          </a:xfrm>
          <a:prstGeom prst="straightConnector1">
            <a:avLst/>
          </a:prstGeom>
          <a:ln w="349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342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9747</TotalTime>
  <Words>3944</Words>
  <Application>Microsoft Office PowerPoint</Application>
  <PresentationFormat>Affichage à l'écran (4:3)</PresentationFormat>
  <Paragraphs>525</Paragraphs>
  <Slides>23</Slides>
  <Notes>20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Présentation PowerPoint</vt:lpstr>
      <vt:lpstr>Le concept Offline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Domaines de compétences </vt:lpstr>
      <vt:lpstr>Présentation PowerPoint</vt:lpstr>
      <vt:lpstr>Présentation PowerPoint</vt:lpstr>
      <vt:lpstr>Présentation PowerPoint</vt:lpstr>
      <vt:lpstr>Présentation PowerPoint</vt:lpstr>
      <vt:lpstr>Présentation PowerPoint</vt:lpstr>
      <vt:lpstr>Présentation PowerPoint</vt:lpstr>
      <vt:lpstr>Processus de mise en œuvre (1/2)</vt:lpstr>
      <vt:lpstr>Détail de l’analyse du projet</vt:lpstr>
      <vt:lpstr>Processus de mise en œuvre (2/2)</vt:lpstr>
      <vt:lpstr>La maintenance</vt:lpstr>
      <vt:lpstr>En cas  de vol, de panne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Nicolas BOISSON</dc:creator>
  <cp:lastModifiedBy>Laurent ROUYER</cp:lastModifiedBy>
  <cp:revision>693</cp:revision>
  <cp:lastPrinted>2014-04-18T11:33:56Z</cp:lastPrinted>
  <dcterms:modified xsi:type="dcterms:W3CDTF">2014-11-17T10:03:28Z</dcterms:modified>
</cp:coreProperties>
</file>