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322" r:id="rId2"/>
    <p:sldId id="533" r:id="rId3"/>
    <p:sldId id="528" r:id="rId4"/>
    <p:sldId id="531" r:id="rId5"/>
    <p:sldId id="532" r:id="rId6"/>
  </p:sldIdLst>
  <p:sldSz cx="9144000" cy="6858000" type="screen4x3"/>
  <p:notesSz cx="6797675" cy="9872663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CD0"/>
    <a:srgbClr val="E5F5FF"/>
    <a:srgbClr val="EFFCFF"/>
    <a:srgbClr val="FF9900"/>
    <a:srgbClr val="D9FCB6"/>
    <a:srgbClr val="E1FAB8"/>
    <a:srgbClr val="CFF78D"/>
    <a:srgbClr val="CCECFF"/>
    <a:srgbClr val="FFCC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483" autoAdjust="0"/>
    <p:restoredTop sz="94660"/>
  </p:normalViewPr>
  <p:slideViewPr>
    <p:cSldViewPr>
      <p:cViewPr>
        <p:scale>
          <a:sx n="81" d="100"/>
          <a:sy n="81" d="100"/>
        </p:scale>
        <p:origin x="-2580" y="-10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04" d="100"/>
          <a:sy n="104" d="100"/>
        </p:scale>
        <p:origin x="-2550" y="-102"/>
      </p:cViewPr>
      <p:guideLst>
        <p:guide orient="horz" pos="3110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F3F46457-DC9C-48B0-87FC-4E62850A1B34}" type="datetimeFigureOut">
              <a:rPr lang="fr-FR"/>
              <a:pPr>
                <a:defRPr/>
              </a:pPr>
              <a:t>08/10/2014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3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B46975C7-C46F-4F8A-88BF-1DE35DF0EFA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913108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EB12CFA4-CA7B-42A2-B3FE-A2B88FA550E9}" type="datetimeFigureOut">
              <a:rPr lang="fr-FR"/>
              <a:pPr>
                <a:defRPr/>
              </a:pPr>
              <a:t>08/10/2014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689515"/>
            <a:ext cx="5438140" cy="44426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  <a:endParaRPr lang="fr-FR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5FF0DCC4-F1E2-4503-A9CF-C739A375A03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45721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1500">
                <a:solidFill>
                  <a:srgbClr val="009EE0"/>
                </a:solidFill>
                <a:latin typeface="Arial" charset="0"/>
              </a:defRPr>
            </a:lvl1pPr>
            <a:lvl2pPr marL="714495" indent="-274806" eaLnBrk="0" hangingPunct="0">
              <a:defRPr sz="1500">
                <a:solidFill>
                  <a:srgbClr val="009EE0"/>
                </a:solidFill>
                <a:latin typeface="Arial" charset="0"/>
              </a:defRPr>
            </a:lvl2pPr>
            <a:lvl3pPr marL="1099223" indent="-219845" eaLnBrk="0" hangingPunct="0">
              <a:defRPr sz="1500">
                <a:solidFill>
                  <a:srgbClr val="009EE0"/>
                </a:solidFill>
                <a:latin typeface="Arial" charset="0"/>
              </a:defRPr>
            </a:lvl3pPr>
            <a:lvl4pPr marL="1538912" indent="-219845" eaLnBrk="0" hangingPunct="0">
              <a:defRPr sz="1500">
                <a:solidFill>
                  <a:srgbClr val="009EE0"/>
                </a:solidFill>
                <a:latin typeface="Arial" charset="0"/>
              </a:defRPr>
            </a:lvl4pPr>
            <a:lvl5pPr marL="1978602" indent="-219845" eaLnBrk="0" hangingPunct="0">
              <a:defRPr sz="1500">
                <a:solidFill>
                  <a:srgbClr val="009EE0"/>
                </a:solidFill>
                <a:latin typeface="Arial" charset="0"/>
              </a:defRPr>
            </a:lvl5pPr>
            <a:lvl6pPr marL="2418291" indent="-219845" algn="just" eaLnBrk="0" fontAlgn="base" hangingPunct="0">
              <a:spcBef>
                <a:spcPct val="0"/>
              </a:spcBef>
              <a:spcAft>
                <a:spcPct val="0"/>
              </a:spcAft>
              <a:buClr>
                <a:srgbClr val="D6C700"/>
              </a:buClr>
              <a:buFont typeface="Wingdings 3" pitchFamily="18" charset="2"/>
              <a:defRPr sz="1500">
                <a:solidFill>
                  <a:srgbClr val="009EE0"/>
                </a:solidFill>
                <a:latin typeface="Arial" charset="0"/>
              </a:defRPr>
            </a:lvl6pPr>
            <a:lvl7pPr marL="2857980" indent="-219845" algn="just" eaLnBrk="0" fontAlgn="base" hangingPunct="0">
              <a:spcBef>
                <a:spcPct val="0"/>
              </a:spcBef>
              <a:spcAft>
                <a:spcPct val="0"/>
              </a:spcAft>
              <a:buClr>
                <a:srgbClr val="D6C700"/>
              </a:buClr>
              <a:buFont typeface="Wingdings 3" pitchFamily="18" charset="2"/>
              <a:defRPr sz="1500">
                <a:solidFill>
                  <a:srgbClr val="009EE0"/>
                </a:solidFill>
                <a:latin typeface="Arial" charset="0"/>
              </a:defRPr>
            </a:lvl7pPr>
            <a:lvl8pPr marL="3297669" indent="-219845" algn="just" eaLnBrk="0" fontAlgn="base" hangingPunct="0">
              <a:spcBef>
                <a:spcPct val="0"/>
              </a:spcBef>
              <a:spcAft>
                <a:spcPct val="0"/>
              </a:spcAft>
              <a:buClr>
                <a:srgbClr val="D6C700"/>
              </a:buClr>
              <a:buFont typeface="Wingdings 3" pitchFamily="18" charset="2"/>
              <a:defRPr sz="1500">
                <a:solidFill>
                  <a:srgbClr val="009EE0"/>
                </a:solidFill>
                <a:latin typeface="Arial" charset="0"/>
              </a:defRPr>
            </a:lvl8pPr>
            <a:lvl9pPr marL="3737359" indent="-219845" algn="just" eaLnBrk="0" fontAlgn="base" hangingPunct="0">
              <a:spcBef>
                <a:spcPct val="0"/>
              </a:spcBef>
              <a:spcAft>
                <a:spcPct val="0"/>
              </a:spcAft>
              <a:buClr>
                <a:srgbClr val="D6C700"/>
              </a:buClr>
              <a:buFont typeface="Wingdings 3" pitchFamily="18" charset="2"/>
              <a:defRPr sz="1500">
                <a:solidFill>
                  <a:srgbClr val="009EE0"/>
                </a:solidFill>
                <a:latin typeface="Arial" charset="0"/>
              </a:defRPr>
            </a:lvl9pPr>
          </a:lstStyle>
          <a:p>
            <a:pPr eaLnBrk="1" hangingPunct="1"/>
            <a:fld id="{F04CB69D-AFB9-4D46-A260-9069EF1ED975}" type="slidenum">
              <a:rPr lang="fr-FR" sz="1300">
                <a:solidFill>
                  <a:schemeClr val="tx1"/>
                </a:solidFill>
              </a:rPr>
              <a:pPr eaLnBrk="1" hangingPunct="1"/>
              <a:t>2</a:t>
            </a:fld>
            <a:endParaRPr lang="fr-FR" sz="1300">
              <a:solidFill>
                <a:schemeClr val="tx1"/>
              </a:solidFill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fr-FR" smtClean="0"/>
              <a:t>Durée : 1 minutes et 30 secondes       Objet: lecteur     Diapo 5/7 : lecteur évolutif et pérenne</a:t>
            </a:r>
          </a:p>
          <a:p>
            <a:pPr eaLnBrk="1" hangingPunct="1"/>
            <a:endParaRPr lang="fr-FR" smtClean="0"/>
          </a:p>
          <a:p>
            <a:pPr eaLnBrk="1" hangingPunct="1"/>
            <a:r>
              <a:rPr lang="fr-FR" smtClean="0"/>
              <a:t>Premiers besoins exprimés par les clients :</a:t>
            </a:r>
          </a:p>
          <a:p>
            <a:pPr eaLnBrk="1" hangingPunct="1"/>
            <a:r>
              <a:rPr lang="fr-FR" smtClean="0"/>
              <a:t>      la faisabilité et l’évolutivité, qui garantissent la pérennité des installations</a:t>
            </a:r>
          </a:p>
          <a:p>
            <a:pPr eaLnBrk="1" hangingPunct="1"/>
            <a:r>
              <a:rPr lang="fr-FR" smtClean="0"/>
              <a:t>         a) (Sncf, Aviation civile, banque) j’ai une carte,  j’ai besoin d’un lecteur</a:t>
            </a:r>
          </a:p>
          <a:p>
            <a:pPr eaLnBrk="1" hangingPunct="1"/>
            <a:r>
              <a:rPr lang="fr-FR" smtClean="0"/>
              <a:t>	b) (armée, ministère, port,hopitaux) je dois changer de carte, j’ai besoin d’un lecteur qui lise l’ancienne et la nouvelle (qui n’est peut-être pas encore défini)</a:t>
            </a:r>
          </a:p>
          <a:p>
            <a:pPr eaLnBrk="1" hangingPunct="1"/>
            <a:r>
              <a:rPr lang="fr-FR" smtClean="0"/>
              <a:t>	c) (Pam, banque) je sais que ma carte va évoluer (nouveau service, modification méthode authentification, ajout biométrie),  j’ai besoin d’un lecteur qui me suit.</a:t>
            </a:r>
          </a:p>
          <a:p>
            <a:pPr eaLnBrk="1" hangingPunct="1"/>
            <a:r>
              <a:rPr lang="fr-FR" smtClean="0"/>
              <a:t>	c) (Pam,) j’ai plusieurs société, système de CA donc de carte à l’intérieur de mon site</a:t>
            </a:r>
          </a:p>
          <a:p>
            <a:pPr eaLnBrk="1" hangingPunct="1"/>
            <a:endParaRPr lang="fr-FR" smtClean="0"/>
          </a:p>
          <a:p>
            <a:pPr eaLnBrk="1" hangingPunct="1"/>
            <a:r>
              <a:rPr lang="fr-FR" smtClean="0"/>
              <a:t>La solution passe par </a:t>
            </a:r>
          </a:p>
          <a:p>
            <a:pPr eaLnBrk="1" hangingPunct="1"/>
            <a:r>
              <a:rPr lang="fr-FR" smtClean="0"/>
              <a:t>	a) un lecteur qui possède toutes les ressources permettant de traiter potentiellement n’importe quelle carte.</a:t>
            </a:r>
          </a:p>
          <a:p>
            <a:pPr eaLnBrk="1" hangingPunct="1"/>
            <a:r>
              <a:rPr lang="fr-FR" smtClean="0"/>
              <a:t>	b) la possibilité de définir et télécharger (facilement) n’importe quelle lecture et schémas d’authentification ou de sécurité.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EC5B9A-34AF-4B3D-9EB0-3ACFD86B17D5}" type="datetimeFigureOut">
              <a:rPr lang="fr-FR"/>
              <a:pPr>
                <a:defRPr/>
              </a:pPr>
              <a:t>08/10/2014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EC02C6-AB6C-428D-B34C-D37F56B10D86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40803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5E4C34-DC3A-4A0E-83F5-51F4258A7A38}" type="datetimeFigureOut">
              <a:rPr lang="fr-FR"/>
              <a:pPr>
                <a:defRPr/>
              </a:pPr>
              <a:t>08/10/2014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E943CB-EBBB-486A-84CF-A27A179C349F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81449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52C0AF-B8BB-4398-9F4B-11DDF7FB04C3}" type="datetimeFigureOut">
              <a:rPr lang="fr-FR"/>
              <a:pPr>
                <a:defRPr/>
              </a:pPr>
              <a:t>08/10/2014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9E49CE-29EA-4B15-9A95-1525DD644173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7565747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re. Texte et 2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115888"/>
            <a:ext cx="7905750" cy="792162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5FDB90-7185-4ACF-82E7-1CF9CEC45295}" type="datetimeFigureOut">
              <a:rPr lang="fr-FR"/>
              <a:pPr>
                <a:defRPr/>
              </a:pPr>
              <a:t>08/10/2014</a:t>
            </a:fld>
            <a:endParaRPr lang="fr-BE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5036C2-FCE9-4B33-94B0-86FDB091B30E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7413794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115888"/>
            <a:ext cx="7905750" cy="792162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DFF744-16DA-4D8D-9803-5514BF69BDA2}" type="datetimeFigureOut">
              <a:rPr lang="fr-FR"/>
              <a:pPr>
                <a:defRPr/>
              </a:pPr>
              <a:t>08/10/2014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E576C5-29AB-4FE8-8C28-398FEC157ADC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9182396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457200" y="115888"/>
            <a:ext cx="8362950" cy="6010275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44090A-4854-4B55-B7BB-FF673EDCBCED}" type="datetimeFigureOut">
              <a:rPr lang="fr-FR"/>
              <a:pPr>
                <a:defRPr/>
              </a:pPr>
              <a:t>08/10/2014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4BE0B3-A1DB-4053-AAED-29C8D3A8D17E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9028618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115888"/>
            <a:ext cx="7905750" cy="792162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6461A7-D71F-4CD3-B5C1-FEAD120B20BB}" type="datetimeFigureOut">
              <a:rPr lang="fr-FR"/>
              <a:pPr>
                <a:defRPr/>
              </a:pPr>
              <a:t>08/10/2014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3D50FC-9CF9-4304-A6B6-CD03CA27C041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347910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fr-FR" dirty="0" smtClean="0"/>
              <a:t>Cliquez pour modifier le style du titre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FEDFD-6277-4D24-B712-04494B992BAA}" type="datetimeFigureOut">
              <a:rPr lang="fr-FR"/>
              <a:pPr>
                <a:defRPr/>
              </a:pPr>
              <a:t>08/10/2014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001FC8-D4D3-4F65-95CA-70C016C681B1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0526430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0D808-EE49-40F5-B962-17440746E2A9}" type="datetimeFigureOut">
              <a:rPr lang="fr-FR"/>
              <a:pPr>
                <a:defRPr/>
              </a:pPr>
              <a:t>08/10/2014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938F31-A475-4D79-BAD6-3FB3F929F260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110360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CBA5BA-1A9A-4E8C-8A7C-D0E9D90EB08E}" type="datetimeFigureOut">
              <a:rPr lang="fr-FR"/>
              <a:pPr>
                <a:defRPr/>
              </a:pPr>
              <a:t>08/10/2014</a:t>
            </a:fld>
            <a:endParaRPr lang="fr-BE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98980C-22CA-40A1-84BF-8B27B310445A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9687401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F3CA87-F4D0-446B-9575-CA9CB0E63D50}" type="datetimeFigureOut">
              <a:rPr lang="fr-FR"/>
              <a:pPr>
                <a:defRPr/>
              </a:pPr>
              <a:t>08/10/2014</a:t>
            </a:fld>
            <a:endParaRPr lang="fr-BE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043726-2E82-4499-B68A-A385E01A8C6B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9800188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E7207-2334-46CF-9BEF-1D266629CA8A}" type="datetimeFigureOut">
              <a:rPr lang="fr-FR"/>
              <a:pPr>
                <a:defRPr/>
              </a:pPr>
              <a:t>08/10/2014</a:t>
            </a:fld>
            <a:endParaRPr lang="fr-BE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3763A1-85FE-47FC-85A4-E46D7493004C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524250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F3316E-BBEB-4EED-AF89-09BBEB826E41}" type="datetimeFigureOut">
              <a:rPr lang="fr-FR"/>
              <a:pPr>
                <a:defRPr/>
              </a:pPr>
              <a:t>08/10/2014</a:t>
            </a:fld>
            <a:endParaRPr lang="fr-BE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4D3C17-5763-45EA-8875-8E58FD2E0BF5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9316186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7E2F6D-9D19-4822-8ED2-63201F2A1E4F}" type="datetimeFigureOut">
              <a:rPr lang="fr-FR"/>
              <a:pPr>
                <a:defRPr/>
              </a:pPr>
              <a:t>08/10/2014</a:t>
            </a:fld>
            <a:endParaRPr lang="fr-BE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131F22-E0EE-4BBE-B2AB-610D109C1D34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555977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BE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8C6531-057E-412D-9C52-F7F31AF0CB57}" type="datetimeFigureOut">
              <a:rPr lang="fr-FR"/>
              <a:pPr>
                <a:defRPr/>
              </a:pPr>
              <a:t>08/10/2014</a:t>
            </a:fld>
            <a:endParaRPr lang="fr-BE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7946E8-4BDA-4ACC-B16C-ED117E545F11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866715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914400" y="115888"/>
            <a:ext cx="7905750" cy="7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  <a:endParaRPr lang="fr-BE" smtClean="0"/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5959714-E203-466E-B19E-984B5F95A9C5}" type="datetimeFigureOut">
              <a:rPr lang="fr-FR"/>
              <a:pPr>
                <a:defRPr/>
              </a:pPr>
              <a:t>08/10/2014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8C2F08A-070F-4C99-9FC2-63DAFF105138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" y="0"/>
            <a:ext cx="9138285" cy="6858000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 rot="20594968">
            <a:off x="-36512" y="41887"/>
            <a:ext cx="25202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 smtClean="0">
                <a:solidFill>
                  <a:schemeClr val="bg1"/>
                </a:solidFill>
              </a:rPr>
              <a:t>TIL TECHNOLOGIES</a:t>
            </a:r>
            <a:endParaRPr lang="fr-FR" sz="1200" b="1" dirty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  <p:sldLayoutId id="2147483660" r:id="rId12"/>
    <p:sldLayoutId id="2147483661" r:id="rId13"/>
    <p:sldLayoutId id="2147483662" r:id="rId14"/>
    <p:sldLayoutId id="2147483663" r:id="rId15"/>
  </p:sldLayoutIdLst>
  <p:timing>
    <p:tnLst>
      <p:par>
        <p:cTn id="1" dur="indefinite" restart="never" nodeType="tmRoot"/>
      </p:par>
    </p:tnLst>
  </p:timing>
  <p:txStyles>
    <p:titleStyle>
      <a:lvl1pPr algn="r" rtl="0" fontAlgn="base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2pPr>
      <a:lvl3pPr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3pPr>
      <a:lvl4pPr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4pPr>
      <a:lvl5pPr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lnSpc>
          <a:spcPct val="90000"/>
        </a:lnSpc>
        <a:spcBef>
          <a:spcPct val="40000"/>
        </a:spcBef>
        <a:spcAft>
          <a:spcPct val="0"/>
        </a:spcAft>
        <a:buClr>
          <a:srgbClr val="008CD0"/>
        </a:buClr>
        <a:buFont typeface="Wingdings 3" pitchFamily="18" charset="2"/>
        <a:buChar char="Æ"/>
        <a:defRPr sz="2000" b="1" kern="1200">
          <a:solidFill>
            <a:schemeClr val="tx1"/>
          </a:solidFill>
          <a:latin typeface="Arial" charset="0"/>
          <a:ea typeface="+mn-ea"/>
          <a:cs typeface="+mn-cs"/>
        </a:defRPr>
      </a:lvl1pPr>
      <a:lvl2pPr marL="742950" indent="-285750" algn="l" rtl="0" fontAlgn="base">
        <a:lnSpc>
          <a:spcPct val="90000"/>
        </a:lnSpc>
        <a:spcBef>
          <a:spcPct val="40000"/>
        </a:spcBef>
        <a:spcAft>
          <a:spcPct val="0"/>
        </a:spcAft>
        <a:buClr>
          <a:srgbClr val="008CD0"/>
        </a:buClr>
        <a:buFont typeface="Wingdings" pitchFamily="2" charset="2"/>
        <a:buChar char="Ø"/>
        <a:defRPr b="1" kern="1200">
          <a:solidFill>
            <a:schemeClr val="tx1"/>
          </a:solidFill>
          <a:latin typeface="Arial" charset="0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ct val="40000"/>
        </a:spcBef>
        <a:spcAft>
          <a:spcPct val="0"/>
        </a:spcAft>
        <a:buClr>
          <a:srgbClr val="008CD0"/>
        </a:buClr>
        <a:buChar char="•"/>
        <a:defRPr sz="1600" b="1" kern="1200">
          <a:solidFill>
            <a:schemeClr val="tx1"/>
          </a:solidFill>
          <a:latin typeface="Arial" charset="0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ct val="40000"/>
        </a:spcBef>
        <a:spcAft>
          <a:spcPct val="0"/>
        </a:spcAft>
        <a:buClr>
          <a:srgbClr val="008CD0"/>
        </a:buClr>
        <a:buFont typeface="Wingdings" pitchFamily="2" charset="2"/>
        <a:buChar char="§"/>
        <a:defRPr sz="1400" b="1" kern="1200">
          <a:solidFill>
            <a:schemeClr val="tx1"/>
          </a:solidFill>
          <a:latin typeface="Arial" charset="0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ct val="40000"/>
        </a:spcBef>
        <a:spcAft>
          <a:spcPct val="0"/>
        </a:spcAft>
        <a:buClr>
          <a:srgbClr val="008CD0"/>
        </a:buClr>
        <a:buChar char="•"/>
        <a:defRPr sz="1200" b="1"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6.png"/><Relationship Id="rId4" Type="http://schemas.openxmlformats.org/officeDocument/2006/relationships/hyperlink" Target="http://fr.wikipedia.org/wiki/Fichier:Anssi.pn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71"/>
            <a:ext cx="9144000" cy="6855858"/>
          </a:xfrm>
          <a:prstGeom prst="rect">
            <a:avLst/>
          </a:prstGeom>
        </p:spPr>
      </p:pic>
      <p:sp>
        <p:nvSpPr>
          <p:cNvPr id="185355" name="Text Box 11"/>
          <p:cNvSpPr txBox="1">
            <a:spLocks noChangeArrowheads="1"/>
          </p:cNvSpPr>
          <p:nvPr/>
        </p:nvSpPr>
        <p:spPr bwMode="auto">
          <a:xfrm>
            <a:off x="827584" y="2060848"/>
            <a:ext cx="7488831" cy="3139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fr-FR" sz="6600" b="1" dirty="0" smtClean="0">
                <a:latin typeface="Calibri" pitchFamily="34" charset="0"/>
              </a:rPr>
              <a:t>La Chaine</a:t>
            </a:r>
          </a:p>
          <a:p>
            <a:pPr algn="ctr"/>
            <a:r>
              <a:rPr lang="fr-FR" sz="6600" b="1" dirty="0" smtClean="0">
                <a:solidFill>
                  <a:srgbClr val="FFC000"/>
                </a:solidFill>
                <a:latin typeface="Calibri" pitchFamily="34" charset="0"/>
              </a:rPr>
              <a:t>de Sécurité</a:t>
            </a:r>
            <a:endParaRPr lang="fr-FR" sz="6600" b="1" dirty="0">
              <a:solidFill>
                <a:srgbClr val="FFC000"/>
              </a:solidFill>
              <a:latin typeface="Calibri" pitchFamily="34" charset="0"/>
            </a:endParaRPr>
          </a:p>
          <a:p>
            <a:pPr algn="ctr"/>
            <a:r>
              <a:rPr lang="fr-FR" sz="6600" b="1" dirty="0" smtClean="0">
                <a:solidFill>
                  <a:srgbClr val="00B0F0"/>
                </a:solidFill>
                <a:latin typeface="Calibri" pitchFamily="34" charset="0"/>
              </a:rPr>
              <a:t>TIL TECHNOLOGIES</a:t>
            </a:r>
            <a:endParaRPr lang="fr-FR" sz="6600" b="1" dirty="0">
              <a:solidFill>
                <a:srgbClr val="00B0F0"/>
              </a:solidFill>
              <a:latin typeface="Calibri" pitchFamily="34" charset="0"/>
            </a:endParaRPr>
          </a:p>
        </p:txBody>
      </p:sp>
      <p:sp>
        <p:nvSpPr>
          <p:cNvPr id="3" name="ZoneTexte 2"/>
          <p:cNvSpPr txBox="1"/>
          <p:nvPr/>
        </p:nvSpPr>
        <p:spPr>
          <a:xfrm rot="1762616">
            <a:off x="4969631" y="1165038"/>
            <a:ext cx="38243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>
                <a:solidFill>
                  <a:schemeClr val="bg1"/>
                </a:solidFill>
              </a:rPr>
              <a:t>Octobre 2014</a:t>
            </a:r>
            <a:endParaRPr lang="fr-FR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Espace réservé du numéro de diapositive 1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600">
                <a:solidFill>
                  <a:srgbClr val="009EE0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rgbClr val="009EE0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rgbClr val="009EE0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rgbClr val="009EE0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rgbClr val="009EE0"/>
                </a:solidFill>
                <a:latin typeface="Arial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buClr>
                <a:srgbClr val="D6C700"/>
              </a:buClr>
              <a:buFont typeface="Wingdings 3" pitchFamily="18" charset="2"/>
              <a:defRPr sz="1600">
                <a:solidFill>
                  <a:srgbClr val="009EE0"/>
                </a:solidFill>
                <a:latin typeface="Arial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buClr>
                <a:srgbClr val="D6C700"/>
              </a:buClr>
              <a:buFont typeface="Wingdings 3" pitchFamily="18" charset="2"/>
              <a:defRPr sz="1600">
                <a:solidFill>
                  <a:srgbClr val="009EE0"/>
                </a:solidFill>
                <a:latin typeface="Arial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buClr>
                <a:srgbClr val="D6C700"/>
              </a:buClr>
              <a:buFont typeface="Wingdings 3" pitchFamily="18" charset="2"/>
              <a:defRPr sz="1600">
                <a:solidFill>
                  <a:srgbClr val="009EE0"/>
                </a:solidFill>
                <a:latin typeface="Arial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buClr>
                <a:srgbClr val="D6C700"/>
              </a:buClr>
              <a:buFont typeface="Wingdings 3" pitchFamily="18" charset="2"/>
              <a:defRPr sz="1600">
                <a:solidFill>
                  <a:srgbClr val="009EE0"/>
                </a:solidFill>
                <a:latin typeface="Arial" charset="0"/>
              </a:defRPr>
            </a:lvl9pPr>
          </a:lstStyle>
          <a:p>
            <a:pPr eaLnBrk="1" hangingPunct="1"/>
            <a:fld id="{9F8F2888-2B66-425C-9A11-40DABA0E8C1C}" type="slidenum">
              <a:rPr lang="fr-FR" smtClean="0"/>
              <a:pPr eaLnBrk="1" hangingPunct="1"/>
              <a:t>2</a:t>
            </a:fld>
            <a:endParaRPr lang="fr-FR" smtClean="0"/>
          </a:p>
        </p:txBody>
      </p:sp>
      <p:sp>
        <p:nvSpPr>
          <p:cNvPr id="33795" name="Line 5"/>
          <p:cNvSpPr>
            <a:spLocks noChangeShapeType="1"/>
          </p:cNvSpPr>
          <p:nvPr/>
        </p:nvSpPr>
        <p:spPr bwMode="auto">
          <a:xfrm>
            <a:off x="5319881" y="995363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/>
          <a:p>
            <a:endParaRPr lang="fr-FR"/>
          </a:p>
        </p:txBody>
      </p:sp>
      <p:sp>
        <p:nvSpPr>
          <p:cNvPr id="33796" name="Line 6"/>
          <p:cNvSpPr>
            <a:spLocks noChangeShapeType="1"/>
          </p:cNvSpPr>
          <p:nvPr/>
        </p:nvSpPr>
        <p:spPr bwMode="auto">
          <a:xfrm>
            <a:off x="5611813" y="676275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/>
          <a:p>
            <a:endParaRPr lang="fr-FR"/>
          </a:p>
        </p:txBody>
      </p:sp>
      <p:pic>
        <p:nvPicPr>
          <p:cNvPr id="51" name="Picture 2" descr="M:\Banque d'images\symboles syno\Pictos Architecture MS 2012\EcranSimple_256.png" title="Micro-sesam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32564" y="1375254"/>
            <a:ext cx="1140330" cy="12420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1" name="Connecteur droit 60"/>
          <p:cNvCxnSpPr/>
          <p:nvPr/>
        </p:nvCxnSpPr>
        <p:spPr>
          <a:xfrm flipV="1">
            <a:off x="3931897" y="2708275"/>
            <a:ext cx="0" cy="433388"/>
          </a:xfrm>
          <a:prstGeom prst="line">
            <a:avLst/>
          </a:prstGeom>
          <a:ln w="44450" cmpd="sng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3807" name="Picture 164" descr="http://www.gettyicons.com/free-icons/112/office-space/png/256/user_256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7386" y="1441201"/>
            <a:ext cx="1050261" cy="10515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7" name="Connecteur droit 86"/>
          <p:cNvCxnSpPr/>
          <p:nvPr/>
        </p:nvCxnSpPr>
        <p:spPr>
          <a:xfrm>
            <a:off x="996950" y="3140968"/>
            <a:ext cx="7679506" cy="0"/>
          </a:xfrm>
          <a:prstGeom prst="line">
            <a:avLst/>
          </a:prstGeom>
          <a:ln w="44450" cmpd="sng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Connecteur droit 89"/>
          <p:cNvCxnSpPr/>
          <p:nvPr/>
        </p:nvCxnSpPr>
        <p:spPr>
          <a:xfrm flipV="1">
            <a:off x="1698163" y="3140969"/>
            <a:ext cx="0" cy="1335090"/>
          </a:xfrm>
          <a:prstGeom prst="line">
            <a:avLst/>
          </a:prstGeom>
          <a:ln w="44450" cmpd="sng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833" name="Connecteur en arc 2"/>
          <p:cNvCxnSpPr>
            <a:cxnSpLocks noChangeShapeType="1"/>
          </p:cNvCxnSpPr>
          <p:nvPr/>
        </p:nvCxnSpPr>
        <p:spPr bwMode="auto">
          <a:xfrm flipV="1">
            <a:off x="6559718" y="2227263"/>
            <a:ext cx="671513" cy="130175"/>
          </a:xfrm>
          <a:prstGeom prst="curvedConnector3">
            <a:avLst>
              <a:gd name="adj1" fmla="val 5000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0" name="Rectangle 7"/>
          <p:cNvSpPr>
            <a:spLocks noGrp="1"/>
          </p:cNvSpPr>
          <p:nvPr>
            <p:ph type="title"/>
          </p:nvPr>
        </p:nvSpPr>
        <p:spPr>
          <a:xfrm>
            <a:off x="1130300" y="260648"/>
            <a:ext cx="7905750" cy="792163"/>
          </a:xfrm>
          <a:noFill/>
          <a:ln/>
        </p:spPr>
        <p:txBody>
          <a:bodyPr/>
          <a:lstStyle/>
          <a:p>
            <a:r>
              <a:rPr lang="fr-FR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Protéger toute l’architecture</a:t>
            </a:r>
            <a:endParaRPr lang="fr-FR" sz="32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76" name="Rectangle 7"/>
          <p:cNvSpPr txBox="1">
            <a:spLocks noChangeArrowheads="1"/>
          </p:cNvSpPr>
          <p:nvPr/>
        </p:nvSpPr>
        <p:spPr bwMode="auto">
          <a:xfrm>
            <a:off x="6704670" y="1628800"/>
            <a:ext cx="1323714" cy="3618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1600">
                <a:solidFill>
                  <a:srgbClr val="009EE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EC00"/>
              </a:buClr>
              <a:buSzPct val="110000"/>
              <a:buFont typeface="Wingdings 3" pitchFamily="18" charset="2"/>
              <a:buChar char="Æ"/>
              <a:defRPr sz="1600">
                <a:solidFill>
                  <a:srgbClr val="009EE0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EC00"/>
              </a:buClr>
              <a:buFont typeface="Wingdings 3" pitchFamily="18" charset="2"/>
              <a:buBlip>
                <a:blip r:embed="rId5"/>
              </a:buBlip>
              <a:defRPr sz="1400">
                <a:solidFill>
                  <a:srgbClr val="009EE0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rgbClr val="009EE0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9EE0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9EE0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9EE0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9EE0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9EE0"/>
                </a:solidFill>
                <a:latin typeface="+mn-lt"/>
              </a:defRPr>
            </a:lvl9pPr>
          </a:lstStyle>
          <a:p>
            <a:pPr marL="177800" lvl="2" indent="0" algn="ctr" eaLnBrk="1" hangingPunct="1">
              <a:lnSpc>
                <a:spcPct val="90000"/>
              </a:lnSpc>
              <a:buFont typeface="Wingdings 3" pitchFamily="18" charset="2"/>
              <a:buNone/>
              <a:defRPr/>
            </a:pPr>
            <a:r>
              <a:rPr lang="fr-FR" b="1" dirty="0" smtClean="0">
                <a:solidFill>
                  <a:schemeClr val="tx1"/>
                </a:solidFill>
              </a:rPr>
              <a:t>Redondance serveur</a:t>
            </a:r>
          </a:p>
        </p:txBody>
      </p:sp>
      <p:pic>
        <p:nvPicPr>
          <p:cNvPr id="95" name="Image 9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878039" y="4314470"/>
            <a:ext cx="828386" cy="623055"/>
          </a:xfrm>
          <a:prstGeom prst="rect">
            <a:avLst/>
          </a:prstGeom>
        </p:spPr>
      </p:pic>
      <p:sp>
        <p:nvSpPr>
          <p:cNvPr id="67" name="Rectangle 7"/>
          <p:cNvSpPr txBox="1">
            <a:spLocks noChangeArrowheads="1"/>
          </p:cNvSpPr>
          <p:nvPr/>
        </p:nvSpPr>
        <p:spPr bwMode="auto">
          <a:xfrm>
            <a:off x="2195736" y="2852936"/>
            <a:ext cx="1152128" cy="3041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1600">
                <a:solidFill>
                  <a:srgbClr val="009EE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EC00"/>
              </a:buClr>
              <a:buSzPct val="110000"/>
              <a:buFont typeface="Wingdings 3" pitchFamily="18" charset="2"/>
              <a:buChar char="Æ"/>
              <a:defRPr sz="1600">
                <a:solidFill>
                  <a:srgbClr val="009EE0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EC00"/>
              </a:buClr>
              <a:buFont typeface="Wingdings 3" pitchFamily="18" charset="2"/>
              <a:buBlip>
                <a:blip r:embed="rId5"/>
              </a:buBlip>
              <a:defRPr sz="1400">
                <a:solidFill>
                  <a:srgbClr val="009EE0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rgbClr val="009EE0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9EE0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9EE0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9EE0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9EE0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9EE0"/>
                </a:solidFill>
                <a:latin typeface="+mn-lt"/>
              </a:defRPr>
            </a:lvl9pPr>
          </a:lstStyle>
          <a:p>
            <a:pPr marL="177800" lvl="2" indent="0" eaLnBrk="1" hangingPunct="1">
              <a:lnSpc>
                <a:spcPct val="90000"/>
              </a:lnSpc>
              <a:buFont typeface="Wingdings 3" pitchFamily="18" charset="2"/>
              <a:buNone/>
              <a:defRPr/>
            </a:pPr>
            <a:r>
              <a:rPr lang="fr-FR" b="1" dirty="0" smtClean="0">
                <a:solidFill>
                  <a:srgbClr val="00B0F0"/>
                </a:solidFill>
              </a:rPr>
              <a:t>IP dédié</a:t>
            </a:r>
          </a:p>
        </p:txBody>
      </p:sp>
      <p:pic>
        <p:nvPicPr>
          <p:cNvPr id="79" name="Image 7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7366" y="2563815"/>
            <a:ext cx="1591808" cy="133345"/>
          </a:xfrm>
          <a:prstGeom prst="rect">
            <a:avLst/>
          </a:prstGeom>
        </p:spPr>
      </p:pic>
      <p:pic>
        <p:nvPicPr>
          <p:cNvPr id="91" name="Image 97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5474" y="5086263"/>
            <a:ext cx="94305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Image 1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2299" y="1332858"/>
            <a:ext cx="1926543" cy="1297630"/>
          </a:xfrm>
          <a:prstGeom prst="rect">
            <a:avLst/>
          </a:prstGeom>
        </p:spPr>
      </p:pic>
      <p:cxnSp>
        <p:nvCxnSpPr>
          <p:cNvPr id="58" name="Connecteur droit 57"/>
          <p:cNvCxnSpPr/>
          <p:nvPr/>
        </p:nvCxnSpPr>
        <p:spPr>
          <a:xfrm flipV="1">
            <a:off x="6156176" y="2708275"/>
            <a:ext cx="0" cy="433388"/>
          </a:xfrm>
          <a:prstGeom prst="line">
            <a:avLst/>
          </a:prstGeom>
          <a:ln w="44450" cmpd="sng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ectangle 7"/>
          <p:cNvSpPr txBox="1">
            <a:spLocks noChangeArrowheads="1"/>
          </p:cNvSpPr>
          <p:nvPr/>
        </p:nvSpPr>
        <p:spPr bwMode="auto">
          <a:xfrm>
            <a:off x="1508244" y="1597752"/>
            <a:ext cx="1695604" cy="5785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1600">
                <a:solidFill>
                  <a:srgbClr val="009EE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EC00"/>
              </a:buClr>
              <a:buSzPct val="110000"/>
              <a:buFont typeface="Wingdings 3" pitchFamily="18" charset="2"/>
              <a:buChar char="Æ"/>
              <a:defRPr sz="1600">
                <a:solidFill>
                  <a:srgbClr val="009EE0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EC00"/>
              </a:buClr>
              <a:buFont typeface="Wingdings 3" pitchFamily="18" charset="2"/>
              <a:buBlip>
                <a:blip r:embed="rId5"/>
              </a:buBlip>
              <a:defRPr sz="1400">
                <a:solidFill>
                  <a:srgbClr val="009EE0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rgbClr val="009EE0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9EE0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9EE0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9EE0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9EE0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9EE0"/>
                </a:solidFill>
                <a:latin typeface="+mn-lt"/>
              </a:defRPr>
            </a:lvl9pPr>
          </a:lstStyle>
          <a:p>
            <a:pPr marL="177800" lvl="2" indent="0" algn="ctr" eaLnBrk="1" hangingPunct="1">
              <a:lnSpc>
                <a:spcPct val="90000"/>
              </a:lnSpc>
              <a:buFont typeface="Wingdings 3" pitchFamily="18" charset="2"/>
              <a:buNone/>
              <a:defRPr/>
            </a:pPr>
            <a:r>
              <a:rPr lang="fr-FR" b="1" dirty="0" smtClean="0">
                <a:solidFill>
                  <a:schemeClr val="tx1"/>
                </a:solidFill>
              </a:rPr>
              <a:t>Droits et traçabilité des opérateurs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12" y="4437111"/>
            <a:ext cx="1827912" cy="1023029"/>
          </a:xfrm>
          <a:prstGeom prst="rect">
            <a:avLst/>
          </a:prstGeom>
        </p:spPr>
      </p:pic>
      <p:sp>
        <p:nvSpPr>
          <p:cNvPr id="74" name="Rectangle 7"/>
          <p:cNvSpPr txBox="1">
            <a:spLocks noChangeArrowheads="1"/>
          </p:cNvSpPr>
          <p:nvPr/>
        </p:nvSpPr>
        <p:spPr bwMode="auto">
          <a:xfrm>
            <a:off x="1403648" y="3501008"/>
            <a:ext cx="1695604" cy="5785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1600">
                <a:solidFill>
                  <a:srgbClr val="009EE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EC00"/>
              </a:buClr>
              <a:buSzPct val="110000"/>
              <a:buFont typeface="Wingdings 3" pitchFamily="18" charset="2"/>
              <a:buChar char="Æ"/>
              <a:defRPr sz="1600">
                <a:solidFill>
                  <a:srgbClr val="009EE0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EC00"/>
              </a:buClr>
              <a:buFont typeface="Wingdings 3" pitchFamily="18" charset="2"/>
              <a:buBlip>
                <a:blip r:embed="rId5"/>
              </a:buBlip>
              <a:defRPr sz="1400">
                <a:solidFill>
                  <a:srgbClr val="009EE0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rgbClr val="009EE0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9EE0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9EE0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9EE0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9EE0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9EE0"/>
                </a:solidFill>
                <a:latin typeface="+mn-lt"/>
              </a:defRPr>
            </a:lvl9pPr>
          </a:lstStyle>
          <a:p>
            <a:pPr marL="177800" lvl="2" indent="0" algn="ctr" eaLnBrk="1" hangingPunct="1">
              <a:lnSpc>
                <a:spcPct val="90000"/>
              </a:lnSpc>
              <a:buFont typeface="Wingdings 3" pitchFamily="18" charset="2"/>
              <a:buNone/>
              <a:defRPr/>
            </a:pPr>
            <a:r>
              <a:rPr lang="fr-FR" b="1" dirty="0" smtClean="0">
                <a:solidFill>
                  <a:schemeClr val="tx1"/>
                </a:solidFill>
              </a:rPr>
              <a:t>Communication </a:t>
            </a:r>
            <a:r>
              <a:rPr lang="fr-FR" b="1" dirty="0" smtClean="0">
                <a:solidFill>
                  <a:schemeClr val="tx1"/>
                </a:solidFill>
              </a:rPr>
              <a:t>TCP/UDP </a:t>
            </a:r>
            <a:r>
              <a:rPr lang="fr-FR" b="1" dirty="0" smtClean="0">
                <a:solidFill>
                  <a:schemeClr val="tx1"/>
                </a:solidFill>
              </a:rPr>
              <a:t>cryptée (AES 128 bits)</a:t>
            </a:r>
          </a:p>
        </p:txBody>
      </p:sp>
      <p:sp>
        <p:nvSpPr>
          <p:cNvPr id="77" name="Rectangle 7"/>
          <p:cNvSpPr txBox="1">
            <a:spLocks noChangeArrowheads="1"/>
          </p:cNvSpPr>
          <p:nvPr/>
        </p:nvSpPr>
        <p:spPr bwMode="auto">
          <a:xfrm>
            <a:off x="7668344" y="4437112"/>
            <a:ext cx="1402079" cy="12267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1600">
                <a:solidFill>
                  <a:srgbClr val="009EE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EC00"/>
              </a:buClr>
              <a:buSzPct val="110000"/>
              <a:buFont typeface="Wingdings 3" pitchFamily="18" charset="2"/>
              <a:buChar char="Æ"/>
              <a:defRPr sz="1600">
                <a:solidFill>
                  <a:srgbClr val="009EE0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EC00"/>
              </a:buClr>
              <a:buFont typeface="Wingdings 3" pitchFamily="18" charset="2"/>
              <a:buBlip>
                <a:blip r:embed="rId5"/>
              </a:buBlip>
              <a:defRPr sz="1400">
                <a:solidFill>
                  <a:srgbClr val="009EE0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rgbClr val="009EE0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9EE0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9EE0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9EE0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9EE0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9EE0"/>
                </a:solidFill>
                <a:latin typeface="+mn-lt"/>
              </a:defRPr>
            </a:lvl9pPr>
          </a:lstStyle>
          <a:p>
            <a:pPr marL="177800" lvl="2" indent="0" algn="ctr" eaLnBrk="1" hangingPunct="1">
              <a:lnSpc>
                <a:spcPct val="90000"/>
              </a:lnSpc>
              <a:buFont typeface="Wingdings 3" pitchFamily="18" charset="2"/>
              <a:buNone/>
              <a:defRPr/>
            </a:pPr>
            <a:r>
              <a:rPr lang="fr-FR" b="1" dirty="0" smtClean="0">
                <a:solidFill>
                  <a:schemeClr val="tx1"/>
                </a:solidFill>
              </a:rPr>
              <a:t>Gestion de l’encodage des badges sécurisés</a:t>
            </a:r>
          </a:p>
        </p:txBody>
      </p:sp>
      <p:cxnSp>
        <p:nvCxnSpPr>
          <p:cNvPr id="81" name="Connecteur droit 80"/>
          <p:cNvCxnSpPr/>
          <p:nvPr/>
        </p:nvCxnSpPr>
        <p:spPr>
          <a:xfrm flipV="1">
            <a:off x="3748365" y="4797008"/>
            <a:ext cx="2099418" cy="699"/>
          </a:xfrm>
          <a:prstGeom prst="line">
            <a:avLst/>
          </a:prstGeom>
          <a:ln w="44450" cmpd="sng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0" name="Image 79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8861" y="4476059"/>
            <a:ext cx="664569" cy="721192"/>
          </a:xfrm>
          <a:prstGeom prst="rect">
            <a:avLst/>
          </a:prstGeom>
        </p:spPr>
      </p:pic>
      <p:sp>
        <p:nvSpPr>
          <p:cNvPr id="83" name="Rectangle 7"/>
          <p:cNvSpPr txBox="1">
            <a:spLocks noChangeArrowheads="1"/>
          </p:cNvSpPr>
          <p:nvPr/>
        </p:nvSpPr>
        <p:spPr bwMode="auto">
          <a:xfrm>
            <a:off x="135075" y="5445224"/>
            <a:ext cx="3096344" cy="5785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1600">
                <a:solidFill>
                  <a:srgbClr val="009EE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EC00"/>
              </a:buClr>
              <a:buSzPct val="110000"/>
              <a:buFont typeface="Wingdings 3" pitchFamily="18" charset="2"/>
              <a:buChar char="Æ"/>
              <a:defRPr sz="1600">
                <a:solidFill>
                  <a:srgbClr val="009EE0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EC00"/>
              </a:buClr>
              <a:buFont typeface="Wingdings 3" pitchFamily="18" charset="2"/>
              <a:buBlip>
                <a:blip r:embed="rId5"/>
              </a:buBlip>
              <a:defRPr sz="1400">
                <a:solidFill>
                  <a:srgbClr val="009EE0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rgbClr val="009EE0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9EE0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9EE0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9EE0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9EE0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9EE0"/>
                </a:solidFill>
                <a:latin typeface="+mn-lt"/>
              </a:defRPr>
            </a:lvl9pPr>
          </a:lstStyle>
          <a:p>
            <a:pPr marL="177800" lvl="2" indent="0" algn="ctr" eaLnBrk="1" hangingPunct="1">
              <a:lnSpc>
                <a:spcPct val="90000"/>
              </a:lnSpc>
              <a:buFont typeface="Wingdings 3" pitchFamily="18" charset="2"/>
              <a:buNone/>
              <a:defRPr/>
            </a:pPr>
            <a:r>
              <a:rPr lang="fr-FR" b="1" dirty="0" smtClean="0">
                <a:solidFill>
                  <a:schemeClr val="tx1"/>
                </a:solidFill>
              </a:rPr>
              <a:t>Mode autonome</a:t>
            </a:r>
          </a:p>
          <a:p>
            <a:pPr marL="177800" lvl="2" indent="0" algn="ctr" eaLnBrk="1" hangingPunct="1">
              <a:lnSpc>
                <a:spcPct val="90000"/>
              </a:lnSpc>
              <a:buFont typeface="Wingdings 3" pitchFamily="18" charset="2"/>
              <a:buNone/>
              <a:defRPr/>
            </a:pPr>
            <a:r>
              <a:rPr lang="fr-FR" sz="1200" b="1" dirty="0" smtClean="0">
                <a:solidFill>
                  <a:schemeClr val="tx1"/>
                </a:solidFill>
              </a:rPr>
              <a:t>+</a:t>
            </a:r>
          </a:p>
          <a:p>
            <a:pPr marL="177800" lvl="2" indent="0" algn="ctr" eaLnBrk="1" hangingPunct="1">
              <a:lnSpc>
                <a:spcPct val="90000"/>
              </a:lnSpc>
              <a:buFont typeface="Wingdings 3" pitchFamily="18" charset="2"/>
              <a:buNone/>
              <a:defRPr/>
            </a:pPr>
            <a:r>
              <a:rPr lang="fr-FR" b="1" dirty="0" smtClean="0">
                <a:solidFill>
                  <a:schemeClr val="tx1"/>
                </a:solidFill>
              </a:rPr>
              <a:t>Communication inter-automate</a:t>
            </a:r>
          </a:p>
        </p:txBody>
      </p:sp>
      <p:sp>
        <p:nvSpPr>
          <p:cNvPr id="84" name="Rectangle 7"/>
          <p:cNvSpPr txBox="1">
            <a:spLocks noChangeArrowheads="1"/>
          </p:cNvSpPr>
          <p:nvPr/>
        </p:nvSpPr>
        <p:spPr bwMode="auto">
          <a:xfrm>
            <a:off x="3491880" y="4547399"/>
            <a:ext cx="2344717" cy="5785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1600">
                <a:solidFill>
                  <a:srgbClr val="009EE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EC00"/>
              </a:buClr>
              <a:buSzPct val="110000"/>
              <a:buFont typeface="Wingdings 3" pitchFamily="18" charset="2"/>
              <a:buChar char="Æ"/>
              <a:defRPr sz="1600">
                <a:solidFill>
                  <a:srgbClr val="009EE0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EC00"/>
              </a:buClr>
              <a:buFont typeface="Wingdings 3" pitchFamily="18" charset="2"/>
              <a:buBlip>
                <a:blip r:embed="rId5"/>
              </a:buBlip>
              <a:defRPr sz="1400">
                <a:solidFill>
                  <a:srgbClr val="009EE0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rgbClr val="009EE0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9EE0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9EE0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9EE0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9EE0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9EE0"/>
                </a:solidFill>
                <a:latin typeface="+mn-lt"/>
              </a:defRPr>
            </a:lvl9pPr>
          </a:lstStyle>
          <a:p>
            <a:pPr marL="177800" lvl="2" indent="0" algn="ctr" eaLnBrk="1" hangingPunct="1">
              <a:lnSpc>
                <a:spcPct val="90000"/>
              </a:lnSpc>
              <a:buFont typeface="Wingdings 3" pitchFamily="18" charset="2"/>
              <a:buNone/>
              <a:defRPr/>
            </a:pPr>
            <a:r>
              <a:rPr lang="fr-FR" b="1" dirty="0" smtClean="0">
                <a:solidFill>
                  <a:schemeClr val="tx1"/>
                </a:solidFill>
              </a:rPr>
              <a:t>Communication cryptée</a:t>
            </a:r>
          </a:p>
          <a:p>
            <a:pPr marL="177800" lvl="2" indent="0" algn="ctr" eaLnBrk="1" hangingPunct="1">
              <a:lnSpc>
                <a:spcPct val="90000"/>
              </a:lnSpc>
              <a:buFont typeface="Wingdings 3" pitchFamily="18" charset="2"/>
              <a:buNone/>
              <a:defRPr/>
            </a:pPr>
            <a:r>
              <a:rPr lang="fr-FR" b="1" dirty="0" smtClean="0">
                <a:solidFill>
                  <a:schemeClr val="tx1"/>
                </a:solidFill>
              </a:rPr>
              <a:t>+ signe de vie (RS485)</a:t>
            </a:r>
          </a:p>
        </p:txBody>
      </p:sp>
      <p:sp>
        <p:nvSpPr>
          <p:cNvPr id="85" name="Rectangle 7"/>
          <p:cNvSpPr txBox="1">
            <a:spLocks noChangeArrowheads="1"/>
          </p:cNvSpPr>
          <p:nvPr/>
        </p:nvSpPr>
        <p:spPr bwMode="auto">
          <a:xfrm>
            <a:off x="5234826" y="5233446"/>
            <a:ext cx="1612952" cy="5785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1600">
                <a:solidFill>
                  <a:srgbClr val="009EE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EC00"/>
              </a:buClr>
              <a:buSzPct val="110000"/>
              <a:buFont typeface="Wingdings 3" pitchFamily="18" charset="2"/>
              <a:buChar char="Æ"/>
              <a:defRPr sz="1600">
                <a:solidFill>
                  <a:srgbClr val="009EE0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EC00"/>
              </a:buClr>
              <a:buFont typeface="Wingdings 3" pitchFamily="18" charset="2"/>
              <a:buBlip>
                <a:blip r:embed="rId5"/>
              </a:buBlip>
              <a:defRPr sz="1400">
                <a:solidFill>
                  <a:srgbClr val="009EE0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rgbClr val="009EE0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9EE0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9EE0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9EE0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9EE0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9EE0"/>
                </a:solidFill>
                <a:latin typeface="+mn-lt"/>
              </a:defRPr>
            </a:lvl9pPr>
          </a:lstStyle>
          <a:p>
            <a:pPr marL="177800" lvl="2" indent="0" algn="ctr" eaLnBrk="1" hangingPunct="1">
              <a:lnSpc>
                <a:spcPct val="90000"/>
              </a:lnSpc>
              <a:buFont typeface="Wingdings 3" pitchFamily="18" charset="2"/>
              <a:buNone/>
              <a:defRPr/>
            </a:pPr>
            <a:r>
              <a:rPr lang="fr-FR" b="1" dirty="0" err="1" smtClean="0">
                <a:solidFill>
                  <a:schemeClr val="tx1"/>
                </a:solidFill>
              </a:rPr>
              <a:t>Proxilis</a:t>
            </a:r>
            <a:endParaRPr lang="fr-FR" b="1" dirty="0" smtClean="0">
              <a:solidFill>
                <a:schemeClr val="tx1"/>
              </a:solidFill>
            </a:endParaRPr>
          </a:p>
          <a:p>
            <a:pPr marL="177800" lvl="2" indent="0" algn="ctr" eaLnBrk="1" hangingPunct="1">
              <a:lnSpc>
                <a:spcPct val="90000"/>
              </a:lnSpc>
              <a:buFont typeface="Wingdings 3" pitchFamily="18" charset="2"/>
              <a:buNone/>
              <a:defRPr/>
            </a:pPr>
            <a:r>
              <a:rPr lang="fr-FR" b="1" dirty="0" smtClean="0">
                <a:solidFill>
                  <a:schemeClr val="tx1"/>
                </a:solidFill>
              </a:rPr>
              <a:t>Lecture cryptée</a:t>
            </a:r>
          </a:p>
          <a:p>
            <a:pPr marL="177800" lvl="2" indent="0" algn="ctr" eaLnBrk="1" hangingPunct="1">
              <a:lnSpc>
                <a:spcPct val="90000"/>
              </a:lnSpc>
              <a:buFont typeface="Wingdings 3" pitchFamily="18" charset="2"/>
              <a:buNone/>
              <a:defRPr/>
            </a:pPr>
            <a:r>
              <a:rPr lang="fr-FR" b="1" dirty="0" smtClean="0">
                <a:solidFill>
                  <a:schemeClr val="tx1"/>
                </a:solidFill>
              </a:rPr>
              <a:t>(bi-clé RSA)</a:t>
            </a:r>
          </a:p>
        </p:txBody>
      </p:sp>
      <p:pic>
        <p:nvPicPr>
          <p:cNvPr id="1026" name="Picture 2" descr="M:\Banque d'images\Icones &amp; Symboles\Pictos Architecture MS 2012\Module_256.png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9178" y="4405824"/>
            <a:ext cx="567366" cy="8226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Rectangle 7"/>
          <p:cNvSpPr txBox="1">
            <a:spLocks noChangeArrowheads="1"/>
          </p:cNvSpPr>
          <p:nvPr/>
        </p:nvSpPr>
        <p:spPr bwMode="auto">
          <a:xfrm>
            <a:off x="3099253" y="5197251"/>
            <a:ext cx="926318" cy="2892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1600">
                <a:solidFill>
                  <a:srgbClr val="009EE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EC00"/>
              </a:buClr>
              <a:buSzPct val="110000"/>
              <a:buFont typeface="Wingdings 3" pitchFamily="18" charset="2"/>
              <a:buChar char="Æ"/>
              <a:defRPr sz="1600">
                <a:solidFill>
                  <a:srgbClr val="009EE0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EC00"/>
              </a:buClr>
              <a:buFont typeface="Wingdings 3" pitchFamily="18" charset="2"/>
              <a:buBlip>
                <a:blip r:embed="rId5"/>
              </a:buBlip>
              <a:defRPr sz="1400">
                <a:solidFill>
                  <a:srgbClr val="009EE0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rgbClr val="009EE0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9EE0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9EE0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9EE0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9EE0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009EE0"/>
                </a:solidFill>
                <a:latin typeface="+mn-lt"/>
              </a:defRPr>
            </a:lvl9pPr>
          </a:lstStyle>
          <a:p>
            <a:pPr marL="177800" lvl="2" indent="0" algn="ctr" eaLnBrk="1" hangingPunct="1">
              <a:lnSpc>
                <a:spcPct val="90000"/>
              </a:lnSpc>
              <a:buFont typeface="Wingdings 3" pitchFamily="18" charset="2"/>
              <a:buNone/>
              <a:defRPr/>
            </a:pPr>
            <a:r>
              <a:rPr lang="fr-FR" b="1" dirty="0" err="1" smtClean="0">
                <a:solidFill>
                  <a:schemeClr val="tx1"/>
                </a:solidFill>
              </a:rPr>
              <a:t>MDPx</a:t>
            </a:r>
            <a:r>
              <a:rPr lang="fr-FR" b="1" dirty="0" smtClean="0">
                <a:solidFill>
                  <a:schemeClr val="tx1"/>
                </a:solidFill>
              </a:rPr>
              <a:t> </a:t>
            </a:r>
          </a:p>
        </p:txBody>
      </p:sp>
      <p:cxnSp>
        <p:nvCxnSpPr>
          <p:cNvPr id="30" name="Connecteur droit 29"/>
          <p:cNvCxnSpPr/>
          <p:nvPr/>
        </p:nvCxnSpPr>
        <p:spPr>
          <a:xfrm>
            <a:off x="2483768" y="4651835"/>
            <a:ext cx="784705" cy="0"/>
          </a:xfrm>
          <a:prstGeom prst="line">
            <a:avLst/>
          </a:prstGeom>
          <a:ln w="44450" cmpd="sng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2676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58" name="Rectangle 2"/>
          <p:cNvSpPr>
            <a:spLocks noGrp="1"/>
          </p:cNvSpPr>
          <p:nvPr>
            <p:ph type="body" sz="half" idx="1"/>
          </p:nvPr>
        </p:nvSpPr>
        <p:spPr>
          <a:xfrm>
            <a:off x="467544" y="1052984"/>
            <a:ext cx="8136904" cy="5040312"/>
          </a:xfrm>
        </p:spPr>
        <p:txBody>
          <a:bodyPr/>
          <a:lstStyle/>
          <a:p>
            <a:pPr marL="0" indent="0">
              <a:buNone/>
            </a:pPr>
            <a:r>
              <a:rPr lang="fr-FR" sz="2400" dirty="0">
                <a:solidFill>
                  <a:srgbClr val="00B0F0"/>
                </a:solidFill>
              </a:rPr>
              <a:t>Infrastructure informatique et </a:t>
            </a:r>
            <a:r>
              <a:rPr lang="fr-FR" sz="2400" dirty="0" smtClean="0">
                <a:solidFill>
                  <a:srgbClr val="00B0F0"/>
                </a:solidFill>
              </a:rPr>
              <a:t>réseau</a:t>
            </a:r>
            <a:endParaRPr lang="fr-FR" sz="600" dirty="0"/>
          </a:p>
          <a:p>
            <a:r>
              <a:rPr lang="fr-FR" sz="1800" dirty="0" smtClean="0"/>
              <a:t>Architecture </a:t>
            </a:r>
            <a:r>
              <a:rPr lang="fr-FR" sz="1800" dirty="0"/>
              <a:t>électronique </a:t>
            </a:r>
            <a:r>
              <a:rPr lang="fr-FR" sz="1800" dirty="0" err="1"/>
              <a:t>centralisable</a:t>
            </a:r>
            <a:r>
              <a:rPr lang="fr-FR" sz="1800" dirty="0"/>
              <a:t> dans des baies et </a:t>
            </a:r>
            <a:r>
              <a:rPr lang="fr-FR" sz="1800" dirty="0" smtClean="0"/>
              <a:t>locaux sécurisés</a:t>
            </a:r>
          </a:p>
          <a:p>
            <a:pPr lvl="1"/>
            <a:r>
              <a:rPr lang="fr-FR" sz="1500" dirty="0" smtClean="0">
                <a:solidFill>
                  <a:srgbClr val="FF9900"/>
                </a:solidFill>
              </a:rPr>
              <a:t>Les </a:t>
            </a:r>
            <a:r>
              <a:rPr lang="fr-FR" sz="1500" dirty="0">
                <a:solidFill>
                  <a:srgbClr val="FF9900"/>
                </a:solidFill>
              </a:rPr>
              <a:t>lecteurs </a:t>
            </a:r>
            <a:r>
              <a:rPr lang="fr-FR" sz="1500" dirty="0" smtClean="0">
                <a:solidFill>
                  <a:srgbClr val="FF9900"/>
                </a:solidFill>
              </a:rPr>
              <a:t>RS485 sont </a:t>
            </a:r>
            <a:r>
              <a:rPr lang="fr-FR" sz="1500" dirty="0">
                <a:solidFill>
                  <a:srgbClr val="FF9900"/>
                </a:solidFill>
              </a:rPr>
              <a:t>raccordables jusqu’à 600 m des automates UTIL / TILLYS et des modules spécialisés.</a:t>
            </a:r>
          </a:p>
          <a:p>
            <a:r>
              <a:rPr lang="fr-FR" sz="1800" dirty="0"/>
              <a:t>Réseau IP dédié pour la sécurité</a:t>
            </a:r>
            <a:endParaRPr lang="fr-FR" sz="1800" dirty="0">
              <a:solidFill>
                <a:srgbClr val="FF9900"/>
              </a:solidFill>
            </a:endParaRPr>
          </a:p>
          <a:p>
            <a:r>
              <a:rPr lang="fr-FR" sz="1800" dirty="0" smtClean="0"/>
              <a:t>Redondance </a:t>
            </a:r>
            <a:r>
              <a:rPr lang="fr-FR" sz="1800" dirty="0"/>
              <a:t>Serveur </a:t>
            </a:r>
            <a:r>
              <a:rPr lang="fr-FR" sz="1800" dirty="0" smtClean="0"/>
              <a:t>SAFEKIT</a:t>
            </a:r>
          </a:p>
          <a:p>
            <a:pPr lvl="1"/>
            <a:r>
              <a:rPr lang="fr-FR" sz="1500" dirty="0" smtClean="0">
                <a:solidFill>
                  <a:srgbClr val="FF9900"/>
                </a:solidFill>
              </a:rPr>
              <a:t>Pour </a:t>
            </a:r>
            <a:r>
              <a:rPr lang="fr-FR" sz="1500" dirty="0">
                <a:solidFill>
                  <a:srgbClr val="FF9900"/>
                </a:solidFill>
              </a:rPr>
              <a:t>reprise automatique sur pannes matérielles, sans rupture de service ni perte de données</a:t>
            </a:r>
            <a:r>
              <a:rPr lang="fr-FR" sz="1500" dirty="0" smtClean="0">
                <a:solidFill>
                  <a:srgbClr val="FF9900"/>
                </a:solidFill>
              </a:rPr>
              <a:t>.</a:t>
            </a:r>
          </a:p>
          <a:p>
            <a:pPr lvl="1"/>
            <a:endParaRPr lang="fr-FR" sz="1500" dirty="0" smtClean="0">
              <a:solidFill>
                <a:srgbClr val="FF9900"/>
              </a:solidFill>
            </a:endParaRPr>
          </a:p>
          <a:p>
            <a:pPr marL="0" indent="0">
              <a:buNone/>
            </a:pPr>
            <a:r>
              <a:rPr lang="fr-FR" sz="2400" dirty="0">
                <a:solidFill>
                  <a:srgbClr val="00B0F0"/>
                </a:solidFill>
              </a:rPr>
              <a:t>Accès aux applicatifs et à la </a:t>
            </a:r>
            <a:r>
              <a:rPr lang="fr-FR" sz="2400" dirty="0" smtClean="0">
                <a:solidFill>
                  <a:srgbClr val="00B0F0"/>
                </a:solidFill>
              </a:rPr>
              <a:t>supervision</a:t>
            </a:r>
            <a:endParaRPr lang="fr-FR" sz="600" dirty="0"/>
          </a:p>
          <a:p>
            <a:r>
              <a:rPr lang="fr-FR" sz="1800" dirty="0"/>
              <a:t>Accès par mot de passe et intégration annuaire LDAP.</a:t>
            </a:r>
          </a:p>
          <a:p>
            <a:r>
              <a:rPr lang="fr-FR" sz="1800" dirty="0"/>
              <a:t>Gestion fine des droits opérateurs</a:t>
            </a:r>
          </a:p>
          <a:p>
            <a:pPr lvl="1"/>
            <a:r>
              <a:rPr lang="fr-FR" sz="1500" dirty="0">
                <a:solidFill>
                  <a:srgbClr val="FF9900"/>
                </a:solidFill>
              </a:rPr>
              <a:t>Niveaux d’affichage et accès aux fonctionnalités logicielles selon des profils opérateurs précis.</a:t>
            </a:r>
          </a:p>
          <a:p>
            <a:r>
              <a:rPr lang="fr-FR" sz="1800" dirty="0"/>
              <a:t>Traçabilité des actions opérateurs dans une interface dédiée</a:t>
            </a:r>
            <a:endParaRPr lang="fr-FR" dirty="0">
              <a:solidFill>
                <a:srgbClr val="FF9900"/>
              </a:solidFill>
            </a:endParaRPr>
          </a:p>
          <a:p>
            <a:pPr lvl="1"/>
            <a:endParaRPr lang="fr-FR" sz="1500" dirty="0">
              <a:solidFill>
                <a:srgbClr val="FF9900"/>
              </a:solidFill>
            </a:endParaRPr>
          </a:p>
          <a:p>
            <a:pPr marL="457200" lvl="1" indent="0">
              <a:buNone/>
            </a:pPr>
            <a:endParaRPr lang="fr-FR" dirty="0" smtClean="0">
              <a:solidFill>
                <a:srgbClr val="FF9900"/>
              </a:solidFill>
            </a:endParaRPr>
          </a:p>
        </p:txBody>
      </p:sp>
      <p:sp>
        <p:nvSpPr>
          <p:cNvPr id="275463" name="Rectangle 7"/>
          <p:cNvSpPr>
            <a:spLocks noGrp="1"/>
          </p:cNvSpPr>
          <p:nvPr>
            <p:ph type="title"/>
          </p:nvPr>
        </p:nvSpPr>
        <p:spPr>
          <a:xfrm>
            <a:off x="1130300" y="260648"/>
            <a:ext cx="7905750" cy="792163"/>
          </a:xfrm>
          <a:noFill/>
          <a:ln/>
        </p:spPr>
        <p:txBody>
          <a:bodyPr/>
          <a:lstStyle/>
          <a:p>
            <a:r>
              <a:rPr lang="fr-FR" sz="3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La tête de l’architecture</a:t>
            </a:r>
          </a:p>
        </p:txBody>
      </p:sp>
      <p:sp>
        <p:nvSpPr>
          <p:cNvPr id="2" name="AutoShape 2" descr="data:image/jpeg;base64,/9j/4AAQSkZJRgABAQAAAQABAAD/2wCEAAkGBwgHBgkIBwgWFhQXFx0ZGRgXGB8fHBgiJh8iHyAjGhkjHyglIB0sIR0kLTEhJTUtLi4xHCIzODMsNygtLjcBCgoKDg0OGxAQGzQlICQ0LDI3LDQsLC01NDA3LCwsLDQtLjQsLCwsNCwvLCw0LywsLCwsLCwwNSw3KywsLCwsLP/AABEIAOEA4QMBEQACEQEDEQH/xAAbAAEAAwEBAQEAAAAAAAAAAAAAAwQFAgYBB//EAD8QAQABAwICBAoGCQUBAAAAAAABAgMEBRESIQYxQVETFDJhcYGRk7HBFVRy0uHwIjM1NkJSVXPRFjREY6EH/8QAGAEBAAMBAAAAAAAAAAAAAAAAAAECAwT/xAAnEQEAAgIBAgYDAAMAAAAAAAAAAQIDERIEIRMiMTNBURQjgTJhkf/aAAwDAQACEQMRAD8A/c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Vs/K8Us01U2+KqaoppjfbeZ8/YCv41qf9Mj3sfdA8a1P+mR72Pug5u5+fYtVXb2mxwxG87XImdu3lsDRt1xct03KeqY3gHQAAAAAAAAAAAAAAAAAAAAAAAM/WP+F/eo+YGdfyZzLGJi1xTM0zVNUxv1bcoj1geL6n9fp93+IK2pWNQp0/Jm5m0zHBVvHBtvy79wfLVzNw8bDu136aqJ4KeHh2mInaI2nfsBtAAAAAAAAAAAAAAAAAAAAAAArandrsafk3bc7TFEzHsBkZuBTTZwqpybkzVcoid657e2O6Qd3dOojV7Frxi5zoqnfjnfrjt7gXfom39ave8kFai7cu9G8mbte8xTcjeeudt4jcHWZ+ysD7Vr4wDXB4nO1PN0/pftfvz4Oaojbf8AR4Z5dXm7/M76Y63w9o7uK2S1cveeyx051O9j1Y+Ji3ppmd6quGdp7ojf2q9Ljid2mFupyTGohg4GZrUZ/imPl18dW9O1VUzt39e+23e6L1x8eUx2YVtk5aie6fLu610ezqJvZczMxv5U1U1d+8SrWMWWvaE2nJit3lJmWOkFWDGr3surhn9LaKpiYieqeGOWyKzh5eHEJtGXjzmVmdV1DUOi929TemLlmuN6qeU1R59vTz9Cnh0pliNdpX8S1sW/mHpvpSj6B+kv+vi9e3V7XL4f7ODp8TycmR0K1DJvTk4udcqmrlXHF17T8ur2tuqpWNWqx6e8zuLJJy8jL6YeCtXpi3ZpnjiJ5Ty7fXMexHGK4dzHeU8ptl1HpCvj16j0myL92zmVWrFM8NPD11ev0LWimGIiY3KsTbLMzE6hT1SrV9KzcLEuZ9VVE1xNNXbPOImKu/r6mmOMd6zaI7qX50tETPZe6T5udja7gW8Cud5pmIp35TMztzjt/BngpWcczZpmtaLxFU8VZfR3S8rM1DMm7XVttTPVE+bzezqV8ua8VrGk+bFWbWnaOxo2r5tinKytXrouTG8U0+TT3RMJnLjrOor2RGK9o3Nu630c1PJv3cnTtS/W2p6/5o7/AM98KZsdYiL19JXw3mZmtvWG6524AAAAACnrP7JzPsVfAFfUIq8Rw7tNEzFFdFU7RvO0dfIFa7qePOr2LsU17RbqjyKt+uOzYF36Yxv5Lnu6v8AysfNt1aLfxqLdc1VeEiNqJ7Znbnt5waGoUVW9NwqKuuK7UT7YBqg8l0+wePHsZ1Ec6Z4avRPV/wC/F2dJfvNXJ1VO0WY2k03de6Q2K8iOVMRNXopj5z8W+TWLHOmOPeTJG0ul/vvV/dufNGT2P5C1Pe/6u/8A0Py8P0VfJn0fyt1fw19S/c+v+zHwhjT3v62v7X8ZfQWzRkaZqNm5HKqrafXS26udXrLLpo3W0My3evVabR0eny/D8M/Z6/i1mI5eL8aZxM8fD/229Z4NF1zT8+mNqJpm3V6o5fnzOfF+zHavz6tsn67xb49H3opi13tOz86vy701bejn85k6i0RaK/ScFZms2+3XQO7T9GXcaeVdFc7x29n59SOrjzxJ00+XSDppft1Z+l48T+lFcVT5o3iIW6WJ42lXqJjlWE2sfvjpH2Z+aMfs2Wye9V308tV16LTXTHKmuJn2THxlHSTq6eqjyGLo1/Jx7d6zr96aZjeNp/EtliJ1NIRGKZjcWlNo2l42Hq2Rd+kpu3eHaqJmN49PsVy5JtSI46hbHjit5ne5bznbgAAAAAKes/snM+xV8AWMb/b2vsx8AU861k0Z1jLxrPHtTVTNO8RPPad4meXYB45qH9Kn3lH+QUtIycyjD2t6fNUcVXPjpj+Ke+QT3/Hs6bNqvC4IiumqaprpnqnflEA1gQZ2LbzsO7jXuqqNvR54861LTWYmFbVi0aln6DoNnRvC1UXZqqq25zG20R2Q0y5pyaZ4sMY3GP0dx7GtV6nTdq3mZnh5bRM9fNM55mnAjDEX5pNe0K1rMWfCXppmnfnHbEoxZpx71CcuKMi5fwbV7TasCqZ4Zp4fP1bKReYtyXmkTXiraFo1rRse5at3Zqmqd5mfZ1LZcs5J3KmLFGONQ4jQseNcnVeOd9vJ7N9tt/Ynxp8PgeFHPmn1rS7erYXi12uaecTEx2SriyTjtuE5McXjUrGFjW8PEs41rqpiIhW1ptMzK1axWNQytQ6N2cnLnLxcmuzXPXNE7btqdRNY4zG4ZXwRM7idSgjoljb2bleVXVXFcVVV1c5q27PNC35Vu8a7I/Hj77tLK0m3k6ti6hVdmJtxMcPZP53ZVyzFJr9tLY4m8W+l69at37Vdq9RE0zG0xPaziZidwvMRMal57/SkWpqpw9UvW6J/hirk6fyd/wCVYlz/AI+vS0w09I0bE0qmvxeJmqryqqp3mWWTLa/q1x4q09GiyaAAAAAAIsqxGTjXbFU7RVEx7QUqMfVKKKaIzLfKNv1c/eB14HVfrdv3c/eA8Dqv1u37ufvAn0/F8TxabM17zzmZ75md55esFk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H/2Q=="/>
          <p:cNvSpPr>
            <a:spLocks noChangeAspect="1" noChangeArrowheads="1"/>
          </p:cNvSpPr>
          <p:nvPr/>
        </p:nvSpPr>
        <p:spPr bwMode="auto">
          <a:xfrm>
            <a:off x="155575" y="-1028700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6" name="AutoShape 7" descr="data:image/jpeg;base64,/9j/4AAQSkZJRgABAQAAAQABAAD/2wCEAAkGBxAPEBAPEBAQEBAQDxAQFRUPDxYQEA8QFREWFhYUFxUYHCghGBolGxUWITEhJiksLi4uGB8zRDMuNygtLiwBCgoKDg0OGhAQGywkICQsLCwsLC8sLDQsLCwsLCwsLC0sLC0sLCwsLCwsLCwsLCwsLCwsLCwsLCwsLCwsLCwsLP/AABEIAKoBKAMBEQACEQEDEQH/xAAcAAEAAgMBAQEAAAAAAAAAAAAAAQYCBQcDBAj/xABJEAABAwICBAcKCggHAAAAAAABAAIDBBESIQUGEzEHIkFRcYGRFCMyUmFyobHC0TNCYnODkpOywfAWNENTVILS8RUXY3SEw+H/xAAaAQEAAwEBAQAAAAAAAAAAAAAAAwQFAgEG/8QAMBEBAAICAAQEBAYDAAMAAAAAAAECAxEEEiExE0FRcQUiMsEUQlJhgZEjofAzsdH/2gAMAwEAAhEDEQA/AO4oCAgICAgICAgICAgICAgICAgICAgICAgICAgICAgICAgICAgICAgICAgICAgICAgICAgICAgICAgICAgICAgICAgICAgICAgICAgICAgICAgICAgICAgICAgICAgICAgICAgICAgICAgICAgICAgICAgICAgIPKSoY2wc9rSSAAXAEkri2Ste8vNw9V29EBAQQSg831Mbd72DpcAuJyUjvMPNww7vh/ex/Xb71z4+P9Uf3BzQzjqWO8F7HdDgV1GSk9pg3D1Xb0QEBAQEBAQYueBvIHSbLyZiO4jbN8ZvaF5zR6mzbN8ZvaE5o9TZtm+M3tCc0eps2rfGb2hOaPU2yBvmM10JQEBAQEBAQEBAQec07GC73NaPlED1ri960jdp08mdNXUax07NznSH5Dcu02VO/wARwV7Tv2cTkrDWVGtTz8HG1vleS49gsqd/it5+iuvf/ocTl9GsqNMVEm+VwHMziD0Klk4zNfvb+ujibzL423JJucW+/LdQRuZ35vHQtH1G1iZJ4zQT08vpuvqsGTxMcX9YWqzuNvoUr0QEFY11cRsc9+09lY/xX8ke/wBkOXyVa6x9IUYwnQTiTQ++h01NCRheXN8V5xN/86law8Xlxdp3HpLqLzC6aK0iyoZjbkRk5p3tP55Vv8PxFc1eaFitos+1TuhAQEBAQV3XT4KL5z2Ssv4rH+Ovv9pRZeyo3WFywgLpywF05YC6csC/6u/qsPmn7xX0/Bf+CqzT6WxVp2ICAgICAgICAg1mn6HbQuAF3s47ekbx1hU+NweLimI7x1hxeu4UVfNKwgIPSB1nDpsu6Tq0PYW3VeWzZIT+zdiHmvz9YPatz4dfUWxz5T/qU+P0bxaSQQEFT17Nth9L7CyfikfR/P2QZvJV4XcZvnD1rKrHzQhh1BsLQLBrQPIAvqYrEeS5p81boqGYEPjbfxmjC4dYUWXhseSNTDyaxKgaVozTyuiJvaxB8Zp3H88y+fz4ZxXmsq1o5Z0+3VatMdSxt+LJxD072nt9an4G/JmiPXo9x21Zf19AtCAgICAgrWvJ71F877JWZ8Uj/HX3+0oc3ZTS9YswgdFp9E05Y0mCO5a0+AOZfSV4XDqPkj+lqKV9Hp/g9N+4i+oF7+Fw/oj+nvJX0P8AB6b9xF9QJ+Fw/oj+jkr6Prhiaxoa0BrRuAFgFNWsVjVY1DqI0zXQICAgICAgICAgIKLrBRbGZ1hZj+O3yX3jqPrC+a47B4WWddp6x91bJXUtYqbgQEFi0RPhlgk5JWmJ3nbx6Qtbhb8uSl/1RqffyTVnrErWttMICCn8IDrdz/S+wsr4n+X+fsgzeSpwP47fOb61mVj5oQQ64F9QvCCg68yjuloG9sTb9bnEehYnxHU5Y16K2afmavQd3VNOB++jPUHAn0BVuHj/AC194cU+qHSdIV0dPGZJHWaOsk8gA5SvoMmSuOvNZbtaIjcqNpPWueUkRnYs5MPhkeV3uWPm43Jf6ekf7VrZZns0slU9xu57nHnc4k+lU5tae8o9yzgr5Yzdkj2n5LyF1W969pl7Fpjssuhtb3AhlTYtOW0AsW+cBvHlC0MHHzE6yf3/APUtcvqubHAgEG4OYI3ELWidrCsa/G0MPzvsFZvxKPkr7/aUObtCjl6x5hXdbpfg2eY31BfUU7Quw9V09EBAQEBAQEBAQEBAQEGq1jodtCbDjx8dvOecdY9QVLjsHi4uneOsOL13CjXXzisXQLoNno95dFIweEwiVnSP7elXMEzbHasd46w7r20utJOJGMkG57Q7tC+hxXi9ItHmsRO429l29EFM4RDnTfTewsz4jH0/z9lfP5KZFLZzSdwc09V1nV7wgdObrPREX7oZ1hwPZZbn4rD+pb8Wnq12ktdqdgIhxTP5OKWMB8pOfYFDk46kR8nWXNs1Y7KJVVjpXukebuebk/nkWTa02nc91aZmZ2suoejzJKagjiRgtaT8aQi2XQCe0K7wOGZtz+Uf+02Gu52+LW/SxnqHMB73CSxo5C4ZOd25dAUfGZfEvryhzlvuWv0PQvqpmwsyvmTvDGje7884UOLFOS3LDiteadOk0OgaaFoa2JrjbN0jQ9zuklbVOGxUjUQtxjrHk12n9WIpWOdCwRygEgMGFr/kkbr+VQ5+DpaN1jUub4omOjnZesfSovWoOlS9j6dxuY+My/iE5jqPrWrwGXdZpPl29lnDbcaZcIZ7zD897BT4j9Ee/wBpM/aFDL1k6Vn2t05UjIVE1hl8IVN4+X9Uuue3qn/Har+Im+0PvT8Rl/VJz29UO07VW/WJvtD708fL+qTnt6ur05uxp+S31Lfr2hdjs9F69EBAQEBAQEBAQQSg+eWvhZ4UsbemRo/FRWzY697RH8vJtChaWbG2Z+yc10ZOIYTkL7x1H8F85xFaRknkncKttb6PkuoHJdB9Wi58ErTyHinoP/tlNgty5Il1WdSt2rUvEkhO+GQ28x/Gb+K2+Bt8tsf6Z/1PZPjnyblXkggpHCS6xpPp/UxZ3H/l/n7K+fyUPGs/Ss9jBKMjHID5Y3e5deHb0l7qfR70+iqqQ2ZTzHy7NwHaRYL2MN57Vl7FbT5LLofUeVxDqlwjb4jDiefIXDIdV1ax8DM/Wlrgme674GU8JDGhrIo3EAbgGi60dRSuoWdajo4rtSczmTmfKVg631Z+154Moge6JeUYGDozJ/DsWhwFfqlY4eO8r2tFZEHINaYxFWVDBkNpi6MYD/aWHnpEZbRCjkjVpfVqLUFtdEPHbIw9GEn1tCk4Tplh7hn51m4SD3mn+f8AYcrXHx8ke/2TZ+0Odvk39ay9Kro9PqRSuY1xdNdzWnwxvIv4q1Y4LHrzWow1en6C0njTfXH9K9/A4/3e+BUOotJ4031x/Sn4HH+54FVmjbhAA3AAditxGuiZkvQQEBAQEBAQEHhW0+1Y5mJzLjJzHFrmnnyXGSnPWa717PJjcaUg6PJkfBO54mFy0udia8chF1gzgnmmmSZ35fur8vXUtTPG6NxY4WcDYqrak1nUo5jTDEvNPDEmgxJoA9NPVo0FW2qI3ck8ZjPNjbmPxC0+Ey6zR+8a/lNS3zLetlOIKFwoPs6j/wCR6mKjxkb5f5VuI8nP6afvjPPZ94KlWvWFWJ6u+rbaYgIPGrjxxvYPjMc3taQvJjcaeT2cDE3PkfUsTkZjoPBTWA90xcve5B5Rm0/h2q9wfTcLXDT3h0FXloQcU1srhJXVLmm42pZ9QBnsrIzRzZJln5LbvL7uDxpkr47fEZI8+QYcPrcF3w1P8kOsHW608KD7Q03+4/63KxxkbrHum4jtDmUs+/rWfNVSZd6ofgo/m2fdC247NKOz3Xr0QEBAQEBAQEBAQEBBrdNaLFQzI4ZGcZjxva7m6FX4jh4y19JjtLi9eaFXni7pa6N42dXDkQcsQ9x/HmKzLU8WOWeloQzHN081ceS0kEEEGxB3gqjMaRIxpoMaaDGmh9dNWYWgg2dG9r29IN/z0r2tprMTHk9iXTqaYSMa9u57Q4dBF19NW0WiJhcidw9V09c54XH2dQ/8n1RqrxMb0q8T5ObUk3fI/nGfeCqxXrCpE9Yfo9ajVEBAQcR4QdEuo6x7gDsahzpWHkuTd7OkE9hCoZsWrM/PXlt7tVq/p19FUMnZnhuHNvYSRnwm3/OYC4pM0naOmSaTuHadE61UVUwOjqIwbXLJHhkjPIWk+kZK/XJWe0tCuWlu0tJrfr5T08b46aVk1Q4FoMZD2RfKc4ZXHIFHkyxEdO6PLnrWNR3cg2/lPWcyqXKo7dY4K9CuihfVyAh1RYMB3iEZ4v5jn0AHlVvh8fLHN6rvD01HNPmcLb7QUv8Auv8ArcnExuse5xPaPdyeSbf1qnNVKZdapeErR7WMadvdrGtPehvAA8ZX4zVXo4mj1/zO0fzVH2Q/qTx6n4mh/mdo/mqPsh/Unj1PxNFg1e0/DXxulgx4WPwHG3CcVgd1zzhSVvFo6JaZIvG4bVdOxAQEBAQEBAQEBBpNYdDmYCaHi1EY4p3Yx4hVTieH5/mr9Uf9pHem+sd1QrmipaZGjDMziyMORJHJ0/2WdekZY5o7x3hBPzRvzaPGqmkZjTQtGqug4KuNz3ukxMfhLWuDW2sCDuv6eQq/wvDY8td230TY6RaOq0U+rlIzdA0+eTJ94lX68Jhr+VNGOseTaRsDQGtAaALANFgBzAKxEREah2yXo53wtaPnnNHsIZZcHdGLZML8NxHa9t17HsUGeszrSrxNZnWoc7pdXa8SRk0dUAJGE3hfYDEPIouSd9lWMd9x0fohXGoICAg12ntCw10LoJ23acwRk+N3I5p5D/bcubVi0alxekXjUuO6wcH1dSlxiYaqHOzoh3wD5Ue+/RdVrYphRvw969uqpzRSMOF8b2kcj2OaewhccqCYnzh9VBoqqqCBDTzSXy4sbsPW45DrK9ikz2dRW09odE1S4M3BzZq8tNrEQMOIE/6jhv8ANHbyKamHzlax8N53/p1BrbCwyA5uRTrij8K9DNPBSiGKSUtqcThGwuLW7N4ubclyFDniZjorcTWZiNerljtXNIX/AFKq+wf7lByT6Kfh39Efo5pD+CqvsH+5PDn0e+Hf0T+jmkP4Kq+wf7k8OfQ8O/ofo5pD+CqvsH+5PDn0PDv6OqcEtDNBSTNnikicakuAlYWEt2bBcA8lwVYxRMQucNWYrO/VeFKsCAgICAgICAgICAgq+tOhXXNXTjvrR3xg/bMHL5w9Kp8RhnfiU7+f7oclPzQpNaGyDbR8vhDmPKVQyUi0c9f5V7desNdtFX04WXULSGzqtmTxZ24f523c30Yh1q5wVuXJr1TYbatr1dKWutiAgICAgICAgICCCEEoCAgjIoJQEBAQEBAQEBAQEBAQEBAQEBBQ9cdBGBzqyAcQ5zMHxf8AUA5uf+9qOfFyTz17ecK2WnL80KTU28Nvgn0Knkxx9Udle0ecMKardG9kjTxmOa8dIN1HG6zEw8idTt26iqWzRslb4MjGvHQRdblZ3ETDRidxt7rp6INBp+iknnhYwAXpqobQlw2LtpT4XtsM3jjWzHL5UGWnaqZjiGPljAgc6PZQiXbTg5Mddpt8XIYb4nZ5ZBjpyesaYmU+T54y2+APZDMy0l3G25zBI3PlwoINdUuojUNa9skj2uaxzLPhgdM0HLCTibFd2YdnfI7kGZmqO4y4S3lMjWtfG0PcGGZrb2MbQ4hpOeEDK6DdsbYAElxAAubXPlNhZBoqarqDO1pdJfuidj4jEBFHTtD9nIH4b3NozfEbl7hYW4oe1LNUGqfC4u2cRfLjLABKyS2zjvb4p2gNs+Iy5zNw8tF1NS+peJHBrQ+cbMj9m19onN72N7cJuXuviOQtYB9uhDKWSOle5xNTVBocxrAyJlRIyMNAAJGBrTc3vvQfFp9oM9NiEeARVF9qxz2YsUNsh8bfbrQfTV4u66Yh8jYzFOC1o725+KItDuKc7YrZjcfLcPhjbNHU1EjXSBj9IQsLNm3ZujNHA0vvhxZEbwbcW3Og95qio7sDA4MiGzsCCRK0tdjPwZ4wI8cWsMs8w+2lMhqJ8T37NojaxmFoZmwFzsWHETfLfZB8OhpqgyNEr5HtkZVOIfG1oiMdQ1sYaWtBzY47yb4b86CdC1FS+aXbOAaDKNmRmy0toy3vYsCzM3c69wRbMIPo0DjDZg98j3CpnylAu1u0cW2sBkW2PKg2iAgICAgICAgICAgICCHNByOYOXSEHK9ddXTROM0QvSyHMb9g88nmnk7Oa9HLj8Odx2n/AEp5acnWOyoPfzblWvTSCXUuDHSe1pXQk8anfb6N93N9OIdSvcLbdNei5w9t116LkrKcQEBAQLICAgICAgICAgICAgICAgICAgICAgICAgICAgICDyqadkrHRyNDmPaWua4XDgd4XkxvpLyYiY1Lieuurr9HS5XdTyE7NxztzxuPjD0jrtSvj5J1PZn5aeHOvJ7cGumNjXsYTZlQ0wnmxb2HtFv5kw/Jf3MF+W+vV2tXmiICAgICAgICAgICAgICAgICAgICAgICAgICAgICAgICCLoF0Hx6W0bFVwvgmbijeLHnB5HA8hBzBXlqxaNS5vWLRqXANZtDT6Kqw0k5OEkUlspAHAtcPKDa45OghU7Vms6ZWSlsdtf079oTSTaqnhqG7pY2v6CRmOo3HUrlZ3G2rS3NWJfbdeui6CMSBiQTiQMSBiQMSBiQMSBiQMSCMSCboF0C6BdAugXQLoJQEBAQEBAQEEIIugglBiXIIL0GO0QQZEGn1n0JDpCndBKLHwmPA40UlsnD8Ryhc2rFo1KPJji9dSr3BnLNTNqdGVAtLSSB7fFfBLchzTytxNcf5rLjF03WUXDRNYmk+S67ZSrJt0EbdBG3QNugbdA7oQNugbdA26Bt0DboJ26Bt0E7ZA2yCRKgnaoMhIgyEiCQ9BkHIMroJuglAQEBBCCEEEIMS1BiWoMSxBiY0GJiQeD6BhkbNh74xjmB3LgcQS084u1p6QvNebzUb29divXpsUEbFBGxQNgUDYIGwQRsEDYIJ2CBsEDYIGxQTsUE7FAESDIRIJEaDIRoJDEGQYgyDUGQCDJAQSgICAgIFkEWQLIFkEYUDCgYUDCgYUDAgYEEYEDAgYEDAgYEDAgYEDAgnAgYUDCgYUDCgYUDCgmyBZAsglAQEBAQEBAQEBAQEBAQEBAQEBAQEBAQEBAQEBAQEBAQEBAQEBAQEBAQEBAQEBAQEBAQEBAQEBAQEBAQEBAQEBAQEBAQEBAQEBAQEBAQEH//2Q=="/>
          <p:cNvSpPr>
            <a:spLocks noChangeAspect="1" noChangeArrowheads="1"/>
          </p:cNvSpPr>
          <p:nvPr/>
        </p:nvSpPr>
        <p:spPr bwMode="auto">
          <a:xfrm>
            <a:off x="155575" y="-776288"/>
            <a:ext cx="2819400" cy="1619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202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58" name="Rectangle 2"/>
          <p:cNvSpPr>
            <a:spLocks noGrp="1"/>
          </p:cNvSpPr>
          <p:nvPr>
            <p:ph type="body" sz="half" idx="1"/>
          </p:nvPr>
        </p:nvSpPr>
        <p:spPr>
          <a:xfrm>
            <a:off x="467544" y="1124992"/>
            <a:ext cx="8424936" cy="5040312"/>
          </a:xfrm>
        </p:spPr>
        <p:txBody>
          <a:bodyPr/>
          <a:lstStyle/>
          <a:p>
            <a:pPr marL="0" indent="0">
              <a:buNone/>
            </a:pPr>
            <a:r>
              <a:rPr lang="fr-FR" sz="2400" dirty="0">
                <a:solidFill>
                  <a:srgbClr val="00B0F0"/>
                </a:solidFill>
              </a:rPr>
              <a:t>Automates et électronique de </a:t>
            </a:r>
            <a:r>
              <a:rPr lang="fr-FR" sz="2400" dirty="0" smtClean="0">
                <a:solidFill>
                  <a:srgbClr val="00B0F0"/>
                </a:solidFill>
              </a:rPr>
              <a:t>contrôle-commande</a:t>
            </a:r>
          </a:p>
          <a:p>
            <a:pPr marL="0" indent="0">
              <a:buNone/>
            </a:pPr>
            <a:endParaRPr lang="fr-FR" sz="800" dirty="0">
              <a:solidFill>
                <a:srgbClr val="00B0F0"/>
              </a:solidFill>
            </a:endParaRPr>
          </a:p>
          <a:p>
            <a:r>
              <a:rPr lang="fr-FR" sz="1800" dirty="0" smtClean="0"/>
              <a:t>Cryptage </a:t>
            </a:r>
            <a:r>
              <a:rPr lang="fr-FR" sz="1800" dirty="0"/>
              <a:t>des communications entre le serveur et les automates</a:t>
            </a:r>
          </a:p>
          <a:p>
            <a:pPr lvl="1"/>
            <a:r>
              <a:rPr lang="fr-FR" sz="1500" dirty="0">
                <a:solidFill>
                  <a:srgbClr val="FF9900"/>
                </a:solidFill>
              </a:rPr>
              <a:t>AES128 bits</a:t>
            </a:r>
            <a:r>
              <a:rPr lang="fr-FR" sz="1500" dirty="0" smtClean="0">
                <a:solidFill>
                  <a:srgbClr val="FF9900"/>
                </a:solidFill>
              </a:rPr>
              <a:t>.</a:t>
            </a:r>
          </a:p>
          <a:p>
            <a:pPr lvl="1"/>
            <a:endParaRPr lang="fr-FR" sz="800" dirty="0">
              <a:solidFill>
                <a:srgbClr val="FF9900"/>
              </a:solidFill>
            </a:endParaRPr>
          </a:p>
          <a:p>
            <a:r>
              <a:rPr lang="fr-FR" sz="1800" dirty="0"/>
              <a:t>En cas de coupure réseau ou serveur</a:t>
            </a:r>
          </a:p>
          <a:p>
            <a:pPr lvl="1"/>
            <a:r>
              <a:rPr lang="fr-FR" sz="1500" dirty="0">
                <a:solidFill>
                  <a:srgbClr val="FF9900"/>
                </a:solidFill>
              </a:rPr>
              <a:t>Fonctionnement en autonome des UTIL et TILLYS</a:t>
            </a:r>
          </a:p>
          <a:p>
            <a:pPr lvl="1"/>
            <a:r>
              <a:rPr lang="fr-FR" sz="1500" dirty="0">
                <a:solidFill>
                  <a:srgbClr val="FF9900"/>
                </a:solidFill>
              </a:rPr>
              <a:t>Communication directe entre les automates.</a:t>
            </a:r>
          </a:p>
          <a:p>
            <a:pPr lvl="1"/>
            <a:endParaRPr lang="fr-FR" sz="800" dirty="0">
              <a:solidFill>
                <a:srgbClr val="FF9900"/>
              </a:solidFill>
            </a:endParaRPr>
          </a:p>
          <a:p>
            <a:pPr lvl="1"/>
            <a:endParaRPr lang="fr-FR" sz="800" dirty="0">
              <a:solidFill>
                <a:srgbClr val="FF9900"/>
              </a:solidFill>
            </a:endParaRPr>
          </a:p>
          <a:p>
            <a:r>
              <a:rPr lang="fr-FR" sz="1800" dirty="0" smtClean="0"/>
              <a:t>Remonté </a:t>
            </a:r>
            <a:r>
              <a:rPr lang="fr-FR" sz="1800" dirty="0"/>
              <a:t>des informations de panne ou de malveillance</a:t>
            </a:r>
          </a:p>
          <a:p>
            <a:pPr lvl="1"/>
            <a:r>
              <a:rPr lang="fr-FR" sz="1500" dirty="0">
                <a:solidFill>
                  <a:srgbClr val="FF9900"/>
                </a:solidFill>
              </a:rPr>
              <a:t>Arrachement ou ouverture de </a:t>
            </a:r>
            <a:r>
              <a:rPr lang="fr-FR" sz="1500" dirty="0" smtClean="0">
                <a:solidFill>
                  <a:srgbClr val="FF9900"/>
                </a:solidFill>
              </a:rPr>
              <a:t>coffret</a:t>
            </a:r>
          </a:p>
          <a:p>
            <a:pPr lvl="1"/>
            <a:r>
              <a:rPr lang="fr-FR" sz="1500" dirty="0" smtClean="0">
                <a:solidFill>
                  <a:srgbClr val="FF9900"/>
                </a:solidFill>
              </a:rPr>
              <a:t>Affichage en face avant des nouveaux coffrets des 3 défauts importants + 1 libre</a:t>
            </a:r>
          </a:p>
          <a:p>
            <a:pPr lvl="1"/>
            <a:endParaRPr lang="fr-FR" sz="1500" dirty="0">
              <a:solidFill>
                <a:srgbClr val="FF9900"/>
              </a:solidFill>
            </a:endParaRPr>
          </a:p>
          <a:p>
            <a:pPr marL="457200" lvl="1" indent="0">
              <a:buNone/>
            </a:pPr>
            <a:endParaRPr lang="fr-FR" dirty="0" smtClean="0">
              <a:solidFill>
                <a:srgbClr val="FF9900"/>
              </a:solidFill>
            </a:endParaRPr>
          </a:p>
        </p:txBody>
      </p:sp>
      <p:sp>
        <p:nvSpPr>
          <p:cNvPr id="275463" name="Rectangle 7"/>
          <p:cNvSpPr>
            <a:spLocks noGrp="1"/>
          </p:cNvSpPr>
          <p:nvPr>
            <p:ph type="title"/>
          </p:nvPr>
        </p:nvSpPr>
        <p:spPr>
          <a:xfrm>
            <a:off x="1130300" y="260648"/>
            <a:ext cx="7905750" cy="792163"/>
          </a:xfrm>
          <a:noFill/>
          <a:ln/>
        </p:spPr>
        <p:txBody>
          <a:bodyPr/>
          <a:lstStyle/>
          <a:p>
            <a:r>
              <a:rPr lang="fr-FR" sz="3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Le cœur de l’architecture</a:t>
            </a:r>
          </a:p>
        </p:txBody>
      </p:sp>
      <p:sp>
        <p:nvSpPr>
          <p:cNvPr id="2" name="AutoShape 2" descr="data:image/jpeg;base64,/9j/4AAQSkZJRgABAQAAAQABAAD/2wCEAAkGBwgHBgkIBwgWFhQXFx0ZGRgXGB8fHBgiJh8iHyAjGhkjHyglIB0sIR0kLTEhJTUtLi4xHCIzODMsNygtLjcBCgoKDg0OGxAQGzQlICQ0LDI3LDQsLC01NDA3LCwsLDQtLjQsLCwsNCwvLCw0LywsLCwsLCwwNSw3KywsLCwsLP/AABEIAOEA4QMBEQACEQEDEQH/xAAbAAEAAwEBAQEAAAAAAAAAAAAAAwQFAgYBB//EAD8QAQABAwICBAoGCQUBAAAAAAABAgMEBRESIQYxQVETFDJhcYGRk7HBFVRy0uHwIjM1NkJSVXPRFjREY6EH/8QAGAEBAAMBAAAAAAAAAAAAAAAAAAECAwT/xAAnEQEAAgIBAgYDAAMAAAAAAAAAAQIDERIEIRMiMTNBURQjgTJhkf/aAAwDAQACEQMRAD8A/c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Vs/K8Us01U2+KqaoppjfbeZ8/YCv41qf9Mj3sfdA8a1P+mR72Pug5u5+fYtVXb2mxwxG87XImdu3lsDRt1xct03KeqY3gHQAAAAAAAAAAAAAAAAAAAAAAAM/WP+F/eo+YGdfyZzLGJi1xTM0zVNUxv1bcoj1geL6n9fp93+IK2pWNQp0/Jm5m0zHBVvHBtvy79wfLVzNw8bDu136aqJ4KeHh2mInaI2nfsBtAAAAAAAAAAAAAAAAAAAAAAArandrsafk3bc7TFEzHsBkZuBTTZwqpybkzVcoid657e2O6Qd3dOojV7Frxi5zoqnfjnfrjt7gXfom39ave8kFai7cu9G8mbte8xTcjeeudt4jcHWZ+ysD7Vr4wDXB4nO1PN0/pftfvz4Oaojbf8AR4Z5dXm7/M76Y63w9o7uK2S1cveeyx051O9j1Y+Ji3ppmd6quGdp7ojf2q9Ljid2mFupyTGohg4GZrUZ/imPl18dW9O1VUzt39e+23e6L1x8eUx2YVtk5aie6fLu610ezqJvZczMxv5U1U1d+8SrWMWWvaE2nJit3lJmWOkFWDGr3surhn9LaKpiYieqeGOWyKzh5eHEJtGXjzmVmdV1DUOi929TemLlmuN6qeU1R59vTz9Cnh0pliNdpX8S1sW/mHpvpSj6B+kv+vi9e3V7XL4f7ODp8TycmR0K1DJvTk4udcqmrlXHF17T8ur2tuqpWNWqx6e8zuLJJy8jL6YeCtXpi3ZpnjiJ5Ty7fXMexHGK4dzHeU8ptl1HpCvj16j0myL92zmVWrFM8NPD11ev0LWimGIiY3KsTbLMzE6hT1SrV9KzcLEuZ9VVE1xNNXbPOImKu/r6mmOMd6zaI7qX50tETPZe6T5udja7gW8Cud5pmIp35TMztzjt/BngpWcczZpmtaLxFU8VZfR3S8rM1DMm7XVttTPVE+bzezqV8ua8VrGk+bFWbWnaOxo2r5tinKytXrouTG8U0+TT3RMJnLjrOor2RGK9o3Nu630c1PJv3cnTtS/W2p6/5o7/AM98KZsdYiL19JXw3mZmtvWG6524AAAAACnrP7JzPsVfAFfUIq8Rw7tNEzFFdFU7RvO0dfIFa7qePOr2LsU17RbqjyKt+uOzYF36Yxv5Lnu6v8AysfNt1aLfxqLdc1VeEiNqJ7Znbnt5waGoUVW9NwqKuuK7UT7YBqg8l0+wePHsZ1Ec6Z4avRPV/wC/F2dJfvNXJ1VO0WY2k03de6Q2K8iOVMRNXopj5z8W+TWLHOmOPeTJG0ul/vvV/dufNGT2P5C1Pe/6u/8A0Py8P0VfJn0fyt1fw19S/c+v+zHwhjT3v62v7X8ZfQWzRkaZqNm5HKqrafXS26udXrLLpo3W0My3evVabR0eny/D8M/Z6/i1mI5eL8aZxM8fD/229Z4NF1zT8+mNqJpm3V6o5fnzOfF+zHavz6tsn67xb49H3opi13tOz86vy701bejn85k6i0RaK/ScFZms2+3XQO7T9GXcaeVdFc7x29n59SOrjzxJ00+XSDppft1Z+l48T+lFcVT5o3iIW6WJ42lXqJjlWE2sfvjpH2Z+aMfs2Wye9V308tV16LTXTHKmuJn2THxlHSTq6eqjyGLo1/Jx7d6zr96aZjeNp/EtliJ1NIRGKZjcWlNo2l42Hq2Rd+kpu3eHaqJmN49PsVy5JtSI46hbHjit5ne5bznbgAAAAAKes/snM+xV8AWMb/b2vsx8AU861k0Z1jLxrPHtTVTNO8RPPad4meXYB45qH9Kn3lH+QUtIycyjD2t6fNUcVXPjpj+Ke+QT3/Hs6bNqvC4IiumqaprpnqnflEA1gQZ2LbzsO7jXuqqNvR54861LTWYmFbVi0aln6DoNnRvC1UXZqqq25zG20R2Q0y5pyaZ4sMY3GP0dx7GtV6nTdq3mZnh5bRM9fNM55mnAjDEX5pNe0K1rMWfCXppmnfnHbEoxZpx71CcuKMi5fwbV7TasCqZ4Zp4fP1bKReYtyXmkTXiraFo1rRse5at3Zqmqd5mfZ1LZcs5J3KmLFGONQ4jQseNcnVeOd9vJ7N9tt/Ynxp8PgeFHPmn1rS7erYXi12uaecTEx2SriyTjtuE5McXjUrGFjW8PEs41rqpiIhW1ptMzK1axWNQytQ6N2cnLnLxcmuzXPXNE7btqdRNY4zG4ZXwRM7idSgjoljb2bleVXVXFcVVV1c5q27PNC35Vu8a7I/Hj77tLK0m3k6ti6hVdmJtxMcPZP53ZVyzFJr9tLY4m8W+l69at37Vdq9RE0zG0xPaziZidwvMRMal57/SkWpqpw9UvW6J/hirk6fyd/wCVYlz/AI+vS0w09I0bE0qmvxeJmqryqqp3mWWTLa/q1x4q09GiyaAAAAAAIsqxGTjXbFU7RVEx7QUqMfVKKKaIzLfKNv1c/eB14HVfrdv3c/eA8Dqv1u37ufvAn0/F8TxabM17zzmZ75md55esFk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H/2Q=="/>
          <p:cNvSpPr>
            <a:spLocks noChangeAspect="1" noChangeArrowheads="1"/>
          </p:cNvSpPr>
          <p:nvPr/>
        </p:nvSpPr>
        <p:spPr bwMode="auto">
          <a:xfrm>
            <a:off x="155575" y="-1028700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6" name="AutoShape 7" descr="data:image/jpeg;base64,/9j/4AAQSkZJRgABAQAAAQABAAD/2wCEAAkGBxAPEBAPEBAQEBAQDxAQFRUPDxYQEA8QFREWFhYUFxUYHCghGBolGxUWITEhJiksLi4uGB8zRDMuNygtLiwBCgoKDg0OGhAQGywkICQsLCwsLC8sLDQsLCwsLCwsLC0sLC0sLCwsLCwsLCwsLCwsLCwsLCwsLCwsLCwsLCwsLP/AABEIAKoBKAMBEQACEQEDEQH/xAAcAAEAAgMBAQEAAAAAAAAAAAAAAQYCBQcDBAj/xABJEAABAwICBAcKCggHAAAAAAABAAIDBBESIQUGEzEHIkFRcYGRFCMyUmFyobHC0TNCYnODkpOywfAWNENTVILS8RUXY3SEw+H/xAAaAQEAAwEBAQAAAAAAAAAAAAAAAwQFAgEG/8QAMBEBAAICAAQEBAYDAAMAAAAAAAECAxEEEiExE0FRcQUiMsEUQlJhgZEjofAzsdH/2gAMAwEAAhEDEQA/AO4oCAgICAgICAgICAgICAgICAgICAgICAgICAgICAgICAgICAgICAgICAgICAgICAgICAgICAgICAgICAgICAgICAgICAgICAgICAgICAgICAgICAgICAgICAgICAgICAgICAgICAgICAgICAgICAgICAgICAgIPKSoY2wc9rSSAAXAEkri2Ste8vNw9V29EBAQQSg831Mbd72DpcAuJyUjvMPNww7vh/ex/Xb71z4+P9Uf3BzQzjqWO8F7HdDgV1GSk9pg3D1Xb0QEBAQEBAQYueBvIHSbLyZiO4jbN8ZvaF5zR6mzbN8ZvaE5o9TZtm+M3tCc0eps2rfGb2hOaPU2yBvmM10JQEBAQEBAQEBAQec07GC73NaPlED1ri960jdp08mdNXUax07NznSH5Dcu02VO/wARwV7Tv2cTkrDWVGtTz8HG1vleS49gsqd/it5+iuvf/ocTl9GsqNMVEm+VwHMziD0Klk4zNfvb+ujibzL423JJucW+/LdQRuZ35vHQtH1G1iZJ4zQT08vpuvqsGTxMcX9YWqzuNvoUr0QEFY11cRsc9+09lY/xX8ke/wBkOXyVa6x9IUYwnQTiTQ++h01NCRheXN8V5xN/86law8Xlxdp3HpLqLzC6aK0iyoZjbkRk5p3tP55Vv8PxFc1eaFitos+1TuhAQEBAQV3XT4KL5z2Ssv4rH+Ovv9pRZeyo3WFywgLpywF05YC6csC/6u/qsPmn7xX0/Bf+CqzT6WxVp2ICAgICAgICAg1mn6HbQuAF3s47ekbx1hU+NweLimI7x1hxeu4UVfNKwgIPSB1nDpsu6Tq0PYW3VeWzZIT+zdiHmvz9YPatz4dfUWxz5T/qU+P0bxaSQQEFT17Nth9L7CyfikfR/P2QZvJV4XcZvnD1rKrHzQhh1BsLQLBrQPIAvqYrEeS5p81boqGYEPjbfxmjC4dYUWXhseSNTDyaxKgaVozTyuiJvaxB8Zp3H88y+fz4ZxXmsq1o5Z0+3VatMdSxt+LJxD072nt9an4G/JmiPXo9x21Zf19AtCAgICAgrWvJ71F877JWZ8Uj/HX3+0oc3ZTS9YswgdFp9E05Y0mCO5a0+AOZfSV4XDqPkj+lqKV9Hp/g9N+4i+oF7+Fw/oj+nvJX0P8AB6b9xF9QJ+Fw/oj+jkr6Prhiaxoa0BrRuAFgFNWsVjVY1DqI0zXQICAgICAgICAgIKLrBRbGZ1hZj+O3yX3jqPrC+a47B4WWddp6x91bJXUtYqbgQEFi0RPhlgk5JWmJ3nbx6Qtbhb8uSl/1RqffyTVnrErWttMICCn8IDrdz/S+wsr4n+X+fsgzeSpwP47fOb61mVj5oQQ64F9QvCCg68yjuloG9sTb9bnEehYnxHU5Y16K2afmavQd3VNOB++jPUHAn0BVuHj/AC194cU+qHSdIV0dPGZJHWaOsk8gA5SvoMmSuOvNZbtaIjcqNpPWueUkRnYs5MPhkeV3uWPm43Jf6ekf7VrZZns0slU9xu57nHnc4k+lU5tae8o9yzgr5Yzdkj2n5LyF1W969pl7Fpjssuhtb3AhlTYtOW0AsW+cBvHlC0MHHzE6yf3/APUtcvqubHAgEG4OYI3ELWidrCsa/G0MPzvsFZvxKPkr7/aUObtCjl6x5hXdbpfg2eY31BfUU7Quw9V09EBAQEBAQEBAQEBAQEGq1jodtCbDjx8dvOecdY9QVLjsHi4uneOsOL13CjXXzisXQLoNno95dFIweEwiVnSP7elXMEzbHasd46w7r20utJOJGMkG57Q7tC+hxXi9ItHmsRO429l29EFM4RDnTfTewsz4jH0/z9lfP5KZFLZzSdwc09V1nV7wgdObrPREX7oZ1hwPZZbn4rD+pb8Wnq12ktdqdgIhxTP5OKWMB8pOfYFDk46kR8nWXNs1Y7KJVVjpXukebuebk/nkWTa02nc91aZmZ2suoejzJKagjiRgtaT8aQi2XQCe0K7wOGZtz+Uf+02Gu52+LW/SxnqHMB73CSxo5C4ZOd25dAUfGZfEvryhzlvuWv0PQvqpmwsyvmTvDGje7884UOLFOS3LDiteadOk0OgaaFoa2JrjbN0jQ9zuklbVOGxUjUQtxjrHk12n9WIpWOdCwRygEgMGFr/kkbr+VQ5+DpaN1jUub4omOjnZesfSovWoOlS9j6dxuY+My/iE5jqPrWrwGXdZpPl29lnDbcaZcIZ7zD897BT4j9Ee/wBpM/aFDL1k6Vn2t05UjIVE1hl8IVN4+X9Uuue3qn/Har+Im+0PvT8Rl/VJz29UO07VW/WJvtD708fL+qTnt6ur05uxp+S31Lfr2hdjs9F69EBAQEBAQEBAQQSg+eWvhZ4UsbemRo/FRWzY697RH8vJtChaWbG2Z+yc10ZOIYTkL7x1H8F85xFaRknkncKttb6PkuoHJdB9Wi58ErTyHinoP/tlNgty5Il1WdSt2rUvEkhO+GQ28x/Gb+K2+Bt8tsf6Z/1PZPjnyblXkggpHCS6xpPp/UxZ3H/l/n7K+fyUPGs/Ss9jBKMjHID5Y3e5deHb0l7qfR70+iqqQ2ZTzHy7NwHaRYL2MN57Vl7FbT5LLofUeVxDqlwjb4jDiefIXDIdV1ax8DM/Wlrgme674GU8JDGhrIo3EAbgGi60dRSuoWdajo4rtSczmTmfKVg631Z+154Moge6JeUYGDozJ/DsWhwFfqlY4eO8r2tFZEHINaYxFWVDBkNpi6MYD/aWHnpEZbRCjkjVpfVqLUFtdEPHbIw9GEn1tCk4Tplh7hn51m4SD3mn+f8AYcrXHx8ke/2TZ+0Odvk39ay9Kro9PqRSuY1xdNdzWnwxvIv4q1Y4LHrzWow1en6C0njTfXH9K9/A4/3e+BUOotJ4031x/Sn4HH+54FVmjbhAA3AAditxGuiZkvQQEBAQEBAQEHhW0+1Y5mJzLjJzHFrmnnyXGSnPWa717PJjcaUg6PJkfBO54mFy0udia8chF1gzgnmmmSZ35fur8vXUtTPG6NxY4WcDYqrak1nUo5jTDEvNPDEmgxJoA9NPVo0FW2qI3ck8ZjPNjbmPxC0+Ey6zR+8a/lNS3zLetlOIKFwoPs6j/wCR6mKjxkb5f5VuI8nP6afvjPPZ94KlWvWFWJ6u+rbaYgIPGrjxxvYPjMc3taQvJjcaeT2cDE3PkfUsTkZjoPBTWA90xcve5B5Rm0/h2q9wfTcLXDT3h0FXloQcU1srhJXVLmm42pZ9QBnsrIzRzZJln5LbvL7uDxpkr47fEZI8+QYcPrcF3w1P8kOsHW608KD7Q03+4/63KxxkbrHum4jtDmUs+/rWfNVSZd6ofgo/m2fdC247NKOz3Xr0QEBAQEBAQEBAQEBBrdNaLFQzI4ZGcZjxva7m6FX4jh4y19JjtLi9eaFXni7pa6N42dXDkQcsQ9x/HmKzLU8WOWeloQzHN081ceS0kEEEGxB3gqjMaRIxpoMaaDGmh9dNWYWgg2dG9r29IN/z0r2tprMTHk9iXTqaYSMa9u57Q4dBF19NW0WiJhcidw9V09c54XH2dQ/8n1RqrxMb0q8T5ObUk3fI/nGfeCqxXrCpE9Yfo9ajVEBAQcR4QdEuo6x7gDsahzpWHkuTd7OkE9hCoZsWrM/PXlt7tVq/p19FUMnZnhuHNvYSRnwm3/OYC4pM0naOmSaTuHadE61UVUwOjqIwbXLJHhkjPIWk+kZK/XJWe0tCuWlu0tJrfr5T08b46aVk1Q4FoMZD2RfKc4ZXHIFHkyxEdO6PLnrWNR3cg2/lPWcyqXKo7dY4K9CuihfVyAh1RYMB3iEZ4v5jn0AHlVvh8fLHN6rvD01HNPmcLb7QUv8Auv8ArcnExuse5xPaPdyeSbf1qnNVKZdapeErR7WMadvdrGtPehvAA8ZX4zVXo4mj1/zO0fzVH2Q/qTx6n4mh/mdo/mqPsh/Unj1PxNFg1e0/DXxulgx4WPwHG3CcVgd1zzhSVvFo6JaZIvG4bVdOxAQEBAQEBAQEBBpNYdDmYCaHi1EY4p3Yx4hVTieH5/mr9Uf9pHem+sd1QrmipaZGjDMziyMORJHJ0/2WdekZY5o7x3hBPzRvzaPGqmkZjTQtGqug4KuNz3ukxMfhLWuDW2sCDuv6eQq/wvDY8td230TY6RaOq0U+rlIzdA0+eTJ94lX68Jhr+VNGOseTaRsDQGtAaALANFgBzAKxEREah2yXo53wtaPnnNHsIZZcHdGLZML8NxHa9t17HsUGeszrSrxNZnWoc7pdXa8SRk0dUAJGE3hfYDEPIouSd9lWMd9x0fohXGoICAg12ntCw10LoJ23acwRk+N3I5p5D/bcubVi0alxekXjUuO6wcH1dSlxiYaqHOzoh3wD5Ue+/RdVrYphRvw969uqpzRSMOF8b2kcj2OaewhccqCYnzh9VBoqqqCBDTzSXy4sbsPW45DrK9ikz2dRW09odE1S4M3BzZq8tNrEQMOIE/6jhv8ANHbyKamHzlax8N53/p1BrbCwyA5uRTrij8K9DNPBSiGKSUtqcThGwuLW7N4ubclyFDniZjorcTWZiNerljtXNIX/AFKq+wf7lByT6Kfh39Efo5pD+CqvsH+5PDn0e+Hf0T+jmkP4Kq+wf7k8OfQ8O/ofo5pD+CqvsH+5PDn0PDv6OqcEtDNBSTNnikicakuAlYWEt2bBcA8lwVYxRMQucNWYrO/VeFKsCAgICAgICAgICAgq+tOhXXNXTjvrR3xg/bMHL5w9Kp8RhnfiU7+f7oclPzQpNaGyDbR8vhDmPKVQyUi0c9f5V7desNdtFX04WXULSGzqtmTxZ24f523c30Yh1q5wVuXJr1TYbatr1dKWutiAgICAgICAgICCCEEoCAgjIoJQEBAQEBAQEBAQEBAQEBAQEBBQ9cdBGBzqyAcQ5zMHxf8AUA5uf+9qOfFyTz17ecK2WnL80KTU28Nvgn0Knkxx9Udle0ecMKardG9kjTxmOa8dIN1HG6zEw8idTt26iqWzRslb4MjGvHQRdblZ3ETDRidxt7rp6INBp+iknnhYwAXpqobQlw2LtpT4XtsM3jjWzHL5UGWnaqZjiGPljAgc6PZQiXbTg5Mddpt8XIYb4nZ5ZBjpyesaYmU+T54y2+APZDMy0l3G25zBI3PlwoINdUuojUNa9skj2uaxzLPhgdM0HLCTibFd2YdnfI7kGZmqO4y4S3lMjWtfG0PcGGZrb2MbQ4hpOeEDK6DdsbYAElxAAubXPlNhZBoqarqDO1pdJfuidj4jEBFHTtD9nIH4b3NozfEbl7hYW4oe1LNUGqfC4u2cRfLjLABKyS2zjvb4p2gNs+Iy5zNw8tF1NS+peJHBrQ+cbMj9m19onN72N7cJuXuviOQtYB9uhDKWSOle5xNTVBocxrAyJlRIyMNAAJGBrTc3vvQfFp9oM9NiEeARVF9qxz2YsUNsh8bfbrQfTV4u66Yh8jYzFOC1o725+KItDuKc7YrZjcfLcPhjbNHU1EjXSBj9IQsLNm3ZujNHA0vvhxZEbwbcW3Og95qio7sDA4MiGzsCCRK0tdjPwZ4wI8cWsMs8w+2lMhqJ8T37NojaxmFoZmwFzsWHETfLfZB8OhpqgyNEr5HtkZVOIfG1oiMdQ1sYaWtBzY47yb4b86CdC1FS+aXbOAaDKNmRmy0toy3vYsCzM3c69wRbMIPo0DjDZg98j3CpnylAu1u0cW2sBkW2PKg2iAgICAgICAgICAgICCHNByOYOXSEHK9ddXTROM0QvSyHMb9g88nmnk7Oa9HLj8Odx2n/AEp5acnWOyoPfzblWvTSCXUuDHSe1pXQk8anfb6N93N9OIdSvcLbdNei5w9t116LkrKcQEBAQLICAgICAgICAgICAgICAgICAgICAgICAgICAgICDyqadkrHRyNDmPaWua4XDgd4XkxvpLyYiY1Lieuurr9HS5XdTyE7NxztzxuPjD0jrtSvj5J1PZn5aeHOvJ7cGumNjXsYTZlQ0wnmxb2HtFv5kw/Jf3MF+W+vV2tXmiICAgICAgICAgICAgICAgICAgICAgICAgICAgICAgICCLoF0Hx6W0bFVwvgmbijeLHnB5HA8hBzBXlqxaNS5vWLRqXANZtDT6Kqw0k5OEkUlspAHAtcPKDa45OghU7Vms6ZWSlsdtf079oTSTaqnhqG7pY2v6CRmOo3HUrlZ3G2rS3NWJfbdeui6CMSBiQTiQMSBiQMSBiQMSBiQMSCMSCboF0C6BdAugXQLoJQEBAQEBAQEEIIugglBiXIIL0GO0QQZEGn1n0JDpCndBKLHwmPA40UlsnD8Ryhc2rFo1KPJji9dSr3BnLNTNqdGVAtLSSB7fFfBLchzTytxNcf5rLjF03WUXDRNYmk+S67ZSrJt0EbdBG3QNugbdA7oQNugbdA26Bt0DboJ26Bt0E7ZA2yCRKgnaoMhIgyEiCQ9BkHIMroJuglAQEBBCCEEEIMS1BiWoMSxBiY0GJiQeD6BhkbNh74xjmB3LgcQS084u1p6QvNebzUb29divXpsUEbFBGxQNgUDYIGwQRsEDYIJ2CBsEDYIGxQTsUE7FAESDIRIJEaDIRoJDEGQYgyDUGQCDJAQSgICAgIFkEWQLIFkEYUDCgYUDCgYUDAgYEEYEDAgYEDAgYEDAgYEDAgnAgYUDCgYUDCgYUDCgmyBZAsglAQEBAQEBAQEBAQEBAQEBAQEBAQEBAQEBAQEBAQEBAQEBAQEBAQEBAQEBAQEBAQEBAQEBAQEBAQEBAQEBAQEBAQEBAQEBAQEBAQEBAQEH//2Q=="/>
          <p:cNvSpPr>
            <a:spLocks noChangeAspect="1" noChangeArrowheads="1"/>
          </p:cNvSpPr>
          <p:nvPr/>
        </p:nvSpPr>
        <p:spPr bwMode="auto">
          <a:xfrm>
            <a:off x="155575" y="-776288"/>
            <a:ext cx="2819400" cy="1619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4725144"/>
            <a:ext cx="3105150" cy="1009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64939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58" name="Rectangle 2"/>
          <p:cNvSpPr>
            <a:spLocks noGrp="1"/>
          </p:cNvSpPr>
          <p:nvPr>
            <p:ph type="body" sz="half" idx="1"/>
          </p:nvPr>
        </p:nvSpPr>
        <p:spPr>
          <a:xfrm>
            <a:off x="467544" y="1124992"/>
            <a:ext cx="8064896" cy="5040312"/>
          </a:xfrm>
        </p:spPr>
        <p:txBody>
          <a:bodyPr/>
          <a:lstStyle/>
          <a:p>
            <a:pPr marL="0" indent="0">
              <a:buNone/>
            </a:pPr>
            <a:r>
              <a:rPr lang="fr-FR" sz="2400" dirty="0">
                <a:solidFill>
                  <a:srgbClr val="00B0F0"/>
                </a:solidFill>
              </a:rPr>
              <a:t>L’authentification des </a:t>
            </a:r>
            <a:r>
              <a:rPr lang="fr-FR" sz="2400" dirty="0" smtClean="0">
                <a:solidFill>
                  <a:srgbClr val="00B0F0"/>
                </a:solidFill>
              </a:rPr>
              <a:t>identifiants</a:t>
            </a:r>
          </a:p>
          <a:p>
            <a:pPr marL="0" indent="0">
              <a:buNone/>
            </a:pPr>
            <a:endParaRPr lang="fr-FR" sz="800" dirty="0">
              <a:solidFill>
                <a:srgbClr val="FF9900"/>
              </a:solidFill>
            </a:endParaRPr>
          </a:p>
          <a:p>
            <a:r>
              <a:rPr lang="fr-FR" sz="1800" dirty="0" smtClean="0"/>
              <a:t>Communication protégée entre </a:t>
            </a:r>
            <a:r>
              <a:rPr lang="fr-FR" sz="1800" dirty="0"/>
              <a:t>les </a:t>
            </a:r>
            <a:r>
              <a:rPr lang="fr-FR" sz="1800" dirty="0" smtClean="0"/>
              <a:t>modules </a:t>
            </a:r>
            <a:r>
              <a:rPr lang="fr-FR" sz="1800" dirty="0" err="1" smtClean="0"/>
              <a:t>MDPx</a:t>
            </a:r>
            <a:r>
              <a:rPr lang="fr-FR" sz="1800" dirty="0" smtClean="0"/>
              <a:t> et </a:t>
            </a:r>
            <a:r>
              <a:rPr lang="fr-FR" sz="1800" dirty="0"/>
              <a:t>les lecteurs</a:t>
            </a:r>
          </a:p>
          <a:p>
            <a:pPr lvl="1"/>
            <a:r>
              <a:rPr lang="fr-FR" sz="1500" dirty="0">
                <a:solidFill>
                  <a:srgbClr val="FF9900"/>
                </a:solidFill>
              </a:rPr>
              <a:t>RS485 crypté, avec signe de vie</a:t>
            </a:r>
            <a:r>
              <a:rPr lang="fr-FR" sz="1500" dirty="0" smtClean="0">
                <a:solidFill>
                  <a:srgbClr val="FF9900"/>
                </a:solidFill>
              </a:rPr>
              <a:t>.</a:t>
            </a:r>
          </a:p>
          <a:p>
            <a:pPr lvl="1"/>
            <a:endParaRPr lang="fr-FR" sz="800" dirty="0" smtClean="0">
              <a:solidFill>
                <a:srgbClr val="FF9900"/>
              </a:solidFill>
            </a:endParaRPr>
          </a:p>
          <a:p>
            <a:r>
              <a:rPr lang="fr-FR" sz="1800" dirty="0"/>
              <a:t>Lecteurs «transparents» pour les zones non-sécurisées</a:t>
            </a:r>
          </a:p>
          <a:p>
            <a:pPr marL="715963" lvl="1" indent="-258763" defTabSz="958850">
              <a:tabLst>
                <a:tab pos="6994525" algn="l"/>
                <a:tab pos="7088188" algn="l"/>
                <a:tab pos="7267575" algn="l"/>
              </a:tabLst>
            </a:pPr>
            <a:r>
              <a:rPr lang="fr-FR" sz="1500" dirty="0">
                <a:solidFill>
                  <a:srgbClr val="FF9900"/>
                </a:solidFill>
              </a:rPr>
              <a:t>Seule la tête de lecture est à l’extérieure, le </a:t>
            </a:r>
            <a:r>
              <a:rPr lang="fr-FR" sz="1500" dirty="0" err="1">
                <a:solidFill>
                  <a:srgbClr val="FF9900"/>
                </a:solidFill>
              </a:rPr>
              <a:t>firmware</a:t>
            </a:r>
            <a:r>
              <a:rPr lang="fr-FR" sz="1500" dirty="0">
                <a:solidFill>
                  <a:srgbClr val="FF9900"/>
                </a:solidFill>
              </a:rPr>
              <a:t> reste à </a:t>
            </a:r>
            <a:r>
              <a:rPr lang="fr-FR" sz="1500" dirty="0" smtClean="0">
                <a:solidFill>
                  <a:srgbClr val="FF9900"/>
                </a:solidFill>
              </a:rPr>
              <a:t>l’intérieur</a:t>
            </a:r>
          </a:p>
          <a:p>
            <a:pPr marL="715963" lvl="1" indent="0" defTabSz="958850">
              <a:buNone/>
              <a:tabLst>
                <a:tab pos="6994525" algn="l"/>
                <a:tab pos="7088188" algn="l"/>
              </a:tabLst>
            </a:pPr>
            <a:r>
              <a:rPr lang="fr-FR" sz="1500" dirty="0" smtClean="0">
                <a:solidFill>
                  <a:srgbClr val="FF9900"/>
                </a:solidFill>
              </a:rPr>
              <a:t>du </a:t>
            </a:r>
            <a:r>
              <a:rPr lang="fr-FR" sz="1500" dirty="0">
                <a:solidFill>
                  <a:srgbClr val="FF9900"/>
                </a:solidFill>
              </a:rPr>
              <a:t>bâtiment.</a:t>
            </a:r>
          </a:p>
          <a:p>
            <a:pPr lvl="1"/>
            <a:endParaRPr lang="fr-FR" sz="800" dirty="0">
              <a:solidFill>
                <a:srgbClr val="FF9900"/>
              </a:solidFill>
            </a:endParaRPr>
          </a:p>
          <a:p>
            <a:r>
              <a:rPr lang="fr-FR" sz="1800" dirty="0"/>
              <a:t>Lecture </a:t>
            </a:r>
            <a:r>
              <a:rPr lang="fr-FR" sz="1800" dirty="0" smtClean="0"/>
              <a:t>sécurisée des </a:t>
            </a:r>
            <a:r>
              <a:rPr lang="fr-FR" sz="1800" dirty="0"/>
              <a:t>badges </a:t>
            </a:r>
            <a:endParaRPr lang="fr-FR" sz="1800" dirty="0" smtClean="0"/>
          </a:p>
          <a:p>
            <a:pPr lvl="1"/>
            <a:r>
              <a:rPr lang="fr-FR" sz="1500" dirty="0">
                <a:solidFill>
                  <a:srgbClr val="FF9900"/>
                </a:solidFill>
              </a:rPr>
              <a:t>Cryptographie asymétriques (bi-clé RSA)</a:t>
            </a:r>
          </a:p>
          <a:p>
            <a:pPr lvl="1"/>
            <a:r>
              <a:rPr lang="fr-FR" sz="1500" dirty="0">
                <a:solidFill>
                  <a:srgbClr val="FF9900"/>
                </a:solidFill>
              </a:rPr>
              <a:t>Certification EAL4</a:t>
            </a:r>
            <a:r>
              <a:rPr lang="fr-FR" sz="1500" dirty="0" smtClean="0">
                <a:solidFill>
                  <a:srgbClr val="FF9900"/>
                </a:solidFill>
              </a:rPr>
              <a:t>+</a:t>
            </a:r>
          </a:p>
          <a:p>
            <a:pPr lvl="1"/>
            <a:endParaRPr lang="fr-FR" sz="800" dirty="0">
              <a:solidFill>
                <a:srgbClr val="FF9900"/>
              </a:solidFill>
            </a:endParaRPr>
          </a:p>
          <a:p>
            <a:r>
              <a:rPr lang="fr-FR" sz="1800" dirty="0" smtClean="0"/>
              <a:t>Encodage </a:t>
            </a:r>
            <a:r>
              <a:rPr lang="fr-FR" sz="1800" dirty="0"/>
              <a:t>de badges sécurisés</a:t>
            </a:r>
          </a:p>
          <a:p>
            <a:pPr lvl="1"/>
            <a:r>
              <a:rPr lang="fr-FR" sz="1500" dirty="0">
                <a:solidFill>
                  <a:srgbClr val="FF9900"/>
                </a:solidFill>
              </a:rPr>
              <a:t>Technologies </a:t>
            </a:r>
            <a:r>
              <a:rPr lang="fr-FR" sz="1500" dirty="0" err="1">
                <a:solidFill>
                  <a:srgbClr val="FF9900"/>
                </a:solidFill>
              </a:rPr>
              <a:t>Desfire</a:t>
            </a:r>
            <a:r>
              <a:rPr lang="fr-FR" sz="1500" dirty="0">
                <a:solidFill>
                  <a:srgbClr val="FF9900"/>
                </a:solidFill>
              </a:rPr>
              <a:t> EV1, ICAO et tous </a:t>
            </a:r>
            <a:r>
              <a:rPr lang="fr-FR" sz="1500" dirty="0" smtClean="0">
                <a:solidFill>
                  <a:srgbClr val="FF9900"/>
                </a:solidFill>
              </a:rPr>
              <a:t>badges professionnels </a:t>
            </a:r>
            <a:r>
              <a:rPr lang="fr-FR" sz="1500" dirty="0">
                <a:solidFill>
                  <a:srgbClr val="FF9900"/>
                </a:solidFill>
              </a:rPr>
              <a:t>sécurisés (ex : carte agent </a:t>
            </a:r>
            <a:r>
              <a:rPr lang="fr-FR" sz="1500" dirty="0" smtClean="0">
                <a:solidFill>
                  <a:srgbClr val="FF9900"/>
                </a:solidFill>
              </a:rPr>
              <a:t>du Ministère </a:t>
            </a:r>
            <a:r>
              <a:rPr lang="fr-FR" sz="1500" dirty="0">
                <a:solidFill>
                  <a:srgbClr val="FF9900"/>
                </a:solidFill>
              </a:rPr>
              <a:t>de l’Intérieur).</a:t>
            </a:r>
          </a:p>
          <a:p>
            <a:pPr lvl="1"/>
            <a:r>
              <a:rPr lang="fr-FR" sz="1500" dirty="0">
                <a:solidFill>
                  <a:srgbClr val="FF9900"/>
                </a:solidFill>
              </a:rPr>
              <a:t>Logiciel KEY SECURE MANAGER, pour la </a:t>
            </a:r>
            <a:r>
              <a:rPr lang="fr-FR" sz="1500" dirty="0" smtClean="0">
                <a:solidFill>
                  <a:srgbClr val="FF9900"/>
                </a:solidFill>
              </a:rPr>
              <a:t>maîtrise par </a:t>
            </a:r>
            <a:r>
              <a:rPr lang="fr-FR" sz="1500" dirty="0">
                <a:solidFill>
                  <a:srgbClr val="FF9900"/>
                </a:solidFill>
              </a:rPr>
              <a:t>le client final des clés de cryptage qui </a:t>
            </a:r>
            <a:r>
              <a:rPr lang="fr-FR" sz="1500" dirty="0" smtClean="0">
                <a:solidFill>
                  <a:srgbClr val="FF9900"/>
                </a:solidFill>
              </a:rPr>
              <a:t>protègent l’accès </a:t>
            </a:r>
            <a:r>
              <a:rPr lang="fr-FR" sz="1500" dirty="0">
                <a:solidFill>
                  <a:srgbClr val="FF9900"/>
                </a:solidFill>
              </a:rPr>
              <a:t>à chaque application du badge.</a:t>
            </a:r>
          </a:p>
        </p:txBody>
      </p:sp>
      <p:sp>
        <p:nvSpPr>
          <p:cNvPr id="275463" name="Rectangle 7"/>
          <p:cNvSpPr>
            <a:spLocks noGrp="1"/>
          </p:cNvSpPr>
          <p:nvPr>
            <p:ph type="title"/>
          </p:nvPr>
        </p:nvSpPr>
        <p:spPr>
          <a:xfrm>
            <a:off x="1130300" y="260648"/>
            <a:ext cx="7905750" cy="792163"/>
          </a:xfrm>
          <a:noFill/>
          <a:ln/>
        </p:spPr>
        <p:txBody>
          <a:bodyPr/>
          <a:lstStyle/>
          <a:p>
            <a:r>
              <a:rPr lang="fr-FR" sz="3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Les bras de l’architecture</a:t>
            </a:r>
          </a:p>
        </p:txBody>
      </p:sp>
      <p:sp>
        <p:nvSpPr>
          <p:cNvPr id="2" name="AutoShape 2" descr="data:image/jpeg;base64,/9j/4AAQSkZJRgABAQAAAQABAAD/2wCEAAkGBwgHBgkIBwgWFhQXFx0ZGRgXGB8fHBgiJh8iHyAjGhkjHyglIB0sIR0kLTEhJTUtLi4xHCIzODMsNygtLjcBCgoKDg0OGxAQGzQlICQ0LDI3LDQsLC01NDA3LCwsLDQtLjQsLCwsNCwvLCw0LywsLCwsLCwwNSw3KywsLCwsLP/AABEIAOEA4QMBEQACEQEDEQH/xAAbAAEAAwEBAQEAAAAAAAAAAAAAAwQFAgYBB//EAD8QAQABAwICBAoGCQUBAAAAAAABAgMEBRESIQYxQVETFDJhcYGRk7HBFVRy0uHwIjM1NkJSVXPRFjREY6EH/8QAGAEBAAMBAAAAAAAAAAAAAAAAAAECAwT/xAAnEQEAAgIBAgYDAAMAAAAAAAAAAQIDERIEIRMiMTNBURQjgTJhkf/aAAwDAQACEQMRAD8A/c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Vs/K8Us01U2+KqaoppjfbeZ8/YCv41qf9Mj3sfdA8a1P+mR72Pug5u5+fYtVXb2mxwxG87XImdu3lsDRt1xct03KeqY3gHQAAAAAAAAAAAAAAAAAAAAAAAM/WP+F/eo+YGdfyZzLGJi1xTM0zVNUxv1bcoj1geL6n9fp93+IK2pWNQp0/Jm5m0zHBVvHBtvy79wfLVzNw8bDu136aqJ4KeHh2mInaI2nfsBtAAAAAAAAAAAAAAAAAAAAAAArandrsafk3bc7TFEzHsBkZuBTTZwqpybkzVcoid657e2O6Qd3dOojV7Frxi5zoqnfjnfrjt7gXfom39ave8kFai7cu9G8mbte8xTcjeeudt4jcHWZ+ysD7Vr4wDXB4nO1PN0/pftfvz4Oaojbf8AR4Z5dXm7/M76Y63w9o7uK2S1cveeyx051O9j1Y+Ji3ppmd6quGdp7ojf2q9Ljid2mFupyTGohg4GZrUZ/imPl18dW9O1VUzt39e+23e6L1x8eUx2YVtk5aie6fLu610ezqJvZczMxv5U1U1d+8SrWMWWvaE2nJit3lJmWOkFWDGr3surhn9LaKpiYieqeGOWyKzh5eHEJtGXjzmVmdV1DUOi929TemLlmuN6qeU1R59vTz9Cnh0pliNdpX8S1sW/mHpvpSj6B+kv+vi9e3V7XL4f7ODp8TycmR0K1DJvTk4udcqmrlXHF17T8ur2tuqpWNWqx6e8zuLJJy8jL6YeCtXpi3ZpnjiJ5Ty7fXMexHGK4dzHeU8ptl1HpCvj16j0myL92zmVWrFM8NPD11ev0LWimGIiY3KsTbLMzE6hT1SrV9KzcLEuZ9VVE1xNNXbPOImKu/r6mmOMd6zaI7qX50tETPZe6T5udja7gW8Cud5pmIp35TMztzjt/BngpWcczZpmtaLxFU8VZfR3S8rM1DMm7XVttTPVE+bzezqV8ua8VrGk+bFWbWnaOxo2r5tinKytXrouTG8U0+TT3RMJnLjrOor2RGK9o3Nu630c1PJv3cnTtS/W2p6/5o7/AM98KZsdYiL19JXw3mZmtvWG6524AAAAACnrP7JzPsVfAFfUIq8Rw7tNEzFFdFU7RvO0dfIFa7qePOr2LsU17RbqjyKt+uOzYF36Yxv5Lnu6v8AysfNt1aLfxqLdc1VeEiNqJ7Znbnt5waGoUVW9NwqKuuK7UT7YBqg8l0+wePHsZ1Ec6Z4avRPV/wC/F2dJfvNXJ1VO0WY2k03de6Q2K8iOVMRNXopj5z8W+TWLHOmOPeTJG0ul/vvV/dufNGT2P5C1Pe/6u/8A0Py8P0VfJn0fyt1fw19S/c+v+zHwhjT3v62v7X8ZfQWzRkaZqNm5HKqrafXS26udXrLLpo3W0My3evVabR0eny/D8M/Z6/i1mI5eL8aZxM8fD/229Z4NF1zT8+mNqJpm3V6o5fnzOfF+zHavz6tsn67xb49H3opi13tOz86vy701bejn85k6i0RaK/ScFZms2+3XQO7T9GXcaeVdFc7x29n59SOrjzxJ00+XSDppft1Z+l48T+lFcVT5o3iIW6WJ42lXqJjlWE2sfvjpH2Z+aMfs2Wye9V308tV16LTXTHKmuJn2THxlHSTq6eqjyGLo1/Jx7d6zr96aZjeNp/EtliJ1NIRGKZjcWlNo2l42Hq2Rd+kpu3eHaqJmN49PsVy5JtSI46hbHjit5ne5bznbgAAAAAKes/snM+xV8AWMb/b2vsx8AU861k0Z1jLxrPHtTVTNO8RPPad4meXYB45qH9Kn3lH+QUtIycyjD2t6fNUcVXPjpj+Ke+QT3/Hs6bNqvC4IiumqaprpnqnflEA1gQZ2LbzsO7jXuqqNvR54861LTWYmFbVi0aln6DoNnRvC1UXZqqq25zG20R2Q0y5pyaZ4sMY3GP0dx7GtV6nTdq3mZnh5bRM9fNM55mnAjDEX5pNe0K1rMWfCXppmnfnHbEoxZpx71CcuKMi5fwbV7TasCqZ4Zp4fP1bKReYtyXmkTXiraFo1rRse5at3Zqmqd5mfZ1LZcs5J3KmLFGONQ4jQseNcnVeOd9vJ7N9tt/Ynxp8PgeFHPmn1rS7erYXi12uaecTEx2SriyTjtuE5McXjUrGFjW8PEs41rqpiIhW1ptMzK1axWNQytQ6N2cnLnLxcmuzXPXNE7btqdRNY4zG4ZXwRM7idSgjoljb2bleVXVXFcVVV1c5q27PNC35Vu8a7I/Hj77tLK0m3k6ti6hVdmJtxMcPZP53ZVyzFJr9tLY4m8W+l69at37Vdq9RE0zG0xPaziZidwvMRMal57/SkWpqpw9UvW6J/hirk6fyd/wCVYlz/AI+vS0w09I0bE0qmvxeJmqryqqp3mWWTLa/q1x4q09GiyaAAAAAAIsqxGTjXbFU7RVEx7QUqMfVKKKaIzLfKNv1c/eB14HVfrdv3c/eA8Dqv1u37ufvAn0/F8TxabM17zzmZ75md55esFk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H/2Q=="/>
          <p:cNvSpPr>
            <a:spLocks noChangeAspect="1" noChangeArrowheads="1"/>
          </p:cNvSpPr>
          <p:nvPr/>
        </p:nvSpPr>
        <p:spPr bwMode="auto">
          <a:xfrm>
            <a:off x="155575" y="-1028700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6" name="AutoShape 7" descr="data:image/jpeg;base64,/9j/4AAQSkZJRgABAQAAAQABAAD/2wCEAAkGBxAPEBAPEBAQEBAQDxAQFRUPDxYQEA8QFREWFhYUFxUYHCghGBolGxUWITEhJiksLi4uGB8zRDMuNygtLiwBCgoKDg0OGhAQGywkICQsLCwsLC8sLDQsLCwsLCwsLC0sLC0sLCwsLCwsLCwsLCwsLCwsLCwsLCwsLCwsLCwsLP/AABEIAKoBKAMBEQACEQEDEQH/xAAcAAEAAgMBAQEAAAAAAAAAAAAAAQYCBQcDBAj/xABJEAABAwICBAcKCggHAAAAAAABAAIDBBESIQUGEzEHIkFRcYGRFCMyUmFyobHC0TNCYnODkpOywfAWNENTVILS8RUXY3SEw+H/xAAaAQEAAwEBAQAAAAAAAAAAAAAAAwQFAgEG/8QAMBEBAAICAAQEBAYDAAMAAAAAAAECAxEEEiExE0FRcQUiMsEUQlJhgZEjofAzsdH/2gAMAwEAAhEDEQA/AO4oCAgICAgICAgICAgICAgICAgICAgICAgICAgICAgICAgICAgICAgICAgICAgICAgICAgICAgICAgICAgICAgICAgICAgICAgICAgICAgICAgICAgICAgICAgICAgICAgICAgICAgICAgICAgICAgICAgICAgIPKSoY2wc9rSSAAXAEkri2Ste8vNw9V29EBAQQSg831Mbd72DpcAuJyUjvMPNww7vh/ex/Xb71z4+P9Uf3BzQzjqWO8F7HdDgV1GSk9pg3D1Xb0QEBAQEBAQYueBvIHSbLyZiO4jbN8ZvaF5zR6mzbN8ZvaE5o9TZtm+M3tCc0eps2rfGb2hOaPU2yBvmM10JQEBAQEBAQEBAQec07GC73NaPlED1ri960jdp08mdNXUax07NznSH5Dcu02VO/wARwV7Tv2cTkrDWVGtTz8HG1vleS49gsqd/it5+iuvf/ocTl9GsqNMVEm+VwHMziD0Klk4zNfvb+ujibzL423JJucW+/LdQRuZ35vHQtH1G1iZJ4zQT08vpuvqsGTxMcX9YWqzuNvoUr0QEFY11cRsc9+09lY/xX8ke/wBkOXyVa6x9IUYwnQTiTQ++h01NCRheXN8V5xN/86law8Xlxdp3HpLqLzC6aK0iyoZjbkRk5p3tP55Vv8PxFc1eaFitos+1TuhAQEBAQV3XT4KL5z2Ssv4rH+Ovv9pRZeyo3WFywgLpywF05YC6csC/6u/qsPmn7xX0/Bf+CqzT6WxVp2ICAgICAgICAg1mn6HbQuAF3s47ekbx1hU+NweLimI7x1hxeu4UVfNKwgIPSB1nDpsu6Tq0PYW3VeWzZIT+zdiHmvz9YPatz4dfUWxz5T/qU+P0bxaSQQEFT17Nth9L7CyfikfR/P2QZvJV4XcZvnD1rKrHzQhh1BsLQLBrQPIAvqYrEeS5p81boqGYEPjbfxmjC4dYUWXhseSNTDyaxKgaVozTyuiJvaxB8Zp3H88y+fz4ZxXmsq1o5Z0+3VatMdSxt+LJxD072nt9an4G/JmiPXo9x21Zf19AtCAgICAgrWvJ71F877JWZ8Uj/HX3+0oc3ZTS9YswgdFp9E05Y0mCO5a0+AOZfSV4XDqPkj+lqKV9Hp/g9N+4i+oF7+Fw/oj+nvJX0P8AB6b9xF9QJ+Fw/oj+jkr6Prhiaxoa0BrRuAFgFNWsVjVY1DqI0zXQICAgICAgICAgIKLrBRbGZ1hZj+O3yX3jqPrC+a47B4WWddp6x91bJXUtYqbgQEFi0RPhlgk5JWmJ3nbx6Qtbhb8uSl/1RqffyTVnrErWttMICCn8IDrdz/S+wsr4n+X+fsgzeSpwP47fOb61mVj5oQQ64F9QvCCg68yjuloG9sTb9bnEehYnxHU5Y16K2afmavQd3VNOB++jPUHAn0BVuHj/AC194cU+qHSdIV0dPGZJHWaOsk8gA5SvoMmSuOvNZbtaIjcqNpPWueUkRnYs5MPhkeV3uWPm43Jf6ekf7VrZZns0slU9xu57nHnc4k+lU5tae8o9yzgr5Yzdkj2n5LyF1W969pl7Fpjssuhtb3AhlTYtOW0AsW+cBvHlC0MHHzE6yf3/APUtcvqubHAgEG4OYI3ELWidrCsa/G0MPzvsFZvxKPkr7/aUObtCjl6x5hXdbpfg2eY31BfUU7Quw9V09EBAQEBAQEBAQEBAQEGq1jodtCbDjx8dvOecdY9QVLjsHi4uneOsOL13CjXXzisXQLoNno95dFIweEwiVnSP7elXMEzbHasd46w7r20utJOJGMkG57Q7tC+hxXi9ItHmsRO429l29EFM4RDnTfTewsz4jH0/z9lfP5KZFLZzSdwc09V1nV7wgdObrPREX7oZ1hwPZZbn4rD+pb8Wnq12ktdqdgIhxTP5OKWMB8pOfYFDk46kR8nWXNs1Y7KJVVjpXukebuebk/nkWTa02nc91aZmZ2suoejzJKagjiRgtaT8aQi2XQCe0K7wOGZtz+Uf+02Gu52+LW/SxnqHMB73CSxo5C4ZOd25dAUfGZfEvryhzlvuWv0PQvqpmwsyvmTvDGje7884UOLFOS3LDiteadOk0OgaaFoa2JrjbN0jQ9zuklbVOGxUjUQtxjrHk12n9WIpWOdCwRygEgMGFr/kkbr+VQ5+DpaN1jUub4omOjnZesfSovWoOlS9j6dxuY+My/iE5jqPrWrwGXdZpPl29lnDbcaZcIZ7zD897BT4j9Ee/wBpM/aFDL1k6Vn2t05UjIVE1hl8IVN4+X9Uuue3qn/Har+Im+0PvT8Rl/VJz29UO07VW/WJvtD708fL+qTnt6ur05uxp+S31Lfr2hdjs9F69EBAQEBAQEBAQQSg+eWvhZ4UsbemRo/FRWzY697RH8vJtChaWbG2Z+yc10ZOIYTkL7x1H8F85xFaRknkncKttb6PkuoHJdB9Wi58ErTyHinoP/tlNgty5Il1WdSt2rUvEkhO+GQ28x/Gb+K2+Bt8tsf6Z/1PZPjnyblXkggpHCS6xpPp/UxZ3H/l/n7K+fyUPGs/Ss9jBKMjHID5Y3e5deHb0l7qfR70+iqqQ2ZTzHy7NwHaRYL2MN57Vl7FbT5LLofUeVxDqlwjb4jDiefIXDIdV1ax8DM/Wlrgme674GU8JDGhrIo3EAbgGi60dRSuoWdajo4rtSczmTmfKVg631Z+154Moge6JeUYGDozJ/DsWhwFfqlY4eO8r2tFZEHINaYxFWVDBkNpi6MYD/aWHnpEZbRCjkjVpfVqLUFtdEPHbIw9GEn1tCk4Tplh7hn51m4SD3mn+f8AYcrXHx8ke/2TZ+0Odvk39ay9Kro9PqRSuY1xdNdzWnwxvIv4q1Y4LHrzWow1en6C0njTfXH9K9/A4/3e+BUOotJ4031x/Sn4HH+54FVmjbhAA3AAditxGuiZkvQQEBAQEBAQEHhW0+1Y5mJzLjJzHFrmnnyXGSnPWa717PJjcaUg6PJkfBO54mFy0udia8chF1gzgnmmmSZ35fur8vXUtTPG6NxY4WcDYqrak1nUo5jTDEvNPDEmgxJoA9NPVo0FW2qI3ck8ZjPNjbmPxC0+Ey6zR+8a/lNS3zLetlOIKFwoPs6j/wCR6mKjxkb5f5VuI8nP6afvjPPZ94KlWvWFWJ6u+rbaYgIPGrjxxvYPjMc3taQvJjcaeT2cDE3PkfUsTkZjoPBTWA90xcve5B5Rm0/h2q9wfTcLXDT3h0FXloQcU1srhJXVLmm42pZ9QBnsrIzRzZJln5LbvL7uDxpkr47fEZI8+QYcPrcF3w1P8kOsHW608KD7Q03+4/63KxxkbrHum4jtDmUs+/rWfNVSZd6ofgo/m2fdC247NKOz3Xr0QEBAQEBAQEBAQEBBrdNaLFQzI4ZGcZjxva7m6FX4jh4y19JjtLi9eaFXni7pa6N42dXDkQcsQ9x/HmKzLU8WOWeloQzHN081ceS0kEEEGxB3gqjMaRIxpoMaaDGmh9dNWYWgg2dG9r29IN/z0r2tprMTHk9iXTqaYSMa9u57Q4dBF19NW0WiJhcidw9V09c54XH2dQ/8n1RqrxMb0q8T5ObUk3fI/nGfeCqxXrCpE9Yfo9ajVEBAQcR4QdEuo6x7gDsahzpWHkuTd7OkE9hCoZsWrM/PXlt7tVq/p19FUMnZnhuHNvYSRnwm3/OYC4pM0naOmSaTuHadE61UVUwOjqIwbXLJHhkjPIWk+kZK/XJWe0tCuWlu0tJrfr5T08b46aVk1Q4FoMZD2RfKc4ZXHIFHkyxEdO6PLnrWNR3cg2/lPWcyqXKo7dY4K9CuihfVyAh1RYMB3iEZ4v5jn0AHlVvh8fLHN6rvD01HNPmcLb7QUv8Auv8ArcnExuse5xPaPdyeSbf1qnNVKZdapeErR7WMadvdrGtPehvAA8ZX4zVXo4mj1/zO0fzVH2Q/qTx6n4mh/mdo/mqPsh/Unj1PxNFg1e0/DXxulgx4WPwHG3CcVgd1zzhSVvFo6JaZIvG4bVdOxAQEBAQEBAQEBBpNYdDmYCaHi1EY4p3Yx4hVTieH5/mr9Uf9pHem+sd1QrmipaZGjDMziyMORJHJ0/2WdekZY5o7x3hBPzRvzaPGqmkZjTQtGqug4KuNz3ukxMfhLWuDW2sCDuv6eQq/wvDY8td230TY6RaOq0U+rlIzdA0+eTJ94lX68Jhr+VNGOseTaRsDQGtAaALANFgBzAKxEREah2yXo53wtaPnnNHsIZZcHdGLZML8NxHa9t17HsUGeszrSrxNZnWoc7pdXa8SRk0dUAJGE3hfYDEPIouSd9lWMd9x0fohXGoICAg12ntCw10LoJ23acwRk+N3I5p5D/bcubVi0alxekXjUuO6wcH1dSlxiYaqHOzoh3wD5Ue+/RdVrYphRvw969uqpzRSMOF8b2kcj2OaewhccqCYnzh9VBoqqqCBDTzSXy4sbsPW45DrK9ikz2dRW09odE1S4M3BzZq8tNrEQMOIE/6jhv8ANHbyKamHzlax8N53/p1BrbCwyA5uRTrij8K9DNPBSiGKSUtqcThGwuLW7N4ubclyFDniZjorcTWZiNerljtXNIX/AFKq+wf7lByT6Kfh39Efo5pD+CqvsH+5PDn0e+Hf0T+jmkP4Kq+wf7k8OfQ8O/ofo5pD+CqvsH+5PDn0PDv6OqcEtDNBSTNnikicakuAlYWEt2bBcA8lwVYxRMQucNWYrO/VeFKsCAgICAgICAgICAgq+tOhXXNXTjvrR3xg/bMHL5w9Kp8RhnfiU7+f7oclPzQpNaGyDbR8vhDmPKVQyUi0c9f5V7desNdtFX04WXULSGzqtmTxZ24f523c30Yh1q5wVuXJr1TYbatr1dKWutiAgICAgICAgICCCEEoCAgjIoJQEBAQEBAQEBAQEBAQEBAQEBBQ9cdBGBzqyAcQ5zMHxf8AUA5uf+9qOfFyTz17ecK2WnL80KTU28Nvgn0Knkxx9Udle0ecMKardG9kjTxmOa8dIN1HG6zEw8idTt26iqWzRslb4MjGvHQRdblZ3ETDRidxt7rp6INBp+iknnhYwAXpqobQlw2LtpT4XtsM3jjWzHL5UGWnaqZjiGPljAgc6PZQiXbTg5Mddpt8XIYb4nZ5ZBjpyesaYmU+T54y2+APZDMy0l3G25zBI3PlwoINdUuojUNa9skj2uaxzLPhgdM0HLCTibFd2YdnfI7kGZmqO4y4S3lMjWtfG0PcGGZrb2MbQ4hpOeEDK6DdsbYAElxAAubXPlNhZBoqarqDO1pdJfuidj4jEBFHTtD9nIH4b3NozfEbl7hYW4oe1LNUGqfC4u2cRfLjLABKyS2zjvb4p2gNs+Iy5zNw8tF1NS+peJHBrQ+cbMj9m19onN72N7cJuXuviOQtYB9uhDKWSOle5xNTVBocxrAyJlRIyMNAAJGBrTc3vvQfFp9oM9NiEeARVF9qxz2YsUNsh8bfbrQfTV4u66Yh8jYzFOC1o725+KItDuKc7YrZjcfLcPhjbNHU1EjXSBj9IQsLNm3ZujNHA0vvhxZEbwbcW3Og95qio7sDA4MiGzsCCRK0tdjPwZ4wI8cWsMs8w+2lMhqJ8T37NojaxmFoZmwFzsWHETfLfZB8OhpqgyNEr5HtkZVOIfG1oiMdQ1sYaWtBzY47yb4b86CdC1FS+aXbOAaDKNmRmy0toy3vYsCzM3c69wRbMIPo0DjDZg98j3CpnylAu1u0cW2sBkW2PKg2iAgICAgICAgICAgICCHNByOYOXSEHK9ddXTROM0QvSyHMb9g88nmnk7Oa9HLj8Odx2n/AEp5acnWOyoPfzblWvTSCXUuDHSe1pXQk8anfb6N93N9OIdSvcLbdNei5w9t116LkrKcQEBAQLICAgICAgICAgICAgICAgICAgICAgICAgICAgICDyqadkrHRyNDmPaWua4XDgd4XkxvpLyYiY1Lieuurr9HS5XdTyE7NxztzxuPjD0jrtSvj5J1PZn5aeHOvJ7cGumNjXsYTZlQ0wnmxb2HtFv5kw/Jf3MF+W+vV2tXmiICAgICAgICAgICAgICAgICAgICAgICAgICAgICAgICCLoF0Hx6W0bFVwvgmbijeLHnB5HA8hBzBXlqxaNS5vWLRqXANZtDT6Kqw0k5OEkUlspAHAtcPKDa45OghU7Vms6ZWSlsdtf079oTSTaqnhqG7pY2v6CRmOo3HUrlZ3G2rS3NWJfbdeui6CMSBiQTiQMSBiQMSBiQMSBiQMSCMSCboF0C6BdAugXQLoJQEBAQEBAQEEIIugglBiXIIL0GO0QQZEGn1n0JDpCndBKLHwmPA40UlsnD8Ryhc2rFo1KPJji9dSr3BnLNTNqdGVAtLSSB7fFfBLchzTytxNcf5rLjF03WUXDRNYmk+S67ZSrJt0EbdBG3QNugbdA7oQNugbdA26Bt0DboJ26Bt0E7ZA2yCRKgnaoMhIgyEiCQ9BkHIMroJuglAQEBBCCEEEIMS1BiWoMSxBiY0GJiQeD6BhkbNh74xjmB3LgcQS084u1p6QvNebzUb29divXpsUEbFBGxQNgUDYIGwQRsEDYIJ2CBsEDYIGxQTsUE7FAESDIRIJEaDIRoJDEGQYgyDUGQCDJAQSgICAgIFkEWQLIFkEYUDCgYUDCgYUDAgYEEYEDAgYEDAgYEDAgYEDAgnAgYUDCgYUDCgYUDCgmyBZAsglAQEBAQEBAQEBAQEBAQEBAQEBAQEBAQEBAQEBAQEBAQEBAQEBAQEBAQEBAQEBAQEBAQEBAQEBAQEBAQEBAQEBAQEBAQEBAQEBAQEBAQEH//2Q=="/>
          <p:cNvSpPr>
            <a:spLocks noChangeAspect="1" noChangeArrowheads="1"/>
          </p:cNvSpPr>
          <p:nvPr/>
        </p:nvSpPr>
        <p:spPr bwMode="auto">
          <a:xfrm>
            <a:off x="155575" y="-776288"/>
            <a:ext cx="2819400" cy="1619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3748" y="4005064"/>
            <a:ext cx="1087254" cy="629463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4895" y="2852936"/>
            <a:ext cx="936107" cy="936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 descr="Image illustrative de l'article Agence nationale de la sécurité des systèmes d'information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4895" y="1844824"/>
            <a:ext cx="894195" cy="8941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0510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6915</TotalTime>
  <Words>395</Words>
  <Application>Microsoft Office PowerPoint</Application>
  <PresentationFormat>Affichage à l'écran (4:3)</PresentationFormat>
  <Paragraphs>77</Paragraphs>
  <Slides>5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Thème Office</vt:lpstr>
      <vt:lpstr>Présentation PowerPoint</vt:lpstr>
      <vt:lpstr>Protéger toute l’architecture</vt:lpstr>
      <vt:lpstr>La tête de l’architecture</vt:lpstr>
      <vt:lpstr>Le cœur de l’architecture</vt:lpstr>
      <vt:lpstr>Les bras de l’architecture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Nicolas BOISSON</dc:creator>
  <cp:lastModifiedBy>Emidio FRAZAO</cp:lastModifiedBy>
  <cp:revision>472</cp:revision>
  <cp:lastPrinted>2013-10-10T14:21:13Z</cp:lastPrinted>
  <dcterms:modified xsi:type="dcterms:W3CDTF">2014-10-08T14:53:34Z</dcterms:modified>
</cp:coreProperties>
</file>